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7" r:id="rId4"/>
    <p:sldId id="260" r:id="rId5"/>
    <p:sldId id="263" r:id="rId6"/>
    <p:sldId id="264" r:id="rId7"/>
    <p:sldId id="272" r:id="rId8"/>
    <p:sldId id="265" r:id="rId9"/>
    <p:sldId id="271" r:id="rId10"/>
    <p:sldId id="267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33FF"/>
    <a:srgbClr val="0066CC"/>
    <a:srgbClr val="3366FF"/>
    <a:srgbClr val="6666FF"/>
    <a:srgbClr val="003399"/>
    <a:srgbClr val="6699FF"/>
    <a:srgbClr val="0A0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429F9-88D1-44F0-8D86-A1BFA5B7AACA}" type="doc">
      <dgm:prSet loTypeId="urn:microsoft.com/office/officeart/2005/8/layout/target3" loCatId="relationship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6CB5880-F191-4616-9E51-431715E92531}">
      <dgm:prSet phldrT="[Текст]" custT="1"/>
      <dgm:spPr/>
      <dgm:t>
        <a:bodyPr/>
        <a:lstStyle/>
        <a:p>
          <a:r>
            <a:rPr lang="ru-RU" sz="2200" dirty="0" smtClean="0">
              <a:latin typeface="+mn-lt"/>
            </a:rPr>
            <a:t>Федеральный</a:t>
          </a:r>
          <a:endParaRPr lang="ru-RU" sz="2200" dirty="0">
            <a:latin typeface="+mn-lt"/>
          </a:endParaRPr>
        </a:p>
      </dgm:t>
    </dgm:pt>
    <dgm:pt modelId="{9677225D-4E6B-4B5E-B06D-E0FB60DF935D}" type="parTrans" cxnId="{32A2B7CB-8ACE-4B02-A774-69B9F55DC32A}">
      <dgm:prSet/>
      <dgm:spPr/>
      <dgm:t>
        <a:bodyPr/>
        <a:lstStyle/>
        <a:p>
          <a:endParaRPr lang="ru-RU"/>
        </a:p>
      </dgm:t>
    </dgm:pt>
    <dgm:pt modelId="{BE4C98A8-34C3-4F01-B881-CFB0090EFEDA}" type="sibTrans" cxnId="{32A2B7CB-8ACE-4B02-A774-69B9F55DC32A}">
      <dgm:prSet/>
      <dgm:spPr/>
      <dgm:t>
        <a:bodyPr/>
        <a:lstStyle/>
        <a:p>
          <a:endParaRPr lang="ru-RU"/>
        </a:p>
      </dgm:t>
    </dgm:pt>
    <dgm:pt modelId="{6A5AEE3E-8DB4-41CC-9367-3DB3E9468A07}">
      <dgm:prSet phldrT="[Текст]" custT="1"/>
      <dgm:spPr/>
      <dgm:t>
        <a:bodyPr/>
        <a:lstStyle/>
        <a:p>
          <a:r>
            <a:rPr lang="ru-RU" sz="2200" dirty="0" smtClean="0">
              <a:latin typeface="+mn-lt"/>
            </a:rPr>
            <a:t>Региональный </a:t>
          </a:r>
          <a:endParaRPr lang="ru-RU" sz="2200" dirty="0">
            <a:latin typeface="+mn-lt"/>
          </a:endParaRPr>
        </a:p>
      </dgm:t>
    </dgm:pt>
    <dgm:pt modelId="{4E1389C2-A674-4E96-AAFA-F3D0C0D517C8}" type="parTrans" cxnId="{79B70A5E-7B3B-4E4A-B57E-19228BCBC324}">
      <dgm:prSet/>
      <dgm:spPr/>
      <dgm:t>
        <a:bodyPr/>
        <a:lstStyle/>
        <a:p>
          <a:endParaRPr lang="ru-RU"/>
        </a:p>
      </dgm:t>
    </dgm:pt>
    <dgm:pt modelId="{ABF621C6-0C31-4772-B4B4-78434DC13FD3}" type="sibTrans" cxnId="{79B70A5E-7B3B-4E4A-B57E-19228BCBC324}">
      <dgm:prSet/>
      <dgm:spPr/>
      <dgm:t>
        <a:bodyPr/>
        <a:lstStyle/>
        <a:p>
          <a:endParaRPr lang="ru-RU"/>
        </a:p>
      </dgm:t>
    </dgm:pt>
    <dgm:pt modelId="{09AF78F1-2830-424F-BED9-F3FB8D3ECC31}">
      <dgm:prSet phldrT="[Текст]" custT="1"/>
      <dgm:spPr/>
      <dgm:t>
        <a:bodyPr/>
        <a:lstStyle/>
        <a:p>
          <a:r>
            <a:rPr lang="ru-RU" sz="2000" dirty="0" smtClean="0">
              <a:latin typeface="+mn-lt"/>
            </a:rPr>
            <a:t>федеральный округ</a:t>
          </a:r>
          <a:endParaRPr lang="ru-RU" sz="2000" dirty="0">
            <a:latin typeface="+mn-lt"/>
          </a:endParaRPr>
        </a:p>
      </dgm:t>
    </dgm:pt>
    <dgm:pt modelId="{1D8B61C7-6258-4F7F-8AAA-1AF2D8018B3A}" type="parTrans" cxnId="{CC35AC69-FFF0-43F6-8168-126E4F5B8DB2}">
      <dgm:prSet/>
      <dgm:spPr/>
      <dgm:t>
        <a:bodyPr/>
        <a:lstStyle/>
        <a:p>
          <a:endParaRPr lang="ru-RU"/>
        </a:p>
      </dgm:t>
    </dgm:pt>
    <dgm:pt modelId="{D07C7A19-3A8D-4F0B-8B61-52D161634CA5}" type="sibTrans" cxnId="{CC35AC69-FFF0-43F6-8168-126E4F5B8DB2}">
      <dgm:prSet/>
      <dgm:spPr/>
      <dgm:t>
        <a:bodyPr/>
        <a:lstStyle/>
        <a:p>
          <a:endParaRPr lang="ru-RU"/>
        </a:p>
      </dgm:t>
    </dgm:pt>
    <dgm:pt modelId="{AE6ADAAF-02F7-4F1A-A391-19BB3F281F35}">
      <dgm:prSet phldrT="[Текст]" custT="1"/>
      <dgm:spPr/>
      <dgm:t>
        <a:bodyPr/>
        <a:lstStyle/>
        <a:p>
          <a:r>
            <a:rPr lang="ru-RU" sz="2000" dirty="0" smtClean="0">
              <a:latin typeface="+mn-lt"/>
            </a:rPr>
            <a:t>Субъект РФ</a:t>
          </a:r>
          <a:endParaRPr lang="ru-RU" sz="2000" dirty="0">
            <a:latin typeface="+mn-lt"/>
          </a:endParaRPr>
        </a:p>
      </dgm:t>
    </dgm:pt>
    <dgm:pt modelId="{248C2B2E-B6C2-47C4-A3CC-691134732B9B}" type="parTrans" cxnId="{3D30DA29-E045-4B19-B8F6-B45430B5FD29}">
      <dgm:prSet/>
      <dgm:spPr/>
      <dgm:t>
        <a:bodyPr/>
        <a:lstStyle/>
        <a:p>
          <a:endParaRPr lang="ru-RU"/>
        </a:p>
      </dgm:t>
    </dgm:pt>
    <dgm:pt modelId="{CD802E15-6769-4CE0-A7F7-5F51850C75FE}" type="sibTrans" cxnId="{3D30DA29-E045-4B19-B8F6-B45430B5FD29}">
      <dgm:prSet/>
      <dgm:spPr/>
      <dgm:t>
        <a:bodyPr/>
        <a:lstStyle/>
        <a:p>
          <a:endParaRPr lang="ru-RU"/>
        </a:p>
      </dgm:t>
    </dgm:pt>
    <dgm:pt modelId="{87900F8F-ED81-46DE-BBF7-961AEAEE04A4}">
      <dgm:prSet phldrT="[Текст]" custT="1"/>
      <dgm:spPr/>
      <dgm:t>
        <a:bodyPr/>
        <a:lstStyle/>
        <a:p>
          <a:r>
            <a:rPr lang="ru-RU" sz="2200" dirty="0" smtClean="0">
              <a:latin typeface="+mn-lt"/>
            </a:rPr>
            <a:t>Муниципальный</a:t>
          </a:r>
          <a:endParaRPr lang="ru-RU" sz="2200" dirty="0">
            <a:latin typeface="+mn-lt"/>
          </a:endParaRPr>
        </a:p>
      </dgm:t>
    </dgm:pt>
    <dgm:pt modelId="{68B3822B-14E6-4A1B-8DCE-5CB10DEC5E55}" type="parTrans" cxnId="{006B6CCC-C627-484C-ADBD-5FFF02F4FD5C}">
      <dgm:prSet/>
      <dgm:spPr/>
      <dgm:t>
        <a:bodyPr/>
        <a:lstStyle/>
        <a:p>
          <a:endParaRPr lang="ru-RU"/>
        </a:p>
      </dgm:t>
    </dgm:pt>
    <dgm:pt modelId="{89D14F23-F649-422A-9E33-9AD8085B7FA0}" type="sibTrans" cxnId="{006B6CCC-C627-484C-ADBD-5FFF02F4FD5C}">
      <dgm:prSet/>
      <dgm:spPr/>
      <dgm:t>
        <a:bodyPr/>
        <a:lstStyle/>
        <a:p>
          <a:endParaRPr lang="ru-RU"/>
        </a:p>
      </dgm:t>
    </dgm:pt>
    <dgm:pt modelId="{2E8B54B5-54A4-475C-8DA6-78449A847F25}" type="pres">
      <dgm:prSet presAssocID="{9A5429F9-88D1-44F0-8D86-A1BFA5B7AAC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439B03-4019-4F2B-B664-AD6EB86E5A58}" type="pres">
      <dgm:prSet presAssocID="{46CB5880-F191-4616-9E51-431715E92531}" presName="circle1" presStyleLbl="node1" presStyleIdx="0" presStyleCnt="3"/>
      <dgm:spPr>
        <a:solidFill>
          <a:srgbClr val="003399"/>
        </a:solidFill>
      </dgm:spPr>
      <dgm:t>
        <a:bodyPr/>
        <a:lstStyle/>
        <a:p>
          <a:endParaRPr lang="ru-RU"/>
        </a:p>
      </dgm:t>
    </dgm:pt>
    <dgm:pt modelId="{DC730E3B-2588-49BB-BB86-2F43B02D6265}" type="pres">
      <dgm:prSet presAssocID="{46CB5880-F191-4616-9E51-431715E92531}" presName="space" presStyleCnt="0"/>
      <dgm:spPr/>
    </dgm:pt>
    <dgm:pt modelId="{D0B8D2D3-2664-4D6E-ADD6-C7AD47A8F7D7}" type="pres">
      <dgm:prSet presAssocID="{46CB5880-F191-4616-9E51-431715E92531}" presName="rect1" presStyleLbl="alignAcc1" presStyleIdx="0" presStyleCnt="3" custLinFactNeighborX="-789"/>
      <dgm:spPr/>
      <dgm:t>
        <a:bodyPr/>
        <a:lstStyle/>
        <a:p>
          <a:endParaRPr lang="ru-RU"/>
        </a:p>
      </dgm:t>
    </dgm:pt>
    <dgm:pt modelId="{7D6041CF-B032-413F-9738-972480F9A6FF}" type="pres">
      <dgm:prSet presAssocID="{6A5AEE3E-8DB4-41CC-9367-3DB3E9468A07}" presName="vertSpace2" presStyleLbl="node1" presStyleIdx="0" presStyleCnt="3"/>
      <dgm:spPr/>
    </dgm:pt>
    <dgm:pt modelId="{42A4278F-996E-4172-B352-2F6CD4992FAF}" type="pres">
      <dgm:prSet presAssocID="{6A5AEE3E-8DB4-41CC-9367-3DB3E9468A07}" presName="circle2" presStyleLbl="node1" presStyleIdx="1" presStyleCnt="3"/>
      <dgm:spPr>
        <a:solidFill>
          <a:srgbClr val="0066CC"/>
        </a:solidFill>
      </dgm:spPr>
      <dgm:t>
        <a:bodyPr/>
        <a:lstStyle/>
        <a:p>
          <a:endParaRPr lang="ru-RU"/>
        </a:p>
      </dgm:t>
    </dgm:pt>
    <dgm:pt modelId="{CA611845-715E-420C-B2BB-F5B9C1F3D8C5}" type="pres">
      <dgm:prSet presAssocID="{6A5AEE3E-8DB4-41CC-9367-3DB3E9468A07}" presName="rect2" presStyleLbl="alignAcc1" presStyleIdx="1" presStyleCnt="3" custScaleX="100000" custLinFactNeighborX="-457" custLinFactNeighborY="-3730"/>
      <dgm:spPr/>
      <dgm:t>
        <a:bodyPr/>
        <a:lstStyle/>
        <a:p>
          <a:endParaRPr lang="ru-RU"/>
        </a:p>
      </dgm:t>
    </dgm:pt>
    <dgm:pt modelId="{B829A260-47E8-45F9-91F8-EC1BB8D3C76A}" type="pres">
      <dgm:prSet presAssocID="{87900F8F-ED81-46DE-BBF7-961AEAEE04A4}" presName="vertSpace3" presStyleLbl="node1" presStyleIdx="1" presStyleCnt="3"/>
      <dgm:spPr/>
    </dgm:pt>
    <dgm:pt modelId="{56DA2983-DFC4-48FA-AE4C-BE26032173D5}" type="pres">
      <dgm:prSet presAssocID="{87900F8F-ED81-46DE-BBF7-961AEAEE04A4}" presName="circle3" presStyleLbl="node1" presStyleIdx="2" presStyleCnt="3"/>
      <dgm:spPr>
        <a:solidFill>
          <a:srgbClr val="6699FF"/>
        </a:solidFill>
      </dgm:spPr>
      <dgm:t>
        <a:bodyPr/>
        <a:lstStyle/>
        <a:p>
          <a:endParaRPr lang="ru-RU"/>
        </a:p>
      </dgm:t>
    </dgm:pt>
    <dgm:pt modelId="{D37F91F4-6990-48B0-AE8E-686253980825}" type="pres">
      <dgm:prSet presAssocID="{87900F8F-ED81-46DE-BBF7-961AEAEE04A4}" presName="rect3" presStyleLbl="alignAcc1" presStyleIdx="2" presStyleCnt="3" custScaleY="102422" custLinFactNeighborX="-490" custLinFactNeighborY="7374"/>
      <dgm:spPr/>
      <dgm:t>
        <a:bodyPr/>
        <a:lstStyle/>
        <a:p>
          <a:endParaRPr lang="ru-RU"/>
        </a:p>
      </dgm:t>
    </dgm:pt>
    <dgm:pt modelId="{ED6BBAA1-4421-473D-81A3-36ED4D32977E}" type="pres">
      <dgm:prSet presAssocID="{46CB5880-F191-4616-9E51-431715E92531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5CE08-801A-48C7-B682-C101E74A7674}" type="pres">
      <dgm:prSet presAssocID="{46CB5880-F191-4616-9E51-431715E92531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75437-D636-403A-8BBF-AEC12070974A}" type="pres">
      <dgm:prSet presAssocID="{6A5AEE3E-8DB4-41CC-9367-3DB3E9468A0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D958C-68EA-42B4-B25E-9BBA0A7D26F0}" type="pres">
      <dgm:prSet presAssocID="{6A5AEE3E-8DB4-41CC-9367-3DB3E9468A07}" presName="rect2ChTx" presStyleLbl="alignAcc1" presStyleIdx="2" presStyleCnt="3" custScaleX="126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5D964-C150-41C5-BC0C-049282668F02}" type="pres">
      <dgm:prSet presAssocID="{87900F8F-ED81-46DE-BBF7-961AEAEE04A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674F1-CC57-4A88-AF08-24F3BF5708F0}" type="pres">
      <dgm:prSet presAssocID="{87900F8F-ED81-46DE-BBF7-961AEAEE04A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613349-536F-4FD8-8978-52A528729771}" type="presOf" srcId="{87900F8F-ED81-46DE-BBF7-961AEAEE04A4}" destId="{9A95D964-C150-41C5-BC0C-049282668F02}" srcOrd="1" destOrd="0" presId="urn:microsoft.com/office/officeart/2005/8/layout/target3"/>
    <dgm:cxn modelId="{7BEC4308-2D4B-42C5-A74D-D51FF71122EF}" type="presOf" srcId="{46CB5880-F191-4616-9E51-431715E92531}" destId="{ED6BBAA1-4421-473D-81A3-36ED4D32977E}" srcOrd="1" destOrd="0" presId="urn:microsoft.com/office/officeart/2005/8/layout/target3"/>
    <dgm:cxn modelId="{D02CFF9D-3369-4E7E-A3E1-43229AC17CC3}" type="presOf" srcId="{AE6ADAAF-02F7-4F1A-A391-19BB3F281F35}" destId="{537D958C-68EA-42B4-B25E-9BBA0A7D26F0}" srcOrd="0" destOrd="1" presId="urn:microsoft.com/office/officeart/2005/8/layout/target3"/>
    <dgm:cxn modelId="{79B70A5E-7B3B-4E4A-B57E-19228BCBC324}" srcId="{9A5429F9-88D1-44F0-8D86-A1BFA5B7AACA}" destId="{6A5AEE3E-8DB4-41CC-9367-3DB3E9468A07}" srcOrd="1" destOrd="0" parTransId="{4E1389C2-A674-4E96-AAFA-F3D0C0D517C8}" sibTransId="{ABF621C6-0C31-4772-B4B4-78434DC13FD3}"/>
    <dgm:cxn modelId="{BB15438A-1867-4A64-B979-105BFBDEE585}" type="presOf" srcId="{9A5429F9-88D1-44F0-8D86-A1BFA5B7AACA}" destId="{2E8B54B5-54A4-475C-8DA6-78449A847F25}" srcOrd="0" destOrd="0" presId="urn:microsoft.com/office/officeart/2005/8/layout/target3"/>
    <dgm:cxn modelId="{CC35AC69-FFF0-43F6-8168-126E4F5B8DB2}" srcId="{6A5AEE3E-8DB4-41CC-9367-3DB3E9468A07}" destId="{09AF78F1-2830-424F-BED9-F3FB8D3ECC31}" srcOrd="0" destOrd="0" parTransId="{1D8B61C7-6258-4F7F-8AAA-1AF2D8018B3A}" sibTransId="{D07C7A19-3A8D-4F0B-8B61-52D161634CA5}"/>
    <dgm:cxn modelId="{AC5DA238-178E-4EC7-AD0D-520E57B573F3}" type="presOf" srcId="{6A5AEE3E-8DB4-41CC-9367-3DB3E9468A07}" destId="{CA611845-715E-420C-B2BB-F5B9C1F3D8C5}" srcOrd="0" destOrd="0" presId="urn:microsoft.com/office/officeart/2005/8/layout/target3"/>
    <dgm:cxn modelId="{34F733C4-D650-4F3A-AD25-8189A23A01B0}" type="presOf" srcId="{09AF78F1-2830-424F-BED9-F3FB8D3ECC31}" destId="{537D958C-68EA-42B4-B25E-9BBA0A7D26F0}" srcOrd="0" destOrd="0" presId="urn:microsoft.com/office/officeart/2005/8/layout/target3"/>
    <dgm:cxn modelId="{006B6CCC-C627-484C-ADBD-5FFF02F4FD5C}" srcId="{9A5429F9-88D1-44F0-8D86-A1BFA5B7AACA}" destId="{87900F8F-ED81-46DE-BBF7-961AEAEE04A4}" srcOrd="2" destOrd="0" parTransId="{68B3822B-14E6-4A1B-8DCE-5CB10DEC5E55}" sibTransId="{89D14F23-F649-422A-9E33-9AD8085B7FA0}"/>
    <dgm:cxn modelId="{985F5CC0-271C-48BB-8138-610F65C9B442}" type="presOf" srcId="{46CB5880-F191-4616-9E51-431715E92531}" destId="{D0B8D2D3-2664-4D6E-ADD6-C7AD47A8F7D7}" srcOrd="0" destOrd="0" presId="urn:microsoft.com/office/officeart/2005/8/layout/target3"/>
    <dgm:cxn modelId="{0B4E71D2-DE12-4E13-A5B9-A98D8DCD327A}" type="presOf" srcId="{87900F8F-ED81-46DE-BBF7-961AEAEE04A4}" destId="{D37F91F4-6990-48B0-AE8E-686253980825}" srcOrd="0" destOrd="0" presId="urn:microsoft.com/office/officeart/2005/8/layout/target3"/>
    <dgm:cxn modelId="{3D30DA29-E045-4B19-B8F6-B45430B5FD29}" srcId="{6A5AEE3E-8DB4-41CC-9367-3DB3E9468A07}" destId="{AE6ADAAF-02F7-4F1A-A391-19BB3F281F35}" srcOrd="1" destOrd="0" parTransId="{248C2B2E-B6C2-47C4-A3CC-691134732B9B}" sibTransId="{CD802E15-6769-4CE0-A7F7-5F51850C75FE}"/>
    <dgm:cxn modelId="{3ECD6A0F-485A-475D-9EA4-992D700075AE}" type="presOf" srcId="{6A5AEE3E-8DB4-41CC-9367-3DB3E9468A07}" destId="{8C375437-D636-403A-8BBF-AEC12070974A}" srcOrd="1" destOrd="0" presId="urn:microsoft.com/office/officeart/2005/8/layout/target3"/>
    <dgm:cxn modelId="{32A2B7CB-8ACE-4B02-A774-69B9F55DC32A}" srcId="{9A5429F9-88D1-44F0-8D86-A1BFA5B7AACA}" destId="{46CB5880-F191-4616-9E51-431715E92531}" srcOrd="0" destOrd="0" parTransId="{9677225D-4E6B-4B5E-B06D-E0FB60DF935D}" sibTransId="{BE4C98A8-34C3-4F01-B881-CFB0090EFEDA}"/>
    <dgm:cxn modelId="{F52BE54F-7EF4-4646-B9BA-425A4A8F47A2}" type="presParOf" srcId="{2E8B54B5-54A4-475C-8DA6-78449A847F25}" destId="{87439B03-4019-4F2B-B664-AD6EB86E5A58}" srcOrd="0" destOrd="0" presId="urn:microsoft.com/office/officeart/2005/8/layout/target3"/>
    <dgm:cxn modelId="{2F444F0F-957B-49A4-B255-ABEB2D8749C3}" type="presParOf" srcId="{2E8B54B5-54A4-475C-8DA6-78449A847F25}" destId="{DC730E3B-2588-49BB-BB86-2F43B02D6265}" srcOrd="1" destOrd="0" presId="urn:microsoft.com/office/officeart/2005/8/layout/target3"/>
    <dgm:cxn modelId="{BDE41E2B-E042-4927-A3F0-D8D860C1DA4D}" type="presParOf" srcId="{2E8B54B5-54A4-475C-8DA6-78449A847F25}" destId="{D0B8D2D3-2664-4D6E-ADD6-C7AD47A8F7D7}" srcOrd="2" destOrd="0" presId="urn:microsoft.com/office/officeart/2005/8/layout/target3"/>
    <dgm:cxn modelId="{44120F95-67AB-4DF6-8981-0FF4998C3350}" type="presParOf" srcId="{2E8B54B5-54A4-475C-8DA6-78449A847F25}" destId="{7D6041CF-B032-413F-9738-972480F9A6FF}" srcOrd="3" destOrd="0" presId="urn:microsoft.com/office/officeart/2005/8/layout/target3"/>
    <dgm:cxn modelId="{9C318C90-CD78-41D5-BDCF-CC833184DF54}" type="presParOf" srcId="{2E8B54B5-54A4-475C-8DA6-78449A847F25}" destId="{42A4278F-996E-4172-B352-2F6CD4992FAF}" srcOrd="4" destOrd="0" presId="urn:microsoft.com/office/officeart/2005/8/layout/target3"/>
    <dgm:cxn modelId="{82C53331-B466-45D7-A8DC-2F4CB38B0402}" type="presParOf" srcId="{2E8B54B5-54A4-475C-8DA6-78449A847F25}" destId="{CA611845-715E-420C-B2BB-F5B9C1F3D8C5}" srcOrd="5" destOrd="0" presId="urn:microsoft.com/office/officeart/2005/8/layout/target3"/>
    <dgm:cxn modelId="{5735E3B6-4160-4DF8-86A6-B03670EC3719}" type="presParOf" srcId="{2E8B54B5-54A4-475C-8DA6-78449A847F25}" destId="{B829A260-47E8-45F9-91F8-EC1BB8D3C76A}" srcOrd="6" destOrd="0" presId="urn:microsoft.com/office/officeart/2005/8/layout/target3"/>
    <dgm:cxn modelId="{99B66FDA-3FE2-4C21-8C98-A1C5E3B57720}" type="presParOf" srcId="{2E8B54B5-54A4-475C-8DA6-78449A847F25}" destId="{56DA2983-DFC4-48FA-AE4C-BE26032173D5}" srcOrd="7" destOrd="0" presId="urn:microsoft.com/office/officeart/2005/8/layout/target3"/>
    <dgm:cxn modelId="{E8D96516-B71A-49CD-8B16-9DFCAB9E7306}" type="presParOf" srcId="{2E8B54B5-54A4-475C-8DA6-78449A847F25}" destId="{D37F91F4-6990-48B0-AE8E-686253980825}" srcOrd="8" destOrd="0" presId="urn:microsoft.com/office/officeart/2005/8/layout/target3"/>
    <dgm:cxn modelId="{DE473C29-7434-4F93-AA0C-E08725F4D245}" type="presParOf" srcId="{2E8B54B5-54A4-475C-8DA6-78449A847F25}" destId="{ED6BBAA1-4421-473D-81A3-36ED4D32977E}" srcOrd="9" destOrd="0" presId="urn:microsoft.com/office/officeart/2005/8/layout/target3"/>
    <dgm:cxn modelId="{727820D8-80A4-40CF-89E3-B9620E523B90}" type="presParOf" srcId="{2E8B54B5-54A4-475C-8DA6-78449A847F25}" destId="{B025CE08-801A-48C7-B682-C101E74A7674}" srcOrd="10" destOrd="0" presId="urn:microsoft.com/office/officeart/2005/8/layout/target3"/>
    <dgm:cxn modelId="{234AF596-AC6B-4455-BBC3-7AB85AECF916}" type="presParOf" srcId="{2E8B54B5-54A4-475C-8DA6-78449A847F25}" destId="{8C375437-D636-403A-8BBF-AEC12070974A}" srcOrd="11" destOrd="0" presId="urn:microsoft.com/office/officeart/2005/8/layout/target3"/>
    <dgm:cxn modelId="{4733EA0E-00B1-4600-9932-DF1FAA1FA72A}" type="presParOf" srcId="{2E8B54B5-54A4-475C-8DA6-78449A847F25}" destId="{537D958C-68EA-42B4-B25E-9BBA0A7D26F0}" srcOrd="12" destOrd="0" presId="urn:microsoft.com/office/officeart/2005/8/layout/target3"/>
    <dgm:cxn modelId="{F476BA8C-1C06-41E8-8DC1-263C7BCBB75F}" type="presParOf" srcId="{2E8B54B5-54A4-475C-8DA6-78449A847F25}" destId="{9A95D964-C150-41C5-BC0C-049282668F02}" srcOrd="13" destOrd="0" presId="urn:microsoft.com/office/officeart/2005/8/layout/target3"/>
    <dgm:cxn modelId="{3B317841-D3DF-4DBD-AB3D-1BB7E5A60845}" type="presParOf" srcId="{2E8B54B5-54A4-475C-8DA6-78449A847F25}" destId="{7F8674F1-CC57-4A88-AF08-24F3BF5708F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32521D-6E3A-43D0-ABAE-277C71F0FB22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0AF5D9-BC92-4D15-9D2A-AC8B1ABB132D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66CC"/>
        </a:solidFill>
      </dgm:spPr>
      <dgm:t>
        <a:bodyPr/>
        <a:lstStyle/>
        <a:p>
          <a:r>
            <a:rPr lang="ru-RU" sz="1600" dirty="0" smtClean="0">
              <a:latin typeface="+mn-lt"/>
            </a:rPr>
            <a:t>3-6 лет</a:t>
          </a:r>
          <a:endParaRPr lang="ru-RU" sz="1600" dirty="0">
            <a:latin typeface="+mn-lt"/>
          </a:endParaRPr>
        </a:p>
      </dgm:t>
    </dgm:pt>
    <dgm:pt modelId="{D2E14168-0121-4AD4-8FA6-892730107967}" type="parTrans" cxnId="{7C2BD7E8-9405-4259-A75B-44F4E89CD824}">
      <dgm:prSet/>
      <dgm:spPr/>
      <dgm:t>
        <a:bodyPr/>
        <a:lstStyle/>
        <a:p>
          <a:endParaRPr lang="ru-RU"/>
        </a:p>
      </dgm:t>
    </dgm:pt>
    <dgm:pt modelId="{65541D25-47BB-4C2A-9AD1-955A9D6CD23B}" type="sibTrans" cxnId="{7C2BD7E8-9405-4259-A75B-44F4E89CD824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663AD133-3B92-435C-B2EA-4D9410FEABFA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+mn-lt"/>
            </a:rPr>
            <a:t>Среднесрочная перспектива </a:t>
          </a:r>
          <a:endParaRPr lang="ru-RU" sz="1600" dirty="0">
            <a:latin typeface="+mn-lt"/>
          </a:endParaRPr>
        </a:p>
      </dgm:t>
    </dgm:pt>
    <dgm:pt modelId="{01BD9C6A-0180-4C3B-8C94-6776446939A1}" type="parTrans" cxnId="{3152ED94-F854-423D-A87A-B311F9ABAFCD}">
      <dgm:prSet/>
      <dgm:spPr/>
      <dgm:t>
        <a:bodyPr/>
        <a:lstStyle/>
        <a:p>
          <a:endParaRPr lang="ru-RU"/>
        </a:p>
      </dgm:t>
    </dgm:pt>
    <dgm:pt modelId="{D04AC520-FF62-4F00-B4A7-8D4D1402B8AB}" type="sibTrans" cxnId="{3152ED94-F854-423D-A87A-B311F9ABAFCD}">
      <dgm:prSet/>
      <dgm:spPr/>
      <dgm:t>
        <a:bodyPr/>
        <a:lstStyle/>
        <a:p>
          <a:endParaRPr lang="ru-RU"/>
        </a:p>
      </dgm:t>
    </dgm:pt>
    <dgm:pt modelId="{55E397E8-7A5E-4ADB-A554-A54735D6072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66CC"/>
        </a:solidFill>
      </dgm:spPr>
      <dgm:t>
        <a:bodyPr/>
        <a:lstStyle/>
        <a:p>
          <a:r>
            <a:rPr lang="ru-RU" sz="1600" dirty="0" smtClean="0">
              <a:latin typeface="+mn-lt"/>
            </a:rPr>
            <a:t>более 6 лет</a:t>
          </a:r>
          <a:endParaRPr lang="ru-RU" sz="1600" dirty="0">
            <a:latin typeface="+mn-lt"/>
          </a:endParaRPr>
        </a:p>
      </dgm:t>
    </dgm:pt>
    <dgm:pt modelId="{EC94379E-1F20-4F82-A77A-121880587457}" type="parTrans" cxnId="{4C951D54-A217-4082-805C-6F5BB2D562EC}">
      <dgm:prSet/>
      <dgm:spPr/>
      <dgm:t>
        <a:bodyPr/>
        <a:lstStyle/>
        <a:p>
          <a:endParaRPr lang="ru-RU"/>
        </a:p>
      </dgm:t>
    </dgm:pt>
    <dgm:pt modelId="{BEC04D60-4B4C-4FB4-837D-74D5FF6F1785}" type="sibTrans" cxnId="{4C951D54-A217-4082-805C-6F5BB2D562EC}">
      <dgm:prSet/>
      <dgm:spPr/>
      <dgm:t>
        <a:bodyPr/>
        <a:lstStyle/>
        <a:p>
          <a:endParaRPr lang="ru-RU"/>
        </a:p>
      </dgm:t>
    </dgm:pt>
    <dgm:pt modelId="{11ACAD0F-0913-4E36-87F3-66B8895386F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+mn-lt"/>
            </a:rPr>
            <a:t>Долгосрочная перспектива </a:t>
          </a:r>
          <a:endParaRPr lang="ru-RU" sz="1600" dirty="0">
            <a:latin typeface="+mn-lt"/>
          </a:endParaRPr>
        </a:p>
      </dgm:t>
    </dgm:pt>
    <dgm:pt modelId="{105B3703-C10E-4426-88D1-14C0D05FEF0A}" type="parTrans" cxnId="{5724ACEC-7695-489F-A4C9-CD9AB70671C7}">
      <dgm:prSet/>
      <dgm:spPr/>
      <dgm:t>
        <a:bodyPr/>
        <a:lstStyle/>
        <a:p>
          <a:endParaRPr lang="ru-RU"/>
        </a:p>
      </dgm:t>
    </dgm:pt>
    <dgm:pt modelId="{5829066E-D5A4-41D6-AF57-1F6DC231452E}" type="sibTrans" cxnId="{5724ACEC-7695-489F-A4C9-CD9AB70671C7}">
      <dgm:prSet/>
      <dgm:spPr/>
      <dgm:t>
        <a:bodyPr/>
        <a:lstStyle/>
        <a:p>
          <a:endParaRPr lang="ru-RU"/>
        </a:p>
      </dgm:t>
    </dgm:pt>
    <dgm:pt modelId="{C750B596-33D8-4486-AF9C-B65F6F1BDDA5}" type="pres">
      <dgm:prSet presAssocID="{9C32521D-6E3A-43D0-ABAE-277C71F0FB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486668-59AF-4A03-9482-EC709D50A4EC}" type="pres">
      <dgm:prSet presAssocID="{ED0AF5D9-BC92-4D15-9D2A-AC8B1ABB132D}" presName="composite" presStyleCnt="0"/>
      <dgm:spPr/>
    </dgm:pt>
    <dgm:pt modelId="{9188BC2B-5EDD-47F9-8286-714D62DDEC24}" type="pres">
      <dgm:prSet presAssocID="{ED0AF5D9-BC92-4D15-9D2A-AC8B1ABB132D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DAA57-A901-4CAC-8DE1-45419B4DCCAD}" type="pres">
      <dgm:prSet presAssocID="{ED0AF5D9-BC92-4D15-9D2A-AC8B1ABB132D}" presName="parSh" presStyleLbl="node1" presStyleIdx="0" presStyleCnt="2" custScaleX="69273" custScaleY="77413" custLinFactNeighborX="1240" custLinFactNeighborY="-4076"/>
      <dgm:spPr/>
      <dgm:t>
        <a:bodyPr/>
        <a:lstStyle/>
        <a:p>
          <a:endParaRPr lang="ru-RU"/>
        </a:p>
      </dgm:t>
    </dgm:pt>
    <dgm:pt modelId="{EBE17D73-13DD-4D01-9CC8-F8B03D530378}" type="pres">
      <dgm:prSet presAssocID="{ED0AF5D9-BC92-4D15-9D2A-AC8B1ABB132D}" presName="desTx" presStyleLbl="fgAcc1" presStyleIdx="0" presStyleCnt="2" custScaleX="73219" custScaleY="56086" custLinFactNeighborX="-10192" custLinFactNeighborY="-14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42331-36A5-4ED6-B7C2-E723ED6FF383}" type="pres">
      <dgm:prSet presAssocID="{65541D25-47BB-4C2A-9AD1-955A9D6CD23B}" presName="sibTrans" presStyleLbl="sibTrans2D1" presStyleIdx="0" presStyleCnt="1" custScaleX="66460" custLinFactNeighborX="14628" custLinFactNeighborY="9681"/>
      <dgm:spPr/>
      <dgm:t>
        <a:bodyPr/>
        <a:lstStyle/>
        <a:p>
          <a:endParaRPr lang="ru-RU"/>
        </a:p>
      </dgm:t>
    </dgm:pt>
    <dgm:pt modelId="{0BC36A43-EFA0-4033-ACC5-77ABE8F3D07E}" type="pres">
      <dgm:prSet presAssocID="{65541D25-47BB-4C2A-9AD1-955A9D6CD23B}" presName="connTx" presStyleLbl="sibTrans2D1" presStyleIdx="0" presStyleCnt="1"/>
      <dgm:spPr/>
      <dgm:t>
        <a:bodyPr/>
        <a:lstStyle/>
        <a:p>
          <a:endParaRPr lang="ru-RU"/>
        </a:p>
      </dgm:t>
    </dgm:pt>
    <dgm:pt modelId="{A90F7D1B-6717-4229-9C06-72A481470BFC}" type="pres">
      <dgm:prSet presAssocID="{55E397E8-7A5E-4ADB-A554-A54735D60723}" presName="composite" presStyleCnt="0"/>
      <dgm:spPr/>
    </dgm:pt>
    <dgm:pt modelId="{4BA2730A-801E-4ED3-99F8-72F73A8BCB99}" type="pres">
      <dgm:prSet presAssocID="{55E397E8-7A5E-4ADB-A554-A54735D60723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4D545-38BC-4D23-8314-14CE67EF7FE7}" type="pres">
      <dgm:prSet presAssocID="{55E397E8-7A5E-4ADB-A554-A54735D60723}" presName="parSh" presStyleLbl="node1" presStyleIdx="1" presStyleCnt="2" custScaleX="61815" custScaleY="65379" custLinFactNeighborX="-295" custLinFactNeighborY="-32211"/>
      <dgm:spPr/>
      <dgm:t>
        <a:bodyPr/>
        <a:lstStyle/>
        <a:p>
          <a:endParaRPr lang="ru-RU"/>
        </a:p>
      </dgm:t>
    </dgm:pt>
    <dgm:pt modelId="{41179B2C-4B0E-4273-96CB-6D0B0CF4901E}" type="pres">
      <dgm:prSet presAssocID="{55E397E8-7A5E-4ADB-A554-A54735D60723}" presName="desTx" presStyleLbl="fgAcc1" presStyleIdx="1" presStyleCnt="2" custScaleX="60245" custScaleY="55514" custLinFactNeighborX="-9768" custLinFactNeighborY="-5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7FDF14-4454-4B4A-8103-AEEBA5AA3905}" type="presOf" srcId="{ED0AF5D9-BC92-4D15-9D2A-AC8B1ABB132D}" destId="{F44DAA57-A901-4CAC-8DE1-45419B4DCCAD}" srcOrd="1" destOrd="0" presId="urn:microsoft.com/office/officeart/2005/8/layout/process3"/>
    <dgm:cxn modelId="{7C2BD7E8-9405-4259-A75B-44F4E89CD824}" srcId="{9C32521D-6E3A-43D0-ABAE-277C71F0FB22}" destId="{ED0AF5D9-BC92-4D15-9D2A-AC8B1ABB132D}" srcOrd="0" destOrd="0" parTransId="{D2E14168-0121-4AD4-8FA6-892730107967}" sibTransId="{65541D25-47BB-4C2A-9AD1-955A9D6CD23B}"/>
    <dgm:cxn modelId="{4C951D54-A217-4082-805C-6F5BB2D562EC}" srcId="{9C32521D-6E3A-43D0-ABAE-277C71F0FB22}" destId="{55E397E8-7A5E-4ADB-A554-A54735D60723}" srcOrd="1" destOrd="0" parTransId="{EC94379E-1F20-4F82-A77A-121880587457}" sibTransId="{BEC04D60-4B4C-4FB4-837D-74D5FF6F1785}"/>
    <dgm:cxn modelId="{07993700-F915-4882-95C5-457670EADDA8}" type="presOf" srcId="{663AD133-3B92-435C-B2EA-4D9410FEABFA}" destId="{EBE17D73-13DD-4D01-9CC8-F8B03D530378}" srcOrd="0" destOrd="0" presId="urn:microsoft.com/office/officeart/2005/8/layout/process3"/>
    <dgm:cxn modelId="{461D1E63-FDB5-4986-BCBA-55767C3891FE}" type="presOf" srcId="{55E397E8-7A5E-4ADB-A554-A54735D60723}" destId="{7594D545-38BC-4D23-8314-14CE67EF7FE7}" srcOrd="1" destOrd="0" presId="urn:microsoft.com/office/officeart/2005/8/layout/process3"/>
    <dgm:cxn modelId="{A311DABE-16FD-4F16-9C6D-5A30313B2A98}" type="presOf" srcId="{65541D25-47BB-4C2A-9AD1-955A9D6CD23B}" destId="{69642331-36A5-4ED6-B7C2-E723ED6FF383}" srcOrd="0" destOrd="0" presId="urn:microsoft.com/office/officeart/2005/8/layout/process3"/>
    <dgm:cxn modelId="{5724ACEC-7695-489F-A4C9-CD9AB70671C7}" srcId="{55E397E8-7A5E-4ADB-A554-A54735D60723}" destId="{11ACAD0F-0913-4E36-87F3-66B8895386F3}" srcOrd="0" destOrd="0" parTransId="{105B3703-C10E-4426-88D1-14C0D05FEF0A}" sibTransId="{5829066E-D5A4-41D6-AF57-1F6DC231452E}"/>
    <dgm:cxn modelId="{C1DFB50B-B096-49CF-AA83-5FD4706755A2}" type="presOf" srcId="{11ACAD0F-0913-4E36-87F3-66B8895386F3}" destId="{41179B2C-4B0E-4273-96CB-6D0B0CF4901E}" srcOrd="0" destOrd="0" presId="urn:microsoft.com/office/officeart/2005/8/layout/process3"/>
    <dgm:cxn modelId="{6D2210F9-04DB-48FA-A942-3762664B2B38}" type="presOf" srcId="{55E397E8-7A5E-4ADB-A554-A54735D60723}" destId="{4BA2730A-801E-4ED3-99F8-72F73A8BCB99}" srcOrd="0" destOrd="0" presId="urn:microsoft.com/office/officeart/2005/8/layout/process3"/>
    <dgm:cxn modelId="{6A5BB7C3-AEEF-48E8-BED7-13B0EEB67328}" type="presOf" srcId="{65541D25-47BB-4C2A-9AD1-955A9D6CD23B}" destId="{0BC36A43-EFA0-4033-ACC5-77ABE8F3D07E}" srcOrd="1" destOrd="0" presId="urn:microsoft.com/office/officeart/2005/8/layout/process3"/>
    <dgm:cxn modelId="{32DB93F8-677D-4EB9-AAF9-319F5497783A}" type="presOf" srcId="{9C32521D-6E3A-43D0-ABAE-277C71F0FB22}" destId="{C750B596-33D8-4486-AF9C-B65F6F1BDDA5}" srcOrd="0" destOrd="0" presId="urn:microsoft.com/office/officeart/2005/8/layout/process3"/>
    <dgm:cxn modelId="{9DD7A0CA-DF51-475E-8BFE-C59E949B6435}" type="presOf" srcId="{ED0AF5D9-BC92-4D15-9D2A-AC8B1ABB132D}" destId="{9188BC2B-5EDD-47F9-8286-714D62DDEC24}" srcOrd="0" destOrd="0" presId="urn:microsoft.com/office/officeart/2005/8/layout/process3"/>
    <dgm:cxn modelId="{3152ED94-F854-423D-A87A-B311F9ABAFCD}" srcId="{ED0AF5D9-BC92-4D15-9D2A-AC8B1ABB132D}" destId="{663AD133-3B92-435C-B2EA-4D9410FEABFA}" srcOrd="0" destOrd="0" parTransId="{01BD9C6A-0180-4C3B-8C94-6776446939A1}" sibTransId="{D04AC520-FF62-4F00-B4A7-8D4D1402B8AB}"/>
    <dgm:cxn modelId="{D3F7DFDD-1D56-41D1-AB51-476C62F292B1}" type="presParOf" srcId="{C750B596-33D8-4486-AF9C-B65F6F1BDDA5}" destId="{C7486668-59AF-4A03-9482-EC709D50A4EC}" srcOrd="0" destOrd="0" presId="urn:microsoft.com/office/officeart/2005/8/layout/process3"/>
    <dgm:cxn modelId="{DE32399C-31FA-4731-B930-DFE11884620C}" type="presParOf" srcId="{C7486668-59AF-4A03-9482-EC709D50A4EC}" destId="{9188BC2B-5EDD-47F9-8286-714D62DDEC24}" srcOrd="0" destOrd="0" presId="urn:microsoft.com/office/officeart/2005/8/layout/process3"/>
    <dgm:cxn modelId="{B63BD577-B0B1-415B-8AE5-4FFA6BEFB0C2}" type="presParOf" srcId="{C7486668-59AF-4A03-9482-EC709D50A4EC}" destId="{F44DAA57-A901-4CAC-8DE1-45419B4DCCAD}" srcOrd="1" destOrd="0" presId="urn:microsoft.com/office/officeart/2005/8/layout/process3"/>
    <dgm:cxn modelId="{C357F352-2BB9-4DCA-A4A7-B0F74E99337B}" type="presParOf" srcId="{C7486668-59AF-4A03-9482-EC709D50A4EC}" destId="{EBE17D73-13DD-4D01-9CC8-F8B03D530378}" srcOrd="2" destOrd="0" presId="urn:microsoft.com/office/officeart/2005/8/layout/process3"/>
    <dgm:cxn modelId="{23E29A76-F22C-428F-AE13-6FB3025BD9D7}" type="presParOf" srcId="{C750B596-33D8-4486-AF9C-B65F6F1BDDA5}" destId="{69642331-36A5-4ED6-B7C2-E723ED6FF383}" srcOrd="1" destOrd="0" presId="urn:microsoft.com/office/officeart/2005/8/layout/process3"/>
    <dgm:cxn modelId="{517BF80F-A837-42C8-A3B3-BE5F6B1BF3A4}" type="presParOf" srcId="{69642331-36A5-4ED6-B7C2-E723ED6FF383}" destId="{0BC36A43-EFA0-4033-ACC5-77ABE8F3D07E}" srcOrd="0" destOrd="0" presId="urn:microsoft.com/office/officeart/2005/8/layout/process3"/>
    <dgm:cxn modelId="{48A9088A-003A-45F2-AB7F-1A98EB8E845E}" type="presParOf" srcId="{C750B596-33D8-4486-AF9C-B65F6F1BDDA5}" destId="{A90F7D1B-6717-4229-9C06-72A481470BFC}" srcOrd="2" destOrd="0" presId="urn:microsoft.com/office/officeart/2005/8/layout/process3"/>
    <dgm:cxn modelId="{22497BBD-D34C-447E-AFE1-D8A02869AC10}" type="presParOf" srcId="{A90F7D1B-6717-4229-9C06-72A481470BFC}" destId="{4BA2730A-801E-4ED3-99F8-72F73A8BCB99}" srcOrd="0" destOrd="0" presId="urn:microsoft.com/office/officeart/2005/8/layout/process3"/>
    <dgm:cxn modelId="{8186E827-54F0-428A-B758-C19E8D4893F9}" type="presParOf" srcId="{A90F7D1B-6717-4229-9C06-72A481470BFC}" destId="{7594D545-38BC-4D23-8314-14CE67EF7FE7}" srcOrd="1" destOrd="0" presId="urn:microsoft.com/office/officeart/2005/8/layout/process3"/>
    <dgm:cxn modelId="{47EFB5CD-46B8-4D98-91EF-5622CBA3DEAD}" type="presParOf" srcId="{A90F7D1B-6717-4229-9C06-72A481470BFC}" destId="{41179B2C-4B0E-4273-96CB-6D0B0CF4901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39B03-4019-4F2B-B664-AD6EB86E5A58}">
      <dsp:nvSpPr>
        <dsp:cNvPr id="0" name=""/>
        <dsp:cNvSpPr/>
      </dsp:nvSpPr>
      <dsp:spPr>
        <a:xfrm>
          <a:off x="-157081" y="0"/>
          <a:ext cx="3448404" cy="3448404"/>
        </a:xfrm>
        <a:prstGeom prst="pie">
          <a:avLst>
            <a:gd name="adj1" fmla="val 5400000"/>
            <a:gd name="adj2" fmla="val 16200000"/>
          </a:avLst>
        </a:prstGeom>
        <a:solidFill>
          <a:srgbClr val="0033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B8D2D3-2664-4D6E-ADD6-C7AD47A8F7D7}">
      <dsp:nvSpPr>
        <dsp:cNvPr id="0" name=""/>
        <dsp:cNvSpPr/>
      </dsp:nvSpPr>
      <dsp:spPr>
        <a:xfrm>
          <a:off x="1529776" y="0"/>
          <a:ext cx="4733148" cy="34484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+mn-lt"/>
            </a:rPr>
            <a:t>Федеральный</a:t>
          </a:r>
          <a:endParaRPr lang="ru-RU" sz="2200" kern="1200" dirty="0">
            <a:latin typeface="+mn-lt"/>
          </a:endParaRPr>
        </a:p>
      </dsp:txBody>
      <dsp:txXfrm>
        <a:off x="1529776" y="0"/>
        <a:ext cx="2366574" cy="1034523"/>
      </dsp:txXfrm>
    </dsp:sp>
    <dsp:sp modelId="{42A4278F-996E-4172-B352-2F6CD4992FAF}">
      <dsp:nvSpPr>
        <dsp:cNvPr id="0" name=""/>
        <dsp:cNvSpPr/>
      </dsp:nvSpPr>
      <dsp:spPr>
        <a:xfrm>
          <a:off x="446390" y="1034523"/>
          <a:ext cx="2241460" cy="2241460"/>
        </a:xfrm>
        <a:prstGeom prst="pie">
          <a:avLst>
            <a:gd name="adj1" fmla="val 5400000"/>
            <a:gd name="adj2" fmla="val 16200000"/>
          </a:avLst>
        </a:prstGeom>
        <a:solidFill>
          <a:srgbClr val="0066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611845-715E-420C-B2BB-F5B9C1F3D8C5}">
      <dsp:nvSpPr>
        <dsp:cNvPr id="0" name=""/>
        <dsp:cNvSpPr/>
      </dsp:nvSpPr>
      <dsp:spPr>
        <a:xfrm>
          <a:off x="1545490" y="950916"/>
          <a:ext cx="4733148" cy="22414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+mn-lt"/>
            </a:rPr>
            <a:t>Региональный </a:t>
          </a:r>
          <a:endParaRPr lang="ru-RU" sz="2200" kern="1200" dirty="0">
            <a:latin typeface="+mn-lt"/>
          </a:endParaRPr>
        </a:p>
      </dsp:txBody>
      <dsp:txXfrm>
        <a:off x="1545490" y="950916"/>
        <a:ext cx="2366574" cy="1034519"/>
      </dsp:txXfrm>
    </dsp:sp>
    <dsp:sp modelId="{56DA2983-DFC4-48FA-AE4C-BE26032173D5}">
      <dsp:nvSpPr>
        <dsp:cNvPr id="0" name=""/>
        <dsp:cNvSpPr/>
      </dsp:nvSpPr>
      <dsp:spPr>
        <a:xfrm>
          <a:off x="1049860" y="2069043"/>
          <a:ext cx="1034520" cy="1034520"/>
        </a:xfrm>
        <a:prstGeom prst="pie">
          <a:avLst>
            <a:gd name="adj1" fmla="val 5400000"/>
            <a:gd name="adj2" fmla="val 16200000"/>
          </a:avLst>
        </a:prstGeom>
        <a:solidFill>
          <a:srgbClr val="6699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F91F4-6990-48B0-AE8E-686253980825}">
      <dsp:nvSpPr>
        <dsp:cNvPr id="0" name=""/>
        <dsp:cNvSpPr/>
      </dsp:nvSpPr>
      <dsp:spPr>
        <a:xfrm>
          <a:off x="1543928" y="2132800"/>
          <a:ext cx="4733148" cy="1059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+mn-lt"/>
            </a:rPr>
            <a:t>Муниципальный</a:t>
          </a:r>
          <a:endParaRPr lang="ru-RU" sz="2200" kern="1200" dirty="0">
            <a:latin typeface="+mn-lt"/>
          </a:endParaRPr>
        </a:p>
      </dsp:txBody>
      <dsp:txXfrm>
        <a:off x="1543928" y="2132800"/>
        <a:ext cx="2366574" cy="1059576"/>
      </dsp:txXfrm>
    </dsp:sp>
    <dsp:sp modelId="{537D958C-68EA-42B4-B25E-9BBA0A7D26F0}">
      <dsp:nvSpPr>
        <dsp:cNvPr id="0" name=""/>
        <dsp:cNvSpPr/>
      </dsp:nvSpPr>
      <dsp:spPr>
        <a:xfrm>
          <a:off x="3619531" y="1034523"/>
          <a:ext cx="2994899" cy="103451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+mn-lt"/>
            </a:rPr>
            <a:t>федеральный округ</a:t>
          </a:r>
          <a:endParaRPr lang="ru-RU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+mn-lt"/>
            </a:rPr>
            <a:t>Субъект РФ</a:t>
          </a:r>
          <a:endParaRPr lang="ru-RU" sz="2000" kern="1200" dirty="0">
            <a:latin typeface="+mn-lt"/>
          </a:endParaRPr>
        </a:p>
      </dsp:txBody>
      <dsp:txXfrm>
        <a:off x="3619531" y="1034523"/>
        <a:ext cx="2994899" cy="10345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DAA57-A901-4CAC-8DE1-45419B4DCCAD}">
      <dsp:nvSpPr>
        <dsp:cNvPr id="0" name=""/>
        <dsp:cNvSpPr/>
      </dsp:nvSpPr>
      <dsp:spPr>
        <a:xfrm>
          <a:off x="47040" y="41444"/>
          <a:ext cx="2573488" cy="802617"/>
        </a:xfrm>
        <a:prstGeom prst="roundRect">
          <a:avLst>
            <a:gd name="adj" fmla="val 10000"/>
          </a:avLst>
        </a:prstGeom>
        <a:solidFill>
          <a:srgbClr val="0066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</a:rPr>
            <a:t>3-6 лет</a:t>
          </a:r>
          <a:endParaRPr lang="ru-RU" sz="1600" kern="1200" dirty="0">
            <a:latin typeface="+mn-lt"/>
          </a:endParaRPr>
        </a:p>
      </dsp:txBody>
      <dsp:txXfrm>
        <a:off x="47040" y="41444"/>
        <a:ext cx="2573488" cy="535078"/>
      </dsp:txXfrm>
    </dsp:sp>
    <dsp:sp modelId="{EBE17D73-13DD-4D01-9CC8-F8B03D530378}">
      <dsp:nvSpPr>
        <dsp:cNvPr id="0" name=""/>
        <dsp:cNvSpPr/>
      </dsp:nvSpPr>
      <dsp:spPr>
        <a:xfrm>
          <a:off x="309948" y="603008"/>
          <a:ext cx="2720082" cy="775332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Среднесрочная перспектива </a:t>
          </a:r>
          <a:endParaRPr lang="ru-RU" sz="1600" kern="1200" dirty="0">
            <a:latin typeface="+mn-lt"/>
          </a:endParaRPr>
        </a:p>
      </dsp:txBody>
      <dsp:txXfrm>
        <a:off x="332657" y="625717"/>
        <a:ext cx="2674664" cy="729914"/>
      </dsp:txXfrm>
    </dsp:sp>
    <dsp:sp modelId="{69642331-36A5-4ED6-B7C2-E723ED6FF383}">
      <dsp:nvSpPr>
        <dsp:cNvPr id="0" name=""/>
        <dsp:cNvSpPr/>
      </dsp:nvSpPr>
      <dsp:spPr>
        <a:xfrm rot="21539323">
          <a:off x="3565323" y="-107277"/>
          <a:ext cx="799349" cy="924926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80000"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565342" y="79824"/>
        <a:ext cx="559544" cy="554956"/>
      </dsp:txXfrm>
    </dsp:sp>
    <dsp:sp modelId="{7594D545-38BC-4D23-8314-14CE67EF7FE7}">
      <dsp:nvSpPr>
        <dsp:cNvPr id="0" name=""/>
        <dsp:cNvSpPr/>
      </dsp:nvSpPr>
      <dsp:spPr>
        <a:xfrm>
          <a:off x="4889520" y="0"/>
          <a:ext cx="2296424" cy="677849"/>
        </a:xfrm>
        <a:prstGeom prst="roundRect">
          <a:avLst>
            <a:gd name="adj" fmla="val 10000"/>
          </a:avLst>
        </a:prstGeom>
        <a:solidFill>
          <a:srgbClr val="0066CC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</a:rPr>
            <a:t>более 6 лет</a:t>
          </a:r>
          <a:endParaRPr lang="ru-RU" sz="1600" kern="1200" dirty="0">
            <a:latin typeface="+mn-lt"/>
          </a:endParaRPr>
        </a:p>
      </dsp:txBody>
      <dsp:txXfrm>
        <a:off x="4889520" y="0"/>
        <a:ext cx="2296424" cy="451899"/>
      </dsp:txXfrm>
    </dsp:sp>
    <dsp:sp modelId="{41179B2C-4B0E-4273-96CB-6D0B0CF4901E}">
      <dsp:nvSpPr>
        <dsp:cNvPr id="0" name=""/>
        <dsp:cNvSpPr/>
      </dsp:nvSpPr>
      <dsp:spPr>
        <a:xfrm>
          <a:off x="5327663" y="667844"/>
          <a:ext cx="2238098" cy="7674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Долгосрочная перспектива </a:t>
          </a:r>
          <a:endParaRPr lang="ru-RU" sz="1600" kern="1200" dirty="0">
            <a:latin typeface="+mn-lt"/>
          </a:endParaRPr>
        </a:p>
      </dsp:txBody>
      <dsp:txXfrm>
        <a:off x="5350140" y="690321"/>
        <a:ext cx="2193144" cy="722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96C72-8D47-43FC-AEE0-AE39ABAA54B3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DFB57-D603-47B4-9861-1E5F75B3F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8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C3989E-A19A-4AB3-B144-DD620C03D41F}" type="slidenum">
              <a:rPr lang="en-US" altLang="ru-RU" sz="1200" smtClean="0"/>
              <a:pPr/>
              <a:t>12</a:t>
            </a:fld>
            <a:endParaRPr lang="en-US" altLang="ru-RU" sz="12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ru-RU" smtClean="0"/>
          </a:p>
        </p:txBody>
      </p:sp>
    </p:spTree>
    <p:extLst>
      <p:ext uri="{BB962C8B-B14F-4D97-AF65-F5344CB8AC3E}">
        <p14:creationId xmlns:p14="http://schemas.microsoft.com/office/powerpoint/2010/main" val="2376561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28650" y="0"/>
            <a:ext cx="7886700" cy="92939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44266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67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939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41400"/>
            <a:ext cx="7886700" cy="531495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buClr>
                <a:srgbClr val="002060"/>
              </a:buClr>
              <a:defRPr sz="2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l">
              <a:lnSpc>
                <a:spcPct val="100000"/>
              </a:lnSpc>
              <a:buClr>
                <a:srgbClr val="002060"/>
              </a:buClr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l">
              <a:lnSpc>
                <a:spcPct val="100000"/>
              </a:lnSpc>
              <a:buClr>
                <a:srgbClr val="002060"/>
              </a:buClr>
              <a:defRPr sz="16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l">
              <a:lnSpc>
                <a:spcPct val="100000"/>
              </a:lnSpc>
              <a:buClr>
                <a:srgbClr val="002060"/>
              </a:buClr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l">
              <a:lnSpc>
                <a:spcPct val="100000"/>
              </a:lnSpc>
              <a:buClr>
                <a:srgbClr val="002060"/>
              </a:buClr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2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1066801"/>
            <a:ext cx="8262938" cy="3495675"/>
          </a:xfrm>
        </p:spPr>
        <p:txBody>
          <a:bodyPr anchor="b"/>
          <a:lstStyle>
            <a:lvl1pPr>
              <a:defRPr sz="4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50" y="4589464"/>
            <a:ext cx="8262938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3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1123769"/>
            <a:ext cx="4171950" cy="50531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123769"/>
            <a:ext cx="4238625" cy="5053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60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"/>
            <a:ext cx="7886700" cy="89941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1" y="1066099"/>
            <a:ext cx="4117181" cy="6150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1001" y="1847851"/>
            <a:ext cx="4117181" cy="4341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066099"/>
            <a:ext cx="4229100" cy="61506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47851"/>
            <a:ext cx="4229100" cy="4341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8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834" y="1"/>
            <a:ext cx="7886700" cy="91440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6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50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75" y="987425"/>
            <a:ext cx="3245644" cy="106997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894659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33375" y="2057400"/>
            <a:ext cx="32456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987425"/>
            <a:ext cx="3293269" cy="106997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904184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2057400"/>
            <a:ext cx="329326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83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4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639B-5C43-4F74-B327-102EDB077C1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5F56-F167-4371-A532-0492AD6A8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9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755350"/>
            <a:ext cx="6858000" cy="2387600"/>
          </a:xfrm>
        </p:spPr>
        <p:txBody>
          <a:bodyPr anchor="ctr">
            <a:normAutofit fontScale="90000"/>
          </a:bodyPr>
          <a:lstStyle/>
          <a:p>
            <a:r>
              <a:rPr lang="ru-RU" dirty="0" smtClean="0"/>
              <a:t>Синхронизация документов стратегического планирования в регионах </a:t>
            </a:r>
            <a:br>
              <a:rPr lang="ru-RU" dirty="0" smtClean="0"/>
            </a:br>
            <a:r>
              <a:rPr lang="ru-RU" dirty="0" smtClean="0"/>
              <a:t>и муниципалитетах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9554" y="4430301"/>
            <a:ext cx="64780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0066"/>
                </a:solidFill>
              </a:rPr>
              <a:t>Климанов Владимир Викторович</a:t>
            </a:r>
          </a:p>
          <a:p>
            <a:pPr algn="ctr"/>
            <a:r>
              <a:rPr lang="ru-RU" altLang="ru-RU" dirty="0" smtClean="0">
                <a:solidFill>
                  <a:srgbClr val="000066"/>
                </a:solidFill>
                <a:cs typeface="Times New Roman" pitchFamily="18" charset="0"/>
              </a:rPr>
              <a:t>Институт реформирования общественных финансов</a:t>
            </a:r>
            <a:endParaRPr lang="ru-RU" altLang="ru-RU" dirty="0">
              <a:solidFill>
                <a:srgbClr val="000066"/>
              </a:solidFill>
              <a:cs typeface="Times New Roman" pitchFamily="18" charset="0"/>
            </a:endParaRPr>
          </a:p>
          <a:p>
            <a:pPr algn="ctr"/>
            <a:r>
              <a:rPr lang="en-US" altLang="ru-RU" b="1" i="1" dirty="0">
                <a:solidFill>
                  <a:srgbClr val="000066"/>
                </a:solidFill>
                <a:cs typeface="Times New Roman" pitchFamily="18" charset="0"/>
              </a:rPr>
              <a:t>vvk@irof.ru</a:t>
            </a:r>
            <a:endParaRPr lang="ru-RU" altLang="ru-RU" b="1" i="1" dirty="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90152" y="0"/>
            <a:ext cx="9144000" cy="9293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XVI </a:t>
            </a:r>
            <a:r>
              <a:rPr lang="ru-RU" dirty="0" smtClean="0">
                <a:solidFill>
                  <a:schemeClr val="bg1"/>
                </a:solidFill>
              </a:rPr>
              <a:t>Апрельская конференция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Москва, НИУ ВШЭ. 8 апреля 2015 г.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66670" y="1014425"/>
            <a:ext cx="4005330" cy="9431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ФЗ-172</a:t>
            </a:r>
          </a:p>
          <a:p>
            <a:pPr algn="ctr"/>
            <a:r>
              <a:rPr lang="ru-RU" sz="1400" b="1" dirty="0" smtClean="0"/>
              <a:t>Глава 11, статья 39</a:t>
            </a:r>
            <a:r>
              <a:rPr lang="ru-RU" sz="1400" b="1" dirty="0"/>
              <a:t>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Противоречия законодательства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3544" y="2042624"/>
            <a:ext cx="44142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Документы стратегического планирования, необходимые для обеспечения бюджетного процесса </a:t>
            </a:r>
            <a:r>
              <a:rPr lang="ru-RU" sz="1600" b="1" dirty="0" smtClean="0"/>
              <a:t>в муниципальных районах и городских округах</a:t>
            </a:r>
            <a:r>
              <a:rPr lang="ru-RU" sz="1600" dirty="0" smtClean="0"/>
              <a:t>, разрабатываются, утверждаются (одобряются) и реализуются </a:t>
            </a:r>
            <a:r>
              <a:rPr lang="ru-RU" sz="1600" b="1" dirty="0" smtClean="0"/>
              <a:t>в соответствии с Бюджетным кодексом РФ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 решению органов местного самоуправления могут разрабатываться, утверждаться (одобряться) и реализовываться </a:t>
            </a:r>
            <a:r>
              <a:rPr lang="ru-RU" sz="1600" b="1" dirty="0" smtClean="0"/>
              <a:t>в муниципальных районах и городских округах </a:t>
            </a:r>
            <a:r>
              <a:rPr lang="ru-RU" sz="1600" dirty="0" smtClean="0"/>
              <a:t>стратегия социально-экономического развития муниципального образования и план мероприятий по ее реализации</a:t>
            </a:r>
            <a:endParaRPr lang="ru-RU" sz="1600" dirty="0"/>
          </a:p>
        </p:txBody>
      </p:sp>
      <p:sp>
        <p:nvSpPr>
          <p:cNvPr id="12" name="Овал 11"/>
          <p:cNvSpPr/>
          <p:nvPr/>
        </p:nvSpPr>
        <p:spPr>
          <a:xfrm>
            <a:off x="5418786" y="1323070"/>
            <a:ext cx="3567448" cy="190696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Отсутствие положений в Бюджетном кодексе РФ, регулирующих бюджетный процесс в муниципальных районах и городских округах</a:t>
            </a:r>
            <a:endParaRPr lang="ru-RU" sz="1600" dirty="0"/>
          </a:p>
        </p:txBody>
      </p:sp>
      <p:sp>
        <p:nvSpPr>
          <p:cNvPr id="13" name="Овал 12"/>
          <p:cNvSpPr/>
          <p:nvPr/>
        </p:nvSpPr>
        <p:spPr>
          <a:xfrm>
            <a:off x="5418786" y="4568893"/>
            <a:ext cx="3567448" cy="190696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Отсутствие положений в ФЗ о стратегических документах для уровня поселений </a:t>
            </a:r>
            <a:endParaRPr lang="ru-RU" sz="16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4461725" y="2328577"/>
            <a:ext cx="711557" cy="619198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5520" y="5139794"/>
            <a:ext cx="843266" cy="573459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5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синхронизации документов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016" y="991672"/>
            <a:ext cx="3264795" cy="15841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Муниципальные стратегии принимаются в условиях действующих региональных стратегий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016" y="2638057"/>
            <a:ext cx="3264795" cy="17150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Муниципальные и региональные стратегии разрабатываются и утверждаются почти одновременно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016" y="4415341"/>
            <a:ext cx="3264795" cy="19447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Муниципальные стратегии принимаются раньше, чем региональные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644720" y="1493949"/>
            <a:ext cx="1378040" cy="540912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644720" y="3101662"/>
            <a:ext cx="1378040" cy="540912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644720" y="5142998"/>
            <a:ext cx="1378040" cy="540912"/>
          </a:xfrm>
          <a:prstGeom prst="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38670" y="1183559"/>
            <a:ext cx="4005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Отсутствие проблем у муниципальных образований ввиду аналогичности муниципальных и региональных стратегий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38670" y="2638057"/>
            <a:ext cx="4005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Положительный результат при условии продуктивного взаимодействия региональных органов власти и органов местного самоуправления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22760" y="4415341"/>
            <a:ext cx="4005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Наиболее распространенная ситуация в российских регионах, вызывает много проблем из-за необходимости изменения содержания муниципальных стратегий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430332" y="4115385"/>
            <a:ext cx="4404574" cy="229791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3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88"/>
          <p:cNvSpPr txBox="1">
            <a:spLocks noChangeArrowheads="1"/>
          </p:cNvSpPr>
          <p:nvPr/>
        </p:nvSpPr>
        <p:spPr bwMode="auto">
          <a:xfrm>
            <a:off x="1431925" y="5832475"/>
            <a:ext cx="595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hr-HR" altLang="ru-RU"/>
          </a:p>
        </p:txBody>
      </p:sp>
      <p:sp>
        <p:nvSpPr>
          <p:cNvPr id="107523" name="Rectangle 2"/>
          <p:cNvSpPr txBox="1">
            <a:spLocks noChangeArrowheads="1"/>
          </p:cNvSpPr>
          <p:nvPr/>
        </p:nvSpPr>
        <p:spPr bwMode="auto">
          <a:xfrm>
            <a:off x="0" y="1125538"/>
            <a:ext cx="914400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sz="2800" b="1" dirty="0">
                <a:latin typeface="Tahoma" panose="020B0604030504040204" pitchFamily="34" charset="0"/>
                <a:cs typeface="Tahoma" panose="020B0604030504040204" pitchFamily="34" charset="0"/>
              </a:rPr>
              <a:t>КЛИМАНОВ</a:t>
            </a:r>
          </a:p>
          <a:p>
            <a:pPr algn="ctr" eaLnBrk="1" hangingPunct="1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sz="2800" b="1" dirty="0">
                <a:latin typeface="Tahoma" panose="020B0604030504040204" pitchFamily="34" charset="0"/>
                <a:cs typeface="Tahoma" panose="020B0604030504040204" pitchFamily="34" charset="0"/>
              </a:rPr>
              <a:t>Владимир Викторович</a:t>
            </a: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dirty="0" smtClean="0">
                <a:latin typeface="Tahoma" panose="020B0604030504040204" pitchFamily="34" charset="0"/>
                <a:cs typeface="Tahoma" panose="020B0604030504040204" pitchFamily="34" charset="0"/>
              </a:rPr>
              <a:t>доктор экономических наук</a:t>
            </a: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endParaRPr lang="ru-RU" altLang="ru-RU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dirty="0" smtClean="0">
                <a:latin typeface="Tahoma" panose="020B0604030504040204" pitchFamily="34" charset="0"/>
                <a:cs typeface="Tahoma" panose="020B0604030504040204" pitchFamily="34" charset="0"/>
              </a:rPr>
              <a:t>директор</a:t>
            </a:r>
            <a:endParaRPr lang="ru-RU" altLang="ru-RU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dirty="0" smtClean="0">
                <a:latin typeface="Tahoma" panose="020B0604030504040204" pitchFamily="34" charset="0"/>
                <a:cs typeface="Tahoma" panose="020B0604030504040204" pitchFamily="34" charset="0"/>
              </a:rPr>
              <a:t>АНО «Институт реформирования </a:t>
            </a: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dirty="0" smtClean="0">
                <a:latin typeface="Tahoma" panose="020B0604030504040204" pitchFamily="34" charset="0"/>
                <a:cs typeface="Tahoma" panose="020B0604030504040204" pitchFamily="34" charset="0"/>
              </a:rPr>
              <a:t>общественных финансов»</a:t>
            </a: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en-US" altLang="ru-RU" i="1" dirty="0" smtClean="0">
                <a:latin typeface="Tahoma" panose="020B0604030504040204" pitchFamily="34" charset="0"/>
                <a:cs typeface="Tahoma" panose="020B0604030504040204" pitchFamily="34" charset="0"/>
              </a:rPr>
              <a:t>(www.irof.ru)</a:t>
            </a:r>
            <a:endParaRPr lang="ru-RU" altLang="ru-RU" i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endParaRPr lang="ru-RU" altLang="ru-RU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en-US" altLang="ru-RU" b="1" dirty="0" smtClean="0">
                <a:latin typeface="Tahoma" panose="020B0604030504040204" pitchFamily="34" charset="0"/>
                <a:cs typeface="Tahoma" panose="020B0604030504040204" pitchFamily="34" charset="0"/>
              </a:rPr>
              <a:t>vvk@irof.ru</a:t>
            </a:r>
            <a:endParaRPr lang="ru-RU" altLang="ru-RU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20000"/>
              </a:spcBef>
              <a:buFont typeface="Webdings" panose="05030102010509060703" pitchFamily="18" charset="2"/>
              <a:buNone/>
            </a:pPr>
            <a:r>
              <a:rPr lang="ru-RU" altLang="ru-RU" b="1" dirty="0">
                <a:latin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altLang="ru-RU" b="1" dirty="0" smtClean="0">
                <a:latin typeface="Tahoma" panose="020B0604030504040204" pitchFamily="34" charset="0"/>
                <a:cs typeface="Tahoma" panose="020B0604030504040204" pitchFamily="34" charset="0"/>
              </a:rPr>
              <a:t>ел. (495) 691-67-89</a:t>
            </a:r>
            <a:endParaRPr lang="ru-RU" altLang="ru-RU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0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о стратегическом планировании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2344" y="4608220"/>
            <a:ext cx="3495408" cy="14963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dirty="0" smtClean="0"/>
              <a:t>Федеральный </a:t>
            </a:r>
            <a:r>
              <a:rPr lang="ru-RU" sz="1400" dirty="0"/>
              <a:t>закон от 20 июля 1995 г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№ 115-ФЗ </a:t>
            </a:r>
            <a:r>
              <a:rPr lang="ru-RU" sz="1400" dirty="0"/>
              <a:t>«О государственном прогнозировании и программах социально-экономического развития Российской Федерации</a:t>
            </a:r>
            <a:r>
              <a:rPr lang="ru-RU" sz="1400" dirty="0" smtClean="0"/>
              <a:t>»</a:t>
            </a:r>
            <a:endParaRPr lang="en-US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9110" y="1377475"/>
            <a:ext cx="5486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dirty="0" smtClean="0"/>
              <a:t>Федеральный закон </a:t>
            </a:r>
            <a:br>
              <a:rPr lang="ru-RU" sz="2400" b="1" dirty="0" smtClean="0"/>
            </a:br>
            <a:r>
              <a:rPr lang="ru-RU" sz="2400" b="1" dirty="0" smtClean="0"/>
              <a:t>от 28 июня 2014 г.        </a:t>
            </a:r>
            <a:br>
              <a:rPr lang="ru-RU" sz="2400" b="1" dirty="0" smtClean="0"/>
            </a:br>
            <a:r>
              <a:rPr lang="ru-RU" sz="2400" b="1" dirty="0" smtClean="0"/>
              <a:t>№ 172-ФЗ «О стратегическом планировании в Российской Федерации»</a:t>
            </a:r>
            <a:endParaRPr lang="ru-RU" sz="2400" dirty="0" smtClean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859110" y="3323010"/>
            <a:ext cx="1159098" cy="1014754"/>
          </a:xfrm>
          <a:prstGeom prst="straightConnector1">
            <a:avLst/>
          </a:prstGeom>
          <a:ln w="16510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Стратегическое планирование</a:t>
            </a:r>
            <a:endParaRPr lang="ru-RU" dirty="0"/>
          </a:p>
        </p:txBody>
      </p:sp>
      <p:sp>
        <p:nvSpPr>
          <p:cNvPr id="6" name="Rectangle 3"/>
          <p:cNvSpPr txBox="1">
            <a:spLocks noGrp="1" noChangeArrowheads="1"/>
          </p:cNvSpPr>
          <p:nvPr>
            <p:ph idx="1"/>
          </p:nvPr>
        </p:nvSpPr>
        <p:spPr>
          <a:xfrm>
            <a:off x="628650" y="1339402"/>
            <a:ext cx="8193378" cy="5016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 smtClean="0"/>
              <a:t>Деятельность участников </a:t>
            </a:r>
            <a:r>
              <a:rPr lang="ru-RU" sz="2400" dirty="0"/>
              <a:t>стратегического планирования по </a:t>
            </a:r>
            <a:r>
              <a:rPr lang="ru-RU" sz="2400" b="1" dirty="0"/>
              <a:t>целеполаганию, прогнозированию, планированию и программированию социально-экономического развития </a:t>
            </a:r>
            <a:r>
              <a:rPr lang="ru-RU" sz="2400" dirty="0" smtClean="0"/>
              <a:t>Российской Федерации, </a:t>
            </a:r>
            <a:r>
              <a:rPr lang="ru-RU" sz="2400" dirty="0"/>
              <a:t>субъектов РФ и муниципальных образований, отраслей экономики и сфер государственного и муниципального управления, обеспечения национальной безопасности </a:t>
            </a:r>
            <a:r>
              <a:rPr lang="ru-RU" sz="2400" dirty="0" smtClean="0"/>
              <a:t>Российской Федерации, </a:t>
            </a:r>
            <a:r>
              <a:rPr lang="ru-RU" sz="2400" dirty="0"/>
              <a:t>направленная на решение задач устойчивого социально-экономического развития и обеспечение </a:t>
            </a:r>
            <a:r>
              <a:rPr lang="ru-RU" sz="2400" dirty="0" smtClean="0"/>
              <a:t>национальной </a:t>
            </a:r>
            <a:r>
              <a:rPr lang="ru-RU" sz="2400" dirty="0"/>
              <a:t>безопасности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02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Масштабы стратегического планирования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92939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mtClean="0"/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endParaRPr lang="en-US" smtClean="0"/>
          </a:p>
          <a:p>
            <a:pPr marL="0" indent="0" algn="ctr">
              <a:lnSpc>
                <a:spcPct val="115000"/>
              </a:lnSpc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43226938"/>
              </p:ext>
            </p:extLst>
          </p:nvPr>
        </p:nvGraphicFramePr>
        <p:xfrm>
          <a:off x="1343325" y="3192371"/>
          <a:ext cx="6457350" cy="3448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3432089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+mn-lt"/>
              </a:rPr>
              <a:t>Уровни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397115"/>
            <a:ext cx="116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ebdings" pitchFamily="18" charset="2"/>
              <a:buNone/>
            </a:pPr>
            <a:r>
              <a:rPr lang="ru-RU" sz="2400" b="1" dirty="0">
                <a:latin typeface="+mn-lt"/>
              </a:rPr>
              <a:t>Сроки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13928739"/>
              </p:ext>
            </p:extLst>
          </p:nvPr>
        </p:nvGraphicFramePr>
        <p:xfrm>
          <a:off x="1159485" y="1303131"/>
          <a:ext cx="7929618" cy="166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09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Элементы</a:t>
            </a:r>
            <a:r>
              <a:rPr lang="ru-RU" sz="2400" dirty="0"/>
              <a:t> </a:t>
            </a:r>
            <a:r>
              <a:rPr lang="ru-RU" sz="2400" dirty="0" smtClean="0"/>
              <a:t>стратегического планирования </a:t>
            </a:r>
            <a:br>
              <a:rPr lang="ru-RU" sz="2400" dirty="0" smtClean="0"/>
            </a:br>
            <a:r>
              <a:rPr lang="ru-RU" sz="2400" dirty="0" smtClean="0"/>
              <a:t>в сфере социально-экономического развития 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3465" y="2281725"/>
            <a:ext cx="4241110" cy="112701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5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5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Государственное управление </a:t>
            </a:r>
            <a:r>
              <a:rPr lang="ru-RU" sz="1500" dirty="0" smtClean="0">
                <a:solidFill>
                  <a:srgbClr val="000000"/>
                </a:solidFill>
                <a:ea typeface="Times New Roman"/>
                <a:cs typeface="Times New Roman"/>
              </a:rPr>
              <a:t>деятельность органов государственной власти по реализации своих полномочий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3465" y="3813647"/>
            <a:ext cx="4241110" cy="1220719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5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5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Муниципальное управление </a:t>
            </a:r>
            <a:r>
              <a:rPr lang="ru-RU" sz="1500" dirty="0" smtClean="0">
                <a:solidFill>
                  <a:srgbClr val="000000"/>
                </a:solidFill>
                <a:ea typeface="Times New Roman"/>
                <a:cs typeface="Times New Roman"/>
              </a:rPr>
              <a:t>деятельность органов местного самоуправления по реализации своих полномочий</a:t>
            </a:r>
            <a:endParaRPr lang="ru-RU" sz="1500" dirty="0">
              <a:ea typeface="Times New Roman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34019" y="1114837"/>
            <a:ext cx="2169932" cy="1214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15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Целеполагание</a:t>
            </a:r>
            <a:r>
              <a:rPr lang="ru-RU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endParaRPr lang="ru-RU" sz="14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определение направлений, целей и приоритетов</a:t>
            </a:r>
            <a:endParaRPr lang="ru-RU" sz="1400" dirty="0" smtClean="0">
              <a:ea typeface="Times New Roman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7454" y="2540250"/>
            <a:ext cx="3363062" cy="1843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Прогнозирование </a:t>
            </a:r>
          </a:p>
          <a:p>
            <a:pPr>
              <a:spcBef>
                <a:spcPts val="0"/>
              </a:spcBef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деятельность участников стратегического планирования по разработке научно обоснованных представлений о рисках, направлениях, результатах и показателях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84124" y="4535029"/>
            <a:ext cx="4069723" cy="1969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Планирование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деятельность участников стратегического планирования по разработке и реализации основных направлений деятельности, планов, направленная на достижение целей и приоритетов, содержащихся в документах стратегического планирования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772096" y="1219200"/>
            <a:ext cx="9530" cy="50399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9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стратегического планирования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31450" y="1139044"/>
            <a:ext cx="6701181" cy="2805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dirty="0" smtClean="0">
                <a:cs typeface="Times New Roman" pitchFamily="18" charset="0"/>
              </a:rPr>
              <a:t>законодательный (представительный) орган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cs typeface="Times New Roman" pitchFamily="18" charset="0"/>
              </a:rPr>
              <a:t>высшее должностное лицо субъекта РФ (руководитель высшего исполнительного органа)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cs typeface="Times New Roman" pitchFamily="18" charset="0"/>
              </a:rPr>
              <a:t>высший исполнительный орган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cs typeface="Times New Roman" pitchFamily="18" charset="0"/>
              </a:rPr>
              <a:t>исполнительные органы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cs typeface="Times New Roman" pitchFamily="18" charset="0"/>
              </a:rPr>
              <a:t>контрольно-счетный орган субъекта РФ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cs typeface="Times New Roman" pitchFamily="18" charset="0"/>
              </a:rPr>
              <a:t>иные органы и организации</a:t>
            </a:r>
            <a:endParaRPr lang="ru-RU" sz="1600" dirty="0" smtClean="0"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4481" y="4756703"/>
            <a:ext cx="70302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</a:pPr>
            <a:r>
              <a:rPr lang="ru-RU" sz="2000" dirty="0" smtClean="0">
                <a:latin typeface="+mn-lt"/>
                <a:cs typeface="Times New Roman" pitchFamily="18" charset="0"/>
              </a:rPr>
              <a:t>органы местного самоуправления, а также муниципальные организации в случаях, предусмотренных муниципальными нормативными правовыми актами</a:t>
            </a:r>
          </a:p>
        </p:txBody>
      </p:sp>
      <p:sp>
        <p:nvSpPr>
          <p:cNvPr id="6" name="Левая фигурная скобка 5"/>
          <p:cNvSpPr/>
          <p:nvPr/>
        </p:nvSpPr>
        <p:spPr bwMode="auto">
          <a:xfrm>
            <a:off x="1088016" y="999168"/>
            <a:ext cx="428628" cy="3155014"/>
          </a:xfrm>
          <a:prstGeom prst="leftBrace">
            <a:avLst>
              <a:gd name="adj1" fmla="val 8333"/>
              <a:gd name="adj2" fmla="val 50302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5389" y="999168"/>
            <a:ext cx="1015663" cy="30852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 anchor="ctr">
            <a:spAutoFit/>
          </a:bodyPr>
          <a:lstStyle/>
          <a:p>
            <a:pPr eaLnBrk="1" hangingPunct="1"/>
            <a:endParaRPr lang="ru-RU" b="1" dirty="0" smtClean="0">
              <a:latin typeface="+mn-lt"/>
            </a:endParaRPr>
          </a:p>
          <a:p>
            <a:pPr eaLnBrk="1" hangingPunct="1"/>
            <a:r>
              <a:rPr lang="ru-RU" b="1" dirty="0" smtClean="0">
                <a:latin typeface="+mn-lt"/>
              </a:rPr>
              <a:t>На уровне субъекта РФ</a:t>
            </a:r>
          </a:p>
          <a:p>
            <a:pPr eaLnBrk="1" hangingPunct="1"/>
            <a:endParaRPr lang="ru-RU" dirty="0" smtClean="0">
              <a:latin typeface="+mn-lt"/>
            </a:endParaRPr>
          </a:p>
        </p:txBody>
      </p:sp>
      <p:sp>
        <p:nvSpPr>
          <p:cNvPr id="8" name="Левая фигурная скобка 7"/>
          <p:cNvSpPr/>
          <p:nvPr/>
        </p:nvSpPr>
        <p:spPr bwMode="auto">
          <a:xfrm>
            <a:off x="1105586" y="4327301"/>
            <a:ext cx="424590" cy="2182245"/>
          </a:xfrm>
          <a:prstGeom prst="leftBrace">
            <a:avLst>
              <a:gd name="adj1" fmla="val 8333"/>
              <a:gd name="adj2" fmla="val 50302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54182"/>
            <a:ext cx="1015663" cy="23612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eaLnBrk="1" hangingPunct="1"/>
            <a:r>
              <a:rPr lang="ru-RU" b="1" dirty="0">
                <a:latin typeface="+mn-lt"/>
              </a:rPr>
              <a:t>Н</a:t>
            </a:r>
            <a:r>
              <a:rPr lang="ru-RU" b="1" dirty="0" smtClean="0">
                <a:latin typeface="+mn-lt"/>
              </a:rPr>
              <a:t>а уровне муниципального</a:t>
            </a:r>
          </a:p>
          <a:p>
            <a:pPr eaLnBrk="1" hangingPunct="1"/>
            <a:r>
              <a:rPr lang="ru-RU" b="1" dirty="0" smtClean="0">
                <a:latin typeface="+mn-lt"/>
              </a:rPr>
              <a:t>образования 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20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Противоречия принципов </a:t>
            </a:r>
            <a:br>
              <a:rPr lang="ru-RU" dirty="0" smtClean="0"/>
            </a:br>
            <a:r>
              <a:rPr lang="ru-RU" dirty="0" smtClean="0"/>
              <a:t>стратегического планирования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8" t="4733" r="8046" b="4334"/>
          <a:stretch/>
        </p:blipFill>
        <p:spPr>
          <a:xfrm>
            <a:off x="128789" y="1011286"/>
            <a:ext cx="8883093" cy="537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9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Документы стратегического планирования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5525"/>
              </p:ext>
            </p:extLst>
          </p:nvPr>
        </p:nvGraphicFramePr>
        <p:xfrm>
          <a:off x="118394" y="1026410"/>
          <a:ext cx="8886832" cy="530121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14192"/>
                <a:gridCol w="2914344"/>
                <a:gridCol w="2345526"/>
                <a:gridCol w="2212770"/>
              </a:tblGrid>
              <a:tr h="45719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Уровень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Целеполагание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Прогнозирование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Планирование и программирование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09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Федеральный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Послание Президента РФ Федеральному собранию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Стратегия социально-экономического развития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Стратегия национальной безопасности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Отраслевые документы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Стратегия пространственного развития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Стратегия социально-экономического развития макрорегионов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Прогноз научно-технического развития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Стратегический прогноз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Прогноз социально-экономического развития (среднесрочный и долгосрочный)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Бюджетный прогноз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Основные направления деятельности Правительства РФ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Госпрограммы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Госпрограмма</a:t>
                      </a:r>
                      <a:r>
                        <a:rPr lang="ru-RU" sz="1200" baseline="0" dirty="0" smtClean="0"/>
                        <a:t> в</a:t>
                      </a:r>
                      <a:r>
                        <a:rPr lang="ru-RU" sz="1200" dirty="0" smtClean="0"/>
                        <a:t>ооружения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Схемы территориального планирования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Планы деятельности ФОИВ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58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Региональный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Стратегия социально-экономического развития субъекта РФ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endParaRPr lang="ru-RU" sz="1200" i="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i="1" dirty="0" smtClean="0"/>
                        <a:t>Стратегия </a:t>
                      </a:r>
                      <a:r>
                        <a:rPr lang="ru-RU" sz="1200" i="1" dirty="0" smtClean="0"/>
                        <a:t>развития субъекта </a:t>
                      </a:r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части</a:t>
                      </a:r>
                      <a:r>
                        <a:rPr lang="ru-RU" sz="12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субъекта РФ</a:t>
                      </a:r>
                      <a:endParaRPr lang="ru-RU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Прогноз социально-экономического развития (долгосрочный и среднесрочный)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Бюджетный прогноз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</a:t>
                      </a:r>
                      <a:r>
                        <a:rPr lang="ru-RU" sz="1200" i="0" dirty="0" smtClean="0"/>
                        <a:t>План мероприятий по реализации </a:t>
                      </a:r>
                      <a:r>
                        <a:rPr lang="ru-RU" sz="1200" i="0" dirty="0" smtClean="0"/>
                        <a:t>стратегии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i="0" dirty="0" smtClean="0"/>
                        <a:t> Госпрограммы</a:t>
                      </a:r>
                      <a:endParaRPr lang="ru-RU" sz="1200" i="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Схема территориального планирования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642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Муниципальный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</a:t>
                      </a:r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Стратегия социально-экономического развития </a:t>
                      </a:r>
                      <a:r>
                        <a:rPr lang="ru-RU" sz="1200" i="1" dirty="0" smtClean="0"/>
                        <a:t>муниципального образования</a:t>
                      </a:r>
                      <a:endParaRPr lang="ru-RU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Прогноз социально-экономического развития (среднесрочный или долгосрочный)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Бюджетный прогноз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</a:t>
                      </a:r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мероприятий по реализации стратегии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/>
                        <a:t> Муниципальные </a:t>
                      </a:r>
                      <a:r>
                        <a:rPr lang="ru-RU" sz="1200" dirty="0" smtClean="0"/>
                        <a:t>программы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1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Модель соответствия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документов </a:t>
            </a:r>
            <a:r>
              <a:rPr lang="ru-RU" dirty="0"/>
              <a:t>стратегического планирования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3325273" y="2240819"/>
            <a:ext cx="1457104" cy="133991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5660911" y="2376139"/>
            <a:ext cx="1793818" cy="15316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6228110" y="3023314"/>
            <a:ext cx="1793818" cy="15316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7028210" y="2731214"/>
            <a:ext cx="1793818" cy="15316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7244110" y="2058114"/>
            <a:ext cx="1793818" cy="15316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6109047" y="1410414"/>
            <a:ext cx="2443746" cy="186409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Стратегии </a:t>
            </a:r>
          </a:p>
          <a:p>
            <a:pPr algn="ctr"/>
            <a:r>
              <a:rPr lang="ru-RU" sz="1400" b="1" dirty="0"/>
              <a:t>социально-экономического </a:t>
            </a:r>
          </a:p>
          <a:p>
            <a:pPr algn="ctr"/>
            <a:r>
              <a:rPr lang="ru-RU" sz="1400" b="1" dirty="0"/>
              <a:t>развития муниципальных образований</a:t>
            </a:r>
          </a:p>
        </p:txBody>
      </p:sp>
      <p:sp>
        <p:nvSpPr>
          <p:cNvPr id="11" name="Овал 10"/>
          <p:cNvSpPr/>
          <p:nvPr/>
        </p:nvSpPr>
        <p:spPr>
          <a:xfrm>
            <a:off x="174353" y="2107924"/>
            <a:ext cx="1577601" cy="14728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2" name="Овал 11"/>
          <p:cNvSpPr/>
          <p:nvPr/>
        </p:nvSpPr>
        <p:spPr>
          <a:xfrm>
            <a:off x="4117470" y="1917828"/>
            <a:ext cx="1341514" cy="123792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3" name="Овал 12"/>
          <p:cNvSpPr/>
          <p:nvPr/>
        </p:nvSpPr>
        <p:spPr>
          <a:xfrm>
            <a:off x="2352120" y="2320898"/>
            <a:ext cx="1326170" cy="130735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4" name="Овал 13"/>
          <p:cNvSpPr/>
          <p:nvPr/>
        </p:nvSpPr>
        <p:spPr>
          <a:xfrm>
            <a:off x="1239771" y="2320898"/>
            <a:ext cx="1375754" cy="1335043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924078" y="4085242"/>
            <a:ext cx="555628" cy="944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Стрелка вверх 15"/>
          <p:cNvSpPr/>
          <p:nvPr/>
        </p:nvSpPr>
        <p:spPr>
          <a:xfrm>
            <a:off x="2307860" y="4249749"/>
            <a:ext cx="555628" cy="11112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7" name="Стрелка вверх 16"/>
          <p:cNvSpPr/>
          <p:nvPr/>
        </p:nvSpPr>
        <p:spPr>
          <a:xfrm>
            <a:off x="3810574" y="4213970"/>
            <a:ext cx="555628" cy="11112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8" name="Стрелка вверх 17"/>
          <p:cNvSpPr/>
          <p:nvPr/>
        </p:nvSpPr>
        <p:spPr>
          <a:xfrm>
            <a:off x="4884499" y="3951672"/>
            <a:ext cx="555628" cy="11939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9" name="TextBox 18"/>
          <p:cNvSpPr txBox="1"/>
          <p:nvPr/>
        </p:nvSpPr>
        <p:spPr>
          <a:xfrm>
            <a:off x="161745" y="5233736"/>
            <a:ext cx="1763964" cy="110799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федеральные </a:t>
            </a:r>
          </a:p>
          <a:p>
            <a:pPr algn="ctr"/>
            <a:r>
              <a:rPr lang="ru-RU" sz="1600" dirty="0"/>
              <a:t>органы </a:t>
            </a:r>
          </a:p>
          <a:p>
            <a:pPr algn="ctr"/>
            <a:r>
              <a:rPr lang="ru-RU" sz="1600" dirty="0"/>
              <a:t>исполнительной </a:t>
            </a:r>
          </a:p>
          <a:p>
            <a:pPr algn="ctr"/>
            <a:r>
              <a:rPr lang="ru-RU" sz="1600" dirty="0"/>
              <a:t>власти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58809" y="5458205"/>
            <a:ext cx="1150945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бизнес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59684" y="5394756"/>
            <a:ext cx="1412866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население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5651" y="5291397"/>
            <a:ext cx="555628" cy="33855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…</a:t>
            </a:r>
          </a:p>
        </p:txBody>
      </p:sp>
      <p:sp>
        <p:nvSpPr>
          <p:cNvPr id="23" name="Овал 22"/>
          <p:cNvSpPr/>
          <p:nvPr/>
        </p:nvSpPr>
        <p:spPr>
          <a:xfrm>
            <a:off x="598216" y="1633569"/>
            <a:ext cx="4375736" cy="95964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Стратегия социально-экономического развития</a:t>
            </a:r>
          </a:p>
        </p:txBody>
      </p:sp>
      <p:sp>
        <p:nvSpPr>
          <p:cNvPr id="24" name="Двойная стрелка влево/вправо 23"/>
          <p:cNvSpPr/>
          <p:nvPr/>
        </p:nvSpPr>
        <p:spPr>
          <a:xfrm>
            <a:off x="5205757" y="1859721"/>
            <a:ext cx="1062054" cy="4234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109346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иманов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лиманов" id="{FD0685D6-A7A5-4D8E-AD39-CE8BE3E2872C}" vid="{4F881727-7ABE-433C-BF24-B2998A6DE4A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Форма</Template>
  <TotalTime>201</TotalTime>
  <Words>588</Words>
  <Application>Microsoft Office PowerPoint</Application>
  <PresentationFormat>Экран (4:3)</PresentationFormat>
  <Paragraphs>122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Webdings</vt:lpstr>
      <vt:lpstr>климанов</vt:lpstr>
      <vt:lpstr>Синхронизация документов стратегического планирования в регионах  и муниципалитетах</vt:lpstr>
      <vt:lpstr>Закон о стратегическом планировании</vt:lpstr>
      <vt:lpstr>Стратегическое планирование</vt:lpstr>
      <vt:lpstr>Масштабы стратегического планирования</vt:lpstr>
      <vt:lpstr>Элементы стратегического планирования  в сфере социально-экономического развития </vt:lpstr>
      <vt:lpstr>Участники стратегического планирования</vt:lpstr>
      <vt:lpstr>Противоречия принципов  стратегического планирования</vt:lpstr>
      <vt:lpstr>Документы стратегического планирования</vt:lpstr>
      <vt:lpstr>Модель соответствия  документов стратегического планирования</vt:lpstr>
      <vt:lpstr>Противоречия законодательства</vt:lpstr>
      <vt:lpstr>Модели синхронизации документов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Синхронизация документов стратегического планирования в регионах  и муниципалитетах</dc:title>
  <dc:creator>Shimina</dc:creator>
  <cp:lastModifiedBy>Владимир</cp:lastModifiedBy>
  <cp:revision>31</cp:revision>
  <dcterms:created xsi:type="dcterms:W3CDTF">2015-04-07T16:26:25Z</dcterms:created>
  <dcterms:modified xsi:type="dcterms:W3CDTF">2015-04-07T21:32:27Z</dcterms:modified>
</cp:coreProperties>
</file>