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59" r:id="rId4"/>
    <p:sldId id="267" r:id="rId5"/>
    <p:sldId id="262" r:id="rId6"/>
    <p:sldId id="261" r:id="rId7"/>
    <p:sldId id="263" r:id="rId8"/>
    <p:sldId id="265" r:id="rId9"/>
    <p:sldId id="264" r:id="rId10"/>
    <p:sldId id="266" r:id="rId11"/>
    <p:sldId id="268" r:id="rId12"/>
  </p:sldIdLst>
  <p:sldSz cx="9144000" cy="6858000" type="screen4x3"/>
  <p:notesSz cx="6669088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120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90;&#1088;&#1072;&#1090;&#1077;&#1075;&#1080;&#1080;%20&#1076;&#1086;&#1084;\&#1058;&#1072;&#1073;&#1083;&#1080;&#1094;&#1099;%20&#1080;%20&#1075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2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44444444444445"/>
          <c:y val="0.11080307564354498"/>
          <c:w val="0.72083333333333333"/>
          <c:h val="0.5625083992514134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3524715660542431E-3"/>
                  <c:y val="-1.497686563039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907042869640787E-3"/>
                  <c:y val="-1.107870698790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9192913385826768E-3"/>
                  <c:y val="-6.6731476363713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0694444444444446E-2"/>
                      <c:h val="9.660317804479688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Лист1!$K$5:$K$7</c:f>
              <c:strCache>
                <c:ptCount val="3"/>
                <c:pt idx="0">
                  <c:v>Утверждены Стратегии</c:v>
                </c:pt>
                <c:pt idx="1">
                  <c:v>Есть проекты Стратегий</c:v>
                </c:pt>
                <c:pt idx="2">
                  <c:v>Отсутствуют проекты Стратегий</c:v>
                </c:pt>
              </c:strCache>
            </c:strRef>
          </c:cat>
          <c:val>
            <c:numRef>
              <c:f>Лист1!$L$5:$L$7</c:f>
              <c:numCache>
                <c:formatCode>General</c:formatCode>
                <c:ptCount val="3"/>
                <c:pt idx="0">
                  <c:v>80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713931689209128"/>
          <c:w val="0.99888188976377956"/>
          <c:h val="0.17601327814062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Лист1!$L$1:$V$1</c:f>
              <c:numCache>
                <c:formatCode>General</c:formatCode>
                <c:ptCount val="11"/>
                <c:pt idx="0">
                  <c:v>2001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Лист1!$L$10:$V$10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13</c:v>
                </c:pt>
                <c:pt idx="5">
                  <c:v>9</c:v>
                </c:pt>
                <c:pt idx="6">
                  <c:v>11</c:v>
                </c:pt>
                <c:pt idx="7">
                  <c:v>5</c:v>
                </c:pt>
                <c:pt idx="8">
                  <c:v>9</c:v>
                </c:pt>
                <c:pt idx="9">
                  <c:v>7</c:v>
                </c:pt>
                <c:pt idx="10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855936"/>
        <c:axId val="136857472"/>
      </c:lineChart>
      <c:catAx>
        <c:axId val="13685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857472"/>
        <c:crosses val="autoZero"/>
        <c:auto val="1"/>
        <c:lblAlgn val="ctr"/>
        <c:lblOffset val="100"/>
        <c:noMultiLvlLbl val="0"/>
      </c:catAx>
      <c:valAx>
        <c:axId val="136857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855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 стратегиям для Апрельской.xlsx]Лист1'!$K$10:$K$16</c:f>
              <c:strCache>
                <c:ptCount val="7"/>
                <c:pt idx="0">
                  <c:v>Экономический рост и/или повышение конкурентоспособности экономики </c:v>
                </c:pt>
                <c:pt idx="1">
                  <c:v>Рост качества и уровня жизни населения </c:v>
                </c:pt>
                <c:pt idx="2">
                  <c:v>Инфраструктурная модернизация и улучшение среды проживания </c:v>
                </c:pt>
                <c:pt idx="3">
                  <c:v>Развитие инноваций </c:v>
                </c:pt>
                <c:pt idx="4">
                  <c:v>Повышение эффективности управления </c:v>
                </c:pt>
                <c:pt idx="5">
                  <c:v>Развитие интеграционных связей с другими регионами или странами </c:v>
                </c:pt>
                <c:pt idx="6">
                  <c:v>Улучшение экологической обстановки </c:v>
                </c:pt>
              </c:strCache>
            </c:strRef>
          </c:cat>
          <c:val>
            <c:numRef>
              <c:f>'[По стратегиям для Апрельской.xlsx]Лист1'!$L$10:$L$16</c:f>
              <c:numCache>
                <c:formatCode>General</c:formatCode>
                <c:ptCount val="7"/>
                <c:pt idx="0">
                  <c:v>76</c:v>
                </c:pt>
                <c:pt idx="1">
                  <c:v>74</c:v>
                </c:pt>
                <c:pt idx="2">
                  <c:v>37</c:v>
                </c:pt>
                <c:pt idx="3">
                  <c:v>36</c:v>
                </c:pt>
                <c:pt idx="4">
                  <c:v>30</c:v>
                </c:pt>
                <c:pt idx="5">
                  <c:v>17</c:v>
                </c:pt>
                <c:pt idx="6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035840"/>
        <c:axId val="86045824"/>
      </c:barChart>
      <c:catAx>
        <c:axId val="8603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045824"/>
        <c:crosses val="autoZero"/>
        <c:auto val="1"/>
        <c:lblAlgn val="ctr"/>
        <c:lblOffset val="100"/>
        <c:noMultiLvlLbl val="0"/>
      </c:catAx>
      <c:valAx>
        <c:axId val="86045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03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01772094977887"/>
          <c:y val="3.8698328935795952E-2"/>
          <c:w val="0.51702536659670417"/>
          <c:h val="0.884567621659429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Лист2!$B$21</c:f>
              <c:strCache>
                <c:ptCount val="1"/>
                <c:pt idx="0">
                  <c:v>Доля проектов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Лист2!$A$22:$A$33</c:f>
              <c:strCache>
                <c:ptCount val="12"/>
                <c:pt idx="0">
                  <c:v>Энергетическая инфраструктура</c:v>
                </c:pt>
                <c:pt idx="1">
                  <c:v>Энергосбережение</c:v>
                </c:pt>
                <c:pt idx="2">
                  <c:v>Транспортная инфраструктура</c:v>
                </c:pt>
                <c:pt idx="3">
                  <c:v>Промышленность</c:v>
                </c:pt>
                <c:pt idx="4">
                  <c:v>Туризм</c:v>
                </c:pt>
                <c:pt idx="5">
                  <c:v>АПК</c:v>
                </c:pt>
                <c:pt idx="6">
                  <c:v>Телекоммуникационная сфера</c:v>
                </c:pt>
                <c:pt idx="7">
                  <c:v>Инновационная деятельность</c:v>
                </c:pt>
                <c:pt idx="8">
                  <c:v>Социальная сфера</c:v>
                </c:pt>
                <c:pt idx="9">
                  <c:v>Потребительский рынок</c:v>
                </c:pt>
                <c:pt idx="10">
                  <c:v>Экология</c:v>
                </c:pt>
                <c:pt idx="11">
                  <c:v>ЖКХ, жилое строительство, благоустройство</c:v>
                </c:pt>
              </c:strCache>
            </c:strRef>
          </c:cat>
          <c:val>
            <c:numRef>
              <c:f>Лист2!$B$22:$B$33</c:f>
              <c:numCache>
                <c:formatCode>0</c:formatCode>
                <c:ptCount val="12"/>
                <c:pt idx="0">
                  <c:v>40</c:v>
                </c:pt>
                <c:pt idx="1">
                  <c:v>6.666666666666667</c:v>
                </c:pt>
                <c:pt idx="2">
                  <c:v>80</c:v>
                </c:pt>
                <c:pt idx="3">
                  <c:v>86.666666666666671</c:v>
                </c:pt>
                <c:pt idx="4">
                  <c:v>60</c:v>
                </c:pt>
                <c:pt idx="5">
                  <c:v>73.333333333333329</c:v>
                </c:pt>
                <c:pt idx="6">
                  <c:v>13.333333333333334</c:v>
                </c:pt>
                <c:pt idx="7">
                  <c:v>53.333333333333336</c:v>
                </c:pt>
                <c:pt idx="8">
                  <c:v>53.333333333333336</c:v>
                </c:pt>
                <c:pt idx="9">
                  <c:v>26.666666666666668</c:v>
                </c:pt>
                <c:pt idx="10">
                  <c:v>20</c:v>
                </c:pt>
                <c:pt idx="1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6355328"/>
        <c:axId val="113919104"/>
      </c:barChart>
      <c:catAx>
        <c:axId val="8635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3919104"/>
        <c:crosses val="autoZero"/>
        <c:auto val="1"/>
        <c:lblAlgn val="ctr"/>
        <c:lblOffset val="100"/>
        <c:noMultiLvlLbl val="0"/>
      </c:catAx>
      <c:valAx>
        <c:axId val="113919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635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Лист1!$N$29</c:f>
              <c:strCache>
                <c:ptCount val="1"/>
                <c:pt idx="0">
                  <c:v>Динамика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Лист1!$K$30:$K$36</c:f>
              <c:strCache>
                <c:ptCount val="7"/>
                <c:pt idx="0">
                  <c:v>Республика Карелия</c:v>
                </c:pt>
                <c:pt idx="1">
                  <c:v>Псковская область</c:v>
                </c:pt>
                <c:pt idx="2">
                  <c:v>Республика Калмыкия</c:v>
                </c:pt>
                <c:pt idx="3">
                  <c:v>Краснодарский край</c:v>
                </c:pt>
                <c:pt idx="4">
                  <c:v>Свердловская область</c:v>
                </c:pt>
                <c:pt idx="5">
                  <c:v>Камчатский край</c:v>
                </c:pt>
                <c:pt idx="6">
                  <c:v>Республика Саха (Якутия)</c:v>
                </c:pt>
              </c:strCache>
            </c:strRef>
          </c:cat>
          <c:val>
            <c:numRef>
              <c:f>Лист1!$N$30:$N$36</c:f>
              <c:numCache>
                <c:formatCode>0.0</c:formatCode>
                <c:ptCount val="7"/>
                <c:pt idx="0">
                  <c:v>1.1333333333333333</c:v>
                </c:pt>
                <c:pt idx="1">
                  <c:v>3.6470588235294121</c:v>
                </c:pt>
                <c:pt idx="2">
                  <c:v>3.8775510204081636</c:v>
                </c:pt>
                <c:pt idx="3">
                  <c:v>0.53626543209876543</c:v>
                </c:pt>
                <c:pt idx="4">
                  <c:v>7.2122076440387897</c:v>
                </c:pt>
                <c:pt idx="5">
                  <c:v>7.095092024539877</c:v>
                </c:pt>
                <c:pt idx="6">
                  <c:v>0.99226405363589476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975296"/>
        <c:axId val="113976832"/>
      </c:lineChart>
      <c:catAx>
        <c:axId val="11397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976832"/>
        <c:crosses val="autoZero"/>
        <c:auto val="1"/>
        <c:lblAlgn val="ctr"/>
        <c:lblOffset val="100"/>
        <c:noMultiLvlLbl val="0"/>
      </c:catAx>
      <c:valAx>
        <c:axId val="11397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97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Лист1!$N$41</c:f>
              <c:strCache>
                <c:ptCount val="1"/>
                <c:pt idx="0">
                  <c:v>Динамика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Лист1!$K$42:$K$50</c:f>
              <c:strCache>
                <c:ptCount val="9"/>
                <c:pt idx="0">
                  <c:v>Республика Коми</c:v>
                </c:pt>
                <c:pt idx="1">
                  <c:v>Кировская область</c:v>
                </c:pt>
                <c:pt idx="2">
                  <c:v>Оренбургская область</c:v>
                </c:pt>
                <c:pt idx="3">
                  <c:v>Удмуртская Республика</c:v>
                </c:pt>
                <c:pt idx="4">
                  <c:v>Ханты-Мансийский автономный округ - Югра</c:v>
                </c:pt>
                <c:pt idx="5">
                  <c:v>Ямало-Ненецкий автономный округ</c:v>
                </c:pt>
                <c:pt idx="6">
                  <c:v>Кемеровская область</c:v>
                </c:pt>
                <c:pt idx="7">
                  <c:v>Новосибирская область</c:v>
                </c:pt>
                <c:pt idx="8">
                  <c:v>Камчатский край</c:v>
                </c:pt>
              </c:strCache>
            </c:strRef>
          </c:cat>
          <c:val>
            <c:numRef>
              <c:f>Лист1!$N$42:$N$50</c:f>
              <c:numCache>
                <c:formatCode>0.00</c:formatCode>
                <c:ptCount val="9"/>
                <c:pt idx="0">
                  <c:v>0.96238532110091746</c:v>
                </c:pt>
                <c:pt idx="1">
                  <c:v>0.44372875290749686</c:v>
                </c:pt>
                <c:pt idx="2">
                  <c:v>1.0455563853622105</c:v>
                </c:pt>
                <c:pt idx="3">
                  <c:v>1.0079762689518788</c:v>
                </c:pt>
                <c:pt idx="4">
                  <c:v>1.0674931129476584</c:v>
                </c:pt>
                <c:pt idx="5">
                  <c:v>1.0811561978877153</c:v>
                </c:pt>
                <c:pt idx="6">
                  <c:v>1.0405617936432465</c:v>
                </c:pt>
                <c:pt idx="7">
                  <c:v>0.62683069712946693</c:v>
                </c:pt>
                <c:pt idx="8">
                  <c:v>1.4066895904970305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035712"/>
        <c:axId val="114070272"/>
      </c:lineChart>
      <c:catAx>
        <c:axId val="11403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070272"/>
        <c:crosses val="autoZero"/>
        <c:auto val="1"/>
        <c:lblAlgn val="ctr"/>
        <c:lblOffset val="100"/>
        <c:noMultiLvlLbl val="0"/>
      </c:catAx>
      <c:valAx>
        <c:axId val="114070272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03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76551-0EAD-4F7E-BBBB-33F170C84F04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30975-0011-406F-8E0A-2B199EE3F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110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87B0D-47A8-4E75-8779-E112E6B3AD8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ECB52-0E6D-478E-AD86-3D5E5491B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2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стратегических целей и задач, закрепленных стратегиями регионов России, позволил выделить 7 приоритетных направлений будущего развития субъектов РФ, среди которых: экономический рост и/или повышение конкурентоспособности экономики, рост качества и уровня жизни населения, развитие инноваций, повышение эффективности управления, развитие интеграционных связей с другими регионами или странами, инфраструктурная модернизация и улучшение среды проживания и улучшение экологической обстановки.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Большинство регионов России в качестве основных приоритетов своего будущего развития выделяют экономический рост и/или повышение конкурентоспособности экономики (76 регионов) и рост качества и уровня жизни населения (74 региона). Примерно половина анализируемых субъектов РФ в качестве приоритетов развития также выделяет инфраструктурную модернизацию и улучшение среды проживания (37 регионов), развитие инноваций (36 регионов) и повышение эффективности управления (30 регионов). Для ряда регионов России характерно закрепление таких приоритетов, как развитие интеграционных связей с другими регионами или странами (17 регионов) и улучшение экологической обстановки (17 регионов).</a:t>
            </a:r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B52-0E6D-478E-AD86-3D5E5491B2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01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индикаторов четкого видения «будущего» того или иного региона России является описание приоритетных инвестиционных проектов, запланированных для реализации на кратко,- и среднесрочную перспективу. Такие ключевые инвестиционные проекты рассматриваются как драйверы развития регионов и определяют вектор и направление будущей специализации. Так, анализ утвержденных стратегий субъектов Центрального федерального округа показал, что для более чем 60% всех регионов характеризуются наличием проектов в следующих сферах: промышленность; АПК; ЖКХ, жилое строительство и благоустройство; транспорт. Наименьшее число регионов (менее 20%) имеют проекты в телекоммуникационной сфере, энергосбережении, экологии, потребительского рынка. В стратегиях Белгородской, Владимирской, Курской. Смоленской и Тамбовской областей представлены перечни (разной степени детализации) инвестиционных проектов. В Стратегиях Ивановской и Воронежской областей некоторые проекты указаны в приложении, посвященном описанию социально-экономического развитие муниципальных образований в составе описания приоритетов их развития. В Стратегии Московской области проекты как таковые не выделены.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B52-0E6D-478E-AD86-3D5E5491B2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25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таблицы видно, что реализация государственных программ позволила таким регионам, как Краснодарский край и Республика Саха (Якутия) уже на текущий момент привлекать плановые объемы инвестиций в основной капитал, однако в течение длительного периода по мере реализации инвестиционных проектов объемы инвестиций будут несколько снижаться. Высокий уровень инвестиционного притока в Республике Карелии может быть связан с индустриальным и экспортно-ориентированным развитием региона, а также ежегодным проведением государственно поддерживаемого молодежного форума «Селигер». Для всех остальных регионов характерно плановое приращение инвестиций в основной капитал, причем для Свердловской области прирост инвестиций в 7,2 раза связан с особенностями расчета, а именно регион планирует объем инвестиций, накопленный за период 2016-2020гг. Реализация сценария инновационного развития на основе кластерной политики в Камчатском крае потребует увеличения инвестиций в основной капитал в 7 раз.</a:t>
            </a:r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B52-0E6D-478E-AD86-3D5E5491B2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4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B52-0E6D-478E-AD86-3D5E5491B29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39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планового изменения численности населения позволил выявить следующие тенденции. Для 2 регионов предусмотрено значительное снижение численности населения к 2020 году по сравнению с фактическими оценками за 2013 год (Кировская область – около 55%, Новосибирская область – около 37%). 10 регионов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планово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устанавливают незначительное снижение численности населения в рамках 5%. Для 27 субъектов РФ предусмотрен рост численности населения от 0,33% в Свердловской области до 140,7% в Камчатском крае. Соответствие плановых темпов роста по показателю численность населения к 2020 году фактически достигнутым значениям в 2012 году отражено на рисунке 4.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условиях обострения демографических проблем России важно оценить видение регионами перспектив изменения численности населения на своих территориях (таблица).</a:t>
            </a:r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B52-0E6D-478E-AD86-3D5E5491B29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1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B52-0E6D-478E-AD86-3D5E5491B29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25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отметить, что большинство регионов имеют стратегии достаточно хорошего качества, нацеленные на комплексное развитие своих территорий, с выделением приоритетных направлений такого развития. Однако данные стратегии не в полной мере предусматривают необходимые финансовые ресурсы для реализации намеченных стратегических планов, часто не имеют системы механизмов и инструментов, реализации, а также планов мероприятий по достижению стратегических целей с ответственными за их воплощение.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7 регионах России (Белгородская область, Забайкальский край, Ульяновская область, Владимирская область, Чеченская Республика, Ханты-Мансийский автономный округ – Югра, Курская область) стратегические документы не только предусматривают меры по развитию практически всех сфер жизнедеятельности региона, но и соответствуют недавно законодательно закрепленным требованиям к отдельным содержательным блокам стратегий субъектов РФ.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в 16 регионах стратегические документы нуждаются в корректировке к 2017 году с учетом стратегических приоритетов и рекомендаций федерального уровня, а также лучших практик стратегического планирования других регионов, для усиления их роли в качестве управленческого документа развития территории.</a:t>
            </a:r>
          </a:p>
          <a:p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B52-0E6D-478E-AD86-3D5E5491B29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0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06625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«Будущее регионов России: аналитический обзор документов стратегического планирования субъектов РФ»</a:t>
            </a:r>
            <a:endParaRPr lang="en-US" sz="2900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2"/>
            <a:ext cx="6400800" cy="1379727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Институт региональных исследований и городского планирования</a:t>
            </a:r>
          </a:p>
          <a:p>
            <a:pPr algn="r" eaLnBrk="1" hangingPunct="1"/>
            <a:endParaRPr lang="ru-RU" sz="1050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algn="r" eaLnBrk="1" hangingPunct="1"/>
            <a:r>
              <a:rPr lang="ru-RU" sz="105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Ильина </a:t>
            </a:r>
            <a:r>
              <a:rPr lang="ru-RU" sz="105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Ирина Николаевна</a:t>
            </a:r>
          </a:p>
          <a:p>
            <a:pPr algn="r" eaLnBrk="1" hangingPunct="1"/>
            <a:r>
              <a:rPr lang="ru-RU" sz="105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Плисецкий Евгений Евгеньевич</a:t>
            </a:r>
          </a:p>
          <a:p>
            <a:pPr algn="r" eaLnBrk="1" hangingPunct="1"/>
            <a:r>
              <a:rPr lang="ru-RU" sz="105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Копыченко Галина Сергеевна</a:t>
            </a:r>
          </a:p>
          <a:p>
            <a:pPr algn="r" eaLnBrk="1" hangingPunct="1"/>
            <a:r>
              <a:rPr lang="ru-RU" sz="105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Рыбина Евгения Геннадьевна</a:t>
            </a:r>
          </a:p>
          <a:p>
            <a:pPr algn="r" eaLnBrk="1" hangingPunct="1"/>
            <a:r>
              <a:rPr lang="ru-RU" sz="105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Климова Владлена </a:t>
            </a:r>
            <a:r>
              <a:rPr lang="ru-RU" sz="105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Сергеевна</a:t>
            </a:r>
            <a:endParaRPr lang="ru-RU" sz="1050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715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prstClr val="white"/>
                </a:solidFill>
                <a:latin typeface="Myriad Pro"/>
              </a:rPr>
              <a:t>Оценка действующих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Стратегий </a:t>
            </a:r>
            <a:r>
              <a:rPr lang="ru-RU" sz="1600" dirty="0">
                <a:solidFill>
                  <a:prstClr val="white"/>
                </a:solidFill>
                <a:latin typeface="Myriad Pro"/>
              </a:rPr>
              <a:t>социально-экономического развития регионов Российской Федерации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0" y="1255813"/>
            <a:ext cx="8921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F82"/>
                </a:solidFill>
              </a:rPr>
              <a:t>Сравнение фактической (на 01.01.2014г.) и плановой (2020г.) численности населения субъектов РФ, </a:t>
            </a:r>
            <a:r>
              <a:rPr lang="ru-RU" sz="1600" b="1" dirty="0" smtClean="0">
                <a:solidFill>
                  <a:srgbClr val="003F82"/>
                </a:solidFill>
              </a:rPr>
              <a:t>%</a:t>
            </a:r>
            <a:endParaRPr lang="ru-RU" sz="1600" b="1" i="1" dirty="0">
              <a:solidFill>
                <a:srgbClr val="003F8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434" y="1840588"/>
            <a:ext cx="6721381" cy="45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8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715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prstClr val="white"/>
                </a:solidFill>
                <a:latin typeface="Myriad Pro"/>
              </a:rPr>
              <a:t>Оценка действующих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Стратегий </a:t>
            </a:r>
            <a:r>
              <a:rPr lang="ru-RU" sz="1600" dirty="0">
                <a:solidFill>
                  <a:prstClr val="white"/>
                </a:solidFill>
                <a:latin typeface="Myriad Pro"/>
              </a:rPr>
              <a:t>социально-экономического развития регионов Российской Федерации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0" y="1255813"/>
            <a:ext cx="8921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F82"/>
                </a:solidFill>
              </a:rPr>
              <a:t>Итоговая оценка стратегических документов регионов России</a:t>
            </a:r>
            <a:endParaRPr lang="ru-RU" sz="1600" b="1" i="1" dirty="0">
              <a:solidFill>
                <a:srgbClr val="003F8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21" y="1840588"/>
            <a:ext cx="7202207" cy="406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9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715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prstClr val="white"/>
                </a:solidFill>
                <a:latin typeface="Myriad Pro"/>
              </a:rPr>
              <a:t>Оценка действующих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Стратегий </a:t>
            </a:r>
            <a:r>
              <a:rPr lang="ru-RU" sz="1600" dirty="0">
                <a:solidFill>
                  <a:prstClr val="white"/>
                </a:solidFill>
                <a:latin typeface="Myriad Pro"/>
              </a:rPr>
              <a:t>социально-экономического развития регионов Российской Федерации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51736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F82"/>
                </a:solidFill>
              </a:rPr>
              <a:t>Методика анализа Стратеги:</a:t>
            </a:r>
            <a:endParaRPr lang="ru-RU" sz="1600" b="1" i="1" dirty="0">
              <a:solidFill>
                <a:srgbClr val="003F8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2250" y="2464744"/>
            <a:ext cx="8215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tabLst>
                <a:tab pos="180340" algn="l"/>
              </a:tabLst>
            </a:pPr>
            <a:r>
              <a:rPr lang="ru-RU" sz="1600" b="1" dirty="0">
                <a:solidFill>
                  <a:srgbClr val="003F82"/>
                </a:solidFill>
              </a:rPr>
              <a:t>Содержательный анализ стратегий, позволяющий определить видение субъектами РФ перспектив развития региона, так называемый «образ будущего</a:t>
            </a:r>
            <a:r>
              <a:rPr lang="ru-RU" sz="1600" b="1" dirty="0" smtClean="0">
                <a:solidFill>
                  <a:srgbClr val="003F82"/>
                </a:solidFill>
              </a:rPr>
              <a:t>»;</a:t>
            </a:r>
          </a:p>
          <a:p>
            <a:pPr marL="342900" lvl="0" indent="-342900">
              <a:buFont typeface="Wingdings" panose="05000000000000000000" pitchFamily="2" charset="2"/>
              <a:buChar char="Ø"/>
              <a:tabLst>
                <a:tab pos="180340" algn="l"/>
              </a:tabLst>
            </a:pPr>
            <a:endParaRPr lang="ru-RU" sz="1600" b="1" dirty="0">
              <a:solidFill>
                <a:srgbClr val="003F82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  <a:tabLst>
                <a:tab pos="180340" algn="l"/>
              </a:tabLst>
            </a:pPr>
            <a:r>
              <a:rPr lang="ru-RU" sz="1600" b="1" dirty="0">
                <a:solidFill>
                  <a:srgbClr val="003F82"/>
                </a:solidFill>
              </a:rPr>
              <a:t>Анализ качества стратегий как документов планирования и 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55878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715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  <a:latin typeface="Myriad Pro"/>
              </a:rPr>
              <a:t>Оценка действующих </a:t>
            </a:r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Стратегий </a:t>
            </a:r>
            <a:r>
              <a:rPr lang="ru-RU" sz="1600" dirty="0">
                <a:solidFill>
                  <a:schemeClr val="bg1"/>
                </a:solidFill>
                <a:latin typeface="Myriad Pro"/>
              </a:rPr>
              <a:t>социально-экономического развития регионов Российской Федерации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51736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F82"/>
                </a:solidFill>
              </a:rPr>
              <a:t>Анализ разработки документов стратегического планирования в субъектах </a:t>
            </a:r>
            <a:r>
              <a:rPr lang="ru-RU" sz="1600" b="1" dirty="0" smtClean="0">
                <a:solidFill>
                  <a:srgbClr val="003F82"/>
                </a:solidFill>
              </a:rPr>
              <a:t>РФ </a:t>
            </a:r>
          </a:p>
          <a:p>
            <a:r>
              <a:rPr lang="ru-RU" sz="1600" b="1" i="1" dirty="0" smtClean="0">
                <a:solidFill>
                  <a:srgbClr val="003F82"/>
                </a:solidFill>
              </a:rPr>
              <a:t>по </a:t>
            </a:r>
            <a:r>
              <a:rPr lang="ru-RU" sz="1600" b="1" i="1" dirty="0">
                <a:solidFill>
                  <a:srgbClr val="003F82"/>
                </a:solidFill>
              </a:rPr>
              <a:t>состоянию на февраль 2015 </a:t>
            </a:r>
            <a:r>
              <a:rPr lang="ru-RU" sz="1600" b="1" i="1" dirty="0" smtClean="0">
                <a:solidFill>
                  <a:srgbClr val="003F82"/>
                </a:solidFill>
              </a:rPr>
              <a:t>года</a:t>
            </a:r>
            <a:endParaRPr lang="ru-RU" sz="1600" b="1" i="1" dirty="0">
              <a:solidFill>
                <a:srgbClr val="003F82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471183"/>
              </p:ext>
            </p:extLst>
          </p:nvPr>
        </p:nvGraphicFramePr>
        <p:xfrm>
          <a:off x="0" y="2365216"/>
          <a:ext cx="9144000" cy="331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715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prstClr val="white"/>
                </a:solidFill>
                <a:latin typeface="Myriad Pro"/>
              </a:rPr>
              <a:t>Оценка действующих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Стратегий </a:t>
            </a:r>
            <a:r>
              <a:rPr lang="ru-RU" sz="1600" dirty="0">
                <a:solidFill>
                  <a:prstClr val="white"/>
                </a:solidFill>
                <a:latin typeface="Myriad Pro"/>
              </a:rPr>
              <a:t>социально-экономического развития регионов Российской Федерации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51736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F82"/>
                </a:solidFill>
              </a:rPr>
              <a:t>Динамика разработки стратегических документов регионами России</a:t>
            </a:r>
            <a:endParaRPr lang="ru-RU" sz="1600" b="1" i="1" dirty="0">
              <a:solidFill>
                <a:srgbClr val="003F82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23421960"/>
              </p:ext>
            </p:extLst>
          </p:nvPr>
        </p:nvGraphicFramePr>
        <p:xfrm>
          <a:off x="1316629" y="2300819"/>
          <a:ext cx="6164667" cy="2626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33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715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prstClr val="white"/>
                </a:solidFill>
                <a:latin typeface="Myriad Pro"/>
              </a:rPr>
              <a:t>Оценка действующих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Стратегий </a:t>
            </a:r>
            <a:r>
              <a:rPr lang="ru-RU" sz="1600" dirty="0">
                <a:solidFill>
                  <a:prstClr val="white"/>
                </a:solidFill>
                <a:latin typeface="Myriad Pro"/>
              </a:rPr>
              <a:t>социально-экономического развития регионов Российской Федерации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8921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F82"/>
                </a:solidFill>
              </a:rPr>
              <a:t>Распределение регионов по </a:t>
            </a:r>
            <a:r>
              <a:rPr lang="ru-RU" sz="1600" b="1" dirty="0">
                <a:solidFill>
                  <a:srgbClr val="003F82"/>
                </a:solidFill>
              </a:rPr>
              <a:t>основным приоритетам </a:t>
            </a:r>
            <a:r>
              <a:rPr lang="ru-RU" sz="1600" b="1" dirty="0" smtClean="0">
                <a:solidFill>
                  <a:srgbClr val="003F82"/>
                </a:solidFill>
              </a:rPr>
              <a:t>будущего развития, определенным в Стратегиях СЭР</a:t>
            </a:r>
            <a:endParaRPr lang="ru-RU" sz="1600" b="1" dirty="0">
              <a:solidFill>
                <a:srgbClr val="003F82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053715"/>
              </p:ext>
            </p:extLst>
          </p:nvPr>
        </p:nvGraphicFramePr>
        <p:xfrm>
          <a:off x="60961" y="2057399"/>
          <a:ext cx="8952410" cy="4357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432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715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prstClr val="white"/>
                </a:solidFill>
                <a:latin typeface="Myriad Pro"/>
              </a:rPr>
              <a:t>Оценка действующих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Стратегий </a:t>
            </a:r>
            <a:r>
              <a:rPr lang="ru-RU" sz="1600" dirty="0">
                <a:solidFill>
                  <a:prstClr val="white"/>
                </a:solidFill>
                <a:latin typeface="Myriad Pro"/>
              </a:rPr>
              <a:t>социально-экономического развития регионов Российской Федерации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8921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F82"/>
                </a:solidFill>
              </a:rPr>
              <a:t>Доля субъектов Центрального федерального округа, имеющих описание инвестиционных проектов в структуре Стратегий, %</a:t>
            </a:r>
            <a:endParaRPr lang="ru-RU" sz="1600" b="1" i="1" dirty="0">
              <a:solidFill>
                <a:srgbClr val="003F82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787460"/>
              </p:ext>
            </p:extLst>
          </p:nvPr>
        </p:nvGraphicFramePr>
        <p:xfrm>
          <a:off x="328294" y="2064325"/>
          <a:ext cx="8815706" cy="360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91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715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prstClr val="white"/>
                </a:solidFill>
                <a:latin typeface="Myriad Pro"/>
              </a:rPr>
              <a:t>Оценка действующих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Стратегий </a:t>
            </a:r>
            <a:r>
              <a:rPr lang="ru-RU" sz="1600" dirty="0">
                <a:solidFill>
                  <a:prstClr val="white"/>
                </a:solidFill>
                <a:latin typeface="Myriad Pro"/>
              </a:rPr>
              <a:t>социально-экономического развития регионов Российской Федерации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255813"/>
            <a:ext cx="8921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F82"/>
                </a:solidFill>
              </a:rPr>
              <a:t>Прогноз изменения объемов инвестиций в основной капитал в Стратегиях социально-экономического развития регионов</a:t>
            </a:r>
            <a:endParaRPr lang="ru-RU" sz="1600" b="1" i="1" dirty="0">
              <a:solidFill>
                <a:srgbClr val="003F8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772421"/>
              </p:ext>
            </p:extLst>
          </p:nvPr>
        </p:nvGraphicFramePr>
        <p:xfrm>
          <a:off x="1146513" y="1840588"/>
          <a:ext cx="6539399" cy="2280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0567"/>
                <a:gridCol w="1775828"/>
                <a:gridCol w="2393004"/>
              </a:tblGrid>
              <a:tr h="1986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Субъекты РФ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Инвестиции в основной капитал, млрд 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648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2013г</a:t>
                      </a:r>
                      <a:r>
                        <a:rPr lang="ru-RU" sz="1600" b="1" u="none" strike="noStrike" dirty="0">
                          <a:effectLst/>
                        </a:rPr>
                        <a:t>.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прогноз </a:t>
                      </a:r>
                      <a:r>
                        <a:rPr lang="ru-RU" sz="1600" b="1" u="none" strike="noStrike" dirty="0">
                          <a:effectLst/>
                        </a:rPr>
                        <a:t>на 2020г.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86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Республика Карелия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86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Псковская область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27,2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86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Республика Калмыкия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14,7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86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Краснодарский край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907,2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486,5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86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Свердловская область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350,6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2528,6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86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Камчатский край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231,3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86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Республика Саха (Якутия)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193,9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192,4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037300"/>
              </p:ext>
            </p:extLst>
          </p:nvPr>
        </p:nvGraphicFramePr>
        <p:xfrm>
          <a:off x="107004" y="4513635"/>
          <a:ext cx="8929991" cy="1901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0" y="4175081"/>
            <a:ext cx="8921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F82"/>
                </a:solidFill>
              </a:rPr>
              <a:t>Динамика изменения объемов инвестиций в основной капитал, 2020 к 2013 гг., раз</a:t>
            </a:r>
            <a:endParaRPr lang="ru-RU" sz="1600" b="1" i="1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4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715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prstClr val="white"/>
                </a:solidFill>
                <a:latin typeface="Myriad Pro"/>
              </a:rPr>
              <a:t>Оценка действующих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Стратегий </a:t>
            </a:r>
            <a:r>
              <a:rPr lang="ru-RU" sz="1600" dirty="0">
                <a:solidFill>
                  <a:prstClr val="white"/>
                </a:solidFill>
                <a:latin typeface="Myriad Pro"/>
              </a:rPr>
              <a:t>социально-экономического развития регионов Российской Федерации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2250" y="1255813"/>
            <a:ext cx="8921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F82"/>
                </a:solidFill>
              </a:rPr>
              <a:t>Сравнение фактического (2013г.) и планового (2020г.) значения инвестиций в основной капитал субъектов РФ, %</a:t>
            </a:r>
            <a:endParaRPr lang="ru-RU" sz="1600" b="1" i="1" dirty="0">
              <a:solidFill>
                <a:srgbClr val="003F8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280" y="1840588"/>
            <a:ext cx="6699689" cy="4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5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715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prstClr val="white"/>
                </a:solidFill>
                <a:latin typeface="Myriad Pro"/>
              </a:rPr>
              <a:t>Оценка действующих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Стратегий </a:t>
            </a:r>
            <a:r>
              <a:rPr lang="ru-RU" sz="1600" dirty="0">
                <a:solidFill>
                  <a:prstClr val="white"/>
                </a:solidFill>
                <a:latin typeface="Myriad Pro"/>
              </a:rPr>
              <a:t>социально-экономического развития регионов Российской Федерации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255813"/>
            <a:ext cx="8921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F82"/>
                </a:solidFill>
              </a:rPr>
              <a:t>Динамика</a:t>
            </a:r>
            <a:r>
              <a:rPr lang="ru-RU" sz="1600" b="1" dirty="0" smtClean="0">
                <a:solidFill>
                  <a:srgbClr val="003F82"/>
                </a:solidFill>
              </a:rPr>
              <a:t> </a:t>
            </a:r>
            <a:r>
              <a:rPr lang="ru-RU" sz="1600" b="1" dirty="0">
                <a:solidFill>
                  <a:srgbClr val="003F82"/>
                </a:solidFill>
              </a:rPr>
              <a:t>изменения </a:t>
            </a:r>
            <a:r>
              <a:rPr lang="ru-RU" sz="1600" b="1" dirty="0" smtClean="0">
                <a:solidFill>
                  <a:srgbClr val="003F82"/>
                </a:solidFill>
              </a:rPr>
              <a:t>численности населения в </a:t>
            </a:r>
            <a:r>
              <a:rPr lang="ru-RU" sz="1600" b="1" dirty="0">
                <a:solidFill>
                  <a:srgbClr val="003F82"/>
                </a:solidFill>
              </a:rPr>
              <a:t>Стратегиях социально-экономического развития </a:t>
            </a:r>
            <a:r>
              <a:rPr lang="ru-RU" sz="1600" b="1" dirty="0" smtClean="0">
                <a:solidFill>
                  <a:srgbClr val="003F82"/>
                </a:solidFill>
              </a:rPr>
              <a:t>регионов, </a:t>
            </a:r>
            <a:r>
              <a:rPr lang="ru-RU" sz="1600" b="1" dirty="0">
                <a:solidFill>
                  <a:srgbClr val="003F82"/>
                </a:solidFill>
              </a:rPr>
              <a:t>2020 к 2013 гг., </a:t>
            </a:r>
            <a:r>
              <a:rPr lang="ru-RU" sz="1600" b="1" dirty="0" smtClean="0">
                <a:solidFill>
                  <a:srgbClr val="003F82"/>
                </a:solidFill>
              </a:rPr>
              <a:t>раз</a:t>
            </a:r>
            <a:endParaRPr lang="ru-RU" sz="1600" b="1" i="1" dirty="0">
              <a:solidFill>
                <a:srgbClr val="003F82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057911"/>
              </p:ext>
            </p:extLst>
          </p:nvPr>
        </p:nvGraphicFramePr>
        <p:xfrm>
          <a:off x="0" y="1984441"/>
          <a:ext cx="9144000" cy="4260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070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1156</Words>
  <Application>Microsoft Office PowerPoint</Application>
  <PresentationFormat>Экран (4:3)</PresentationFormat>
  <Paragraphs>89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«Будущее регионов России: аналитический обзор документов стратегического планирования субъектов РФ»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arch</cp:lastModifiedBy>
  <cp:revision>22</cp:revision>
  <cp:lastPrinted>2015-04-08T06:22:31Z</cp:lastPrinted>
  <dcterms:created xsi:type="dcterms:W3CDTF">2010-09-30T06:45:29Z</dcterms:created>
  <dcterms:modified xsi:type="dcterms:W3CDTF">2015-04-08T06:23:20Z</dcterms:modified>
</cp:coreProperties>
</file>