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2" r:id="rId3"/>
    <p:sldId id="313" r:id="rId4"/>
    <p:sldId id="314" r:id="rId5"/>
    <p:sldId id="296" r:id="rId6"/>
    <p:sldId id="258" r:id="rId7"/>
    <p:sldId id="268" r:id="rId8"/>
    <p:sldId id="29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10" r:id="rId17"/>
    <p:sldId id="257" r:id="rId18"/>
    <p:sldId id="267" r:id="rId19"/>
    <p:sldId id="270" r:id="rId20"/>
    <p:sldId id="272" r:id="rId21"/>
    <p:sldId id="271" r:id="rId22"/>
    <p:sldId id="281" r:id="rId23"/>
    <p:sldId id="273" r:id="rId24"/>
    <p:sldId id="275" r:id="rId25"/>
    <p:sldId id="276" r:id="rId26"/>
    <p:sldId id="282" r:id="rId27"/>
    <p:sldId id="283" r:id="rId28"/>
    <p:sldId id="277" r:id="rId29"/>
    <p:sldId id="27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Параметры методики оценки влияния АЦ/АС</a:t>
          </a:r>
          <a:endParaRPr lang="ru-RU" sz="28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1800" dirty="0" smtClean="0">
              <a:effectLst/>
            </a:rPr>
            <a:t>консолидация и идентичность аналитического сообщества</a:t>
          </a:r>
          <a:endParaRPr lang="ru-RU" sz="1800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1800" dirty="0" smtClean="0">
              <a:effectLst/>
            </a:rPr>
            <a:t>автономия (в том числе ресурсная автономия) или «властный потенциал», включая активность АС</a:t>
          </a:r>
          <a:endParaRPr lang="ru-RU" sz="1800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Параметры методики оценки эффективности деятельности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/>
        </a:p>
      </dgm:t>
    </dgm:pt>
    <dgm:pt modelId="{06264325-2F00-41B0-9095-9AA0BDC93062}">
      <dgm:prSet phldrT="[Текст]"/>
      <dgm:spPr/>
      <dgm:t>
        <a:bodyPr/>
        <a:lstStyle/>
        <a:p>
          <a:r>
            <a:rPr lang="ru-RU" dirty="0" smtClean="0">
              <a:effectLst/>
            </a:rPr>
            <a:t>формирование сети ОЦП</a:t>
          </a:r>
          <a:endParaRPr lang="ru-RU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/>
        </a:p>
      </dgm:t>
    </dgm:pt>
    <dgm:pt modelId="{A9AA7595-537C-4EA9-B30D-4635F5CCC686}">
      <dgm:prSet phldrT="[Текст]"/>
      <dgm:spPr/>
      <dgm:t>
        <a:bodyPr/>
        <a:lstStyle/>
        <a:p>
          <a:r>
            <a:rPr lang="ru-RU" dirty="0" smtClean="0">
              <a:effectLst/>
            </a:rPr>
            <a:t>потенциал развития сети ОЦП</a:t>
          </a:r>
          <a:endParaRPr lang="ru-RU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/>
        </a:p>
      </dgm:t>
    </dgm:pt>
    <dgm:pt modelId="{6EDBE1B7-B3D1-499E-AC3B-236CA397EC5D}">
      <dgm:prSet/>
      <dgm:spPr/>
      <dgm:t>
        <a:bodyPr/>
        <a:lstStyle/>
        <a:p>
          <a:r>
            <a:rPr lang="ru-RU" dirty="0" smtClean="0">
              <a:effectLst/>
            </a:rPr>
            <a:t>воздействие и влияние аналитического сообщества на политические изменения</a:t>
          </a:r>
          <a:endParaRPr lang="ru-RU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/>
        </a:p>
      </dgm:t>
    </dgm:pt>
    <dgm:pt modelId="{674123A6-65F8-43F0-8736-4803E3914858}">
      <dgm:prSet/>
      <dgm:spPr/>
      <dgm:t>
        <a:bodyPr/>
        <a:lstStyle/>
        <a:p>
          <a:r>
            <a:rPr lang="ru-RU" dirty="0" smtClean="0">
              <a:effectLst/>
            </a:rPr>
            <a:t>контекст влияния аналитического сообщества</a:t>
          </a:r>
          <a:endParaRPr lang="ru-RU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/>
        </a:p>
      </dgm:t>
    </dgm:pt>
    <dgm:pt modelId="{52800909-CB99-4EA9-BF51-9CC7B0CE3A49}">
      <dgm:prSet/>
      <dgm:spPr/>
      <dgm:t>
        <a:bodyPr/>
        <a:lstStyle/>
        <a:p>
          <a:r>
            <a:rPr lang="ru-RU" dirty="0" smtClean="0">
              <a:effectLst/>
            </a:rPr>
            <a:t>результаты деятельности сети ОЦП</a:t>
          </a:r>
          <a:endParaRPr lang="ru-RU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/>
        </a:p>
      </dgm:t>
    </dgm:pt>
    <dgm:pt modelId="{6E3C8097-C4D4-4995-852F-39B08A374A90}">
      <dgm:prSet/>
      <dgm:spPr/>
      <dgm:t>
        <a:bodyPr/>
        <a:lstStyle/>
        <a:p>
          <a:r>
            <a:rPr lang="ru-RU" dirty="0" smtClean="0">
              <a:effectLst/>
            </a:rPr>
            <a:t>возможности и ограничения деятельности сети ОЦП</a:t>
          </a:r>
          <a:endParaRPr lang="ru-RU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7356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8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8" custScaleX="375252" custScaleY="15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8" custScaleX="376177" custScaleY="15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8" custScaleX="374429" custScaleY="15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8" custScaleX="377836" custScaleY="15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4" presStyleCnt="8" custScaleX="381205" custScaleY="15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5" presStyleCnt="8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5" presStyleCnt="8" custScaleX="382743" custScaleY="155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6" presStyleCnt="8" custScaleX="386514" custScaleY="155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7" presStyleCnt="8" custScaleX="387383" custScaleY="15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94BC253E-29EB-4206-8907-59633C7E73B3}" type="presOf" srcId="{60F47E99-17D9-4A90-80DC-4252020B39A5}" destId="{58CED488-8BAB-4C58-AAD5-64491F2A68B4}" srcOrd="0" destOrd="0" presId="urn:microsoft.com/office/officeart/2005/8/layout/hierarchy3"/>
    <dgm:cxn modelId="{B73582C0-A022-4D2D-BCB0-40B758BA2135}" type="presOf" srcId="{6E3C8097-C4D4-4995-852F-39B08A374A90}" destId="{735A02F5-221B-4739-8519-0DB54ACDA2B1}" srcOrd="0" destOrd="0" presId="urn:microsoft.com/office/officeart/2005/8/layout/hierarchy3"/>
    <dgm:cxn modelId="{A6924AFF-F235-4C27-BE1F-B2545E628B7F}" type="presOf" srcId="{6EDBE1B7-B3D1-499E-AC3B-236CA397EC5D}" destId="{C8827641-F5EF-44D3-87F3-789528C9618A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3BE97ECD-F16D-4282-B66E-2E94FE9F231D}" type="presOf" srcId="{66070652-78CD-4FFE-8C65-79659530985C}" destId="{CBCCBCB6-A41E-4F3F-A5CF-E7ADC7768DF2}" srcOrd="0" destOrd="0" presId="urn:microsoft.com/office/officeart/2005/8/layout/hierarchy3"/>
    <dgm:cxn modelId="{9F50A78A-4E29-4E55-AEDD-5145F9765054}" type="presOf" srcId="{075E9DBD-8F88-4AAB-AB35-17664E7D45CB}" destId="{03C350B8-7395-481B-8116-B05D25F84C38}" srcOrd="0" destOrd="0" presId="urn:microsoft.com/office/officeart/2005/8/layout/hierarchy3"/>
    <dgm:cxn modelId="{43FAF64E-DAAA-41E6-8002-E2DD8B77CAAF}" type="presOf" srcId="{52800909-CB99-4EA9-BF51-9CC7B0CE3A49}" destId="{802C6E6E-C879-424E-AD56-40E71FB5ACEE}" srcOrd="0" destOrd="0" presId="urn:microsoft.com/office/officeart/2005/8/layout/hierarchy3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6BAFF3AF-45EC-4944-966A-01433B6D84B8}" type="presOf" srcId="{B5DC132B-F687-4A3E-8F19-EBF31303810A}" destId="{545C9E0B-957D-429F-9111-7A196864AC5D}" srcOrd="0" destOrd="0" presId="urn:microsoft.com/office/officeart/2005/8/layout/hierarchy3"/>
    <dgm:cxn modelId="{22FEA166-0BCE-4813-AC85-6233B755ED03}" type="presOf" srcId="{F2A8851F-5DD5-4D9C-BCC2-CE5E8912D17A}" destId="{67666AA4-FA64-4DBE-85E6-F43938233956}" srcOrd="0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7651E4B9-ADC4-41DA-AB14-3C499CEBDA8D}" type="presOf" srcId="{D85C7A36-5143-407E-8BCF-FC4D983E0EC2}" destId="{2388B76B-6BB5-4D23-9354-5E0A837795AA}" srcOrd="0" destOrd="0" presId="urn:microsoft.com/office/officeart/2005/8/layout/hierarchy3"/>
    <dgm:cxn modelId="{0841CEF6-4CA0-4E4E-8B4B-E229E0CFE5D5}" type="presOf" srcId="{36AF2422-30C5-45BB-8AB8-DC8302039310}" destId="{043A878D-E7B4-42D2-819C-55198259AC5C}" srcOrd="0" destOrd="0" presId="urn:microsoft.com/office/officeart/2005/8/layout/hierarchy3"/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AE67A9C0-B516-46AD-A8A5-B7BAB6E64E5E}" type="presOf" srcId="{7470C7B8-EA91-402B-B693-4EDBFB0022A3}" destId="{9B7F658E-90F3-467F-AE3A-87A8A0F92940}" srcOrd="0" destOrd="0" presId="urn:microsoft.com/office/officeart/2005/8/layout/hierarchy3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A98D99CE-D282-49CA-BD59-9F6E8D9A76BE}" type="presOf" srcId="{A1F8607D-B09D-49F7-8E76-F0E835850D77}" destId="{7E6B56DE-8F9E-4DC2-AB4B-B36E92A19A1C}" srcOrd="0" destOrd="0" presId="urn:microsoft.com/office/officeart/2005/8/layout/hierarchy3"/>
    <dgm:cxn modelId="{48EC79FA-7B66-42C2-AF87-6CAACE81F1F5}" type="presOf" srcId="{06264325-2F00-41B0-9095-9AA0BDC93062}" destId="{96376128-3247-4DE2-9B69-E41DD1D503F8}" srcOrd="0" destOrd="0" presId="urn:microsoft.com/office/officeart/2005/8/layout/hierarchy3"/>
    <dgm:cxn modelId="{0A5AA2FA-C4F6-48F0-9D17-EEC52E4942F3}" type="presOf" srcId="{A9AA7595-537C-4EA9-B30D-4635F5CCC686}" destId="{8E6107EC-D4B0-49DD-84B3-FA0BE9E7B4A4}" srcOrd="0" destOrd="0" presId="urn:microsoft.com/office/officeart/2005/8/layout/hierarchy3"/>
    <dgm:cxn modelId="{B321A243-5758-4E29-8DDE-7EBDA98687ED}" type="presOf" srcId="{B5DC132B-F687-4A3E-8F19-EBF31303810A}" destId="{905EC597-0594-4F79-834D-9E2FA87C315B}" srcOrd="1" destOrd="0" presId="urn:microsoft.com/office/officeart/2005/8/layout/hierarchy3"/>
    <dgm:cxn modelId="{8CD22811-0EB0-4F2F-977C-A49A4BDDF985}" type="presOf" srcId="{D73B9869-074E-4852-9D96-78C9ABE4BF5E}" destId="{E218764A-EF40-41B5-B5C6-BE4840D1BEB9}" srcOrd="1" destOrd="0" presId="urn:microsoft.com/office/officeart/2005/8/layout/hierarchy3"/>
    <dgm:cxn modelId="{41077F1C-E733-4095-B5EA-B1E85F06745C}" type="presOf" srcId="{674123A6-65F8-43F0-8736-4803E3914858}" destId="{A561E4DF-2A14-4A7A-8A9B-3AE055F3D43B}" srcOrd="0" destOrd="0" presId="urn:microsoft.com/office/officeart/2005/8/layout/hierarchy3"/>
    <dgm:cxn modelId="{77F3BFB8-36D7-4B91-9A43-2E225042BE62}" type="presOf" srcId="{D73B9869-074E-4852-9D96-78C9ABE4BF5E}" destId="{33FB94FB-B678-433D-BCA8-85784368AB5E}" srcOrd="0" destOrd="0" presId="urn:microsoft.com/office/officeart/2005/8/layout/hierarchy3"/>
    <dgm:cxn modelId="{4F728778-E8D7-4933-9137-F46BE5D4746D}" type="presOf" srcId="{5A59CCB0-6BC5-4729-8F41-0853469BCDDB}" destId="{A9A545F6-5536-4D10-A529-7FAF159C4C13}" srcOrd="0" destOrd="0" presId="urn:microsoft.com/office/officeart/2005/8/layout/hierarchy3"/>
    <dgm:cxn modelId="{12C94612-E11A-4292-B712-7730FA75454B}" type="presOf" srcId="{6F95CBD9-557D-4ECC-B821-6C32FE9EAA02}" destId="{E9257058-26AD-41E2-A7E5-831673F94A3E}" srcOrd="0" destOrd="0" presId="urn:microsoft.com/office/officeart/2005/8/layout/hierarchy3"/>
    <dgm:cxn modelId="{7D137A93-ED9B-4CBF-99C1-75B34BF78E8A}" type="presOf" srcId="{7D7AE082-1BED-4725-BD80-A80B1C93BF95}" destId="{6016819E-21E4-431F-8971-680400A4E08E}" srcOrd="0" destOrd="0" presId="urn:microsoft.com/office/officeart/2005/8/layout/hierarchy3"/>
    <dgm:cxn modelId="{0F8C2825-30F5-4C18-AEEC-BE67F7F71E28}" type="presParOf" srcId="{58CED488-8BAB-4C58-AAD5-64491F2A68B4}" destId="{12312B4D-7505-4F01-A26E-0EE8630F9EE7}" srcOrd="0" destOrd="0" presId="urn:microsoft.com/office/officeart/2005/8/layout/hierarchy3"/>
    <dgm:cxn modelId="{09B6D656-54D5-4BD2-B836-D1ECA25C239E}" type="presParOf" srcId="{12312B4D-7505-4F01-A26E-0EE8630F9EE7}" destId="{FCAA5218-CC1F-44DA-AD85-096C32A24B55}" srcOrd="0" destOrd="0" presId="urn:microsoft.com/office/officeart/2005/8/layout/hierarchy3"/>
    <dgm:cxn modelId="{8984C41A-3D50-42FD-9F00-9787BF3D5878}" type="presParOf" srcId="{FCAA5218-CC1F-44DA-AD85-096C32A24B55}" destId="{545C9E0B-957D-429F-9111-7A196864AC5D}" srcOrd="0" destOrd="0" presId="urn:microsoft.com/office/officeart/2005/8/layout/hierarchy3"/>
    <dgm:cxn modelId="{213DA5B0-3F38-41D2-AEC3-8E2C4D44E8B6}" type="presParOf" srcId="{FCAA5218-CC1F-44DA-AD85-096C32A24B55}" destId="{905EC597-0594-4F79-834D-9E2FA87C315B}" srcOrd="1" destOrd="0" presId="urn:microsoft.com/office/officeart/2005/8/layout/hierarchy3"/>
    <dgm:cxn modelId="{3C445581-C0F5-4FEA-BC15-BA91320F3A96}" type="presParOf" srcId="{12312B4D-7505-4F01-A26E-0EE8630F9EE7}" destId="{B56E3FB6-3AD2-4AA1-9066-38D7C272789B}" srcOrd="1" destOrd="0" presId="urn:microsoft.com/office/officeart/2005/8/layout/hierarchy3"/>
    <dgm:cxn modelId="{DB0E71F0-68A5-4112-83F4-4F4242C18A28}" type="presParOf" srcId="{B56E3FB6-3AD2-4AA1-9066-38D7C272789B}" destId="{67666AA4-FA64-4DBE-85E6-F43938233956}" srcOrd="0" destOrd="0" presId="urn:microsoft.com/office/officeart/2005/8/layout/hierarchy3"/>
    <dgm:cxn modelId="{E1160635-68D3-41A0-9E32-85CC6D993321}" type="presParOf" srcId="{B56E3FB6-3AD2-4AA1-9066-38D7C272789B}" destId="{03C350B8-7395-481B-8116-B05D25F84C38}" srcOrd="1" destOrd="0" presId="urn:microsoft.com/office/officeart/2005/8/layout/hierarchy3"/>
    <dgm:cxn modelId="{6634E421-1719-4359-83A1-5BE03E86310B}" type="presParOf" srcId="{B56E3FB6-3AD2-4AA1-9066-38D7C272789B}" destId="{6016819E-21E4-431F-8971-680400A4E08E}" srcOrd="2" destOrd="0" presId="urn:microsoft.com/office/officeart/2005/8/layout/hierarchy3"/>
    <dgm:cxn modelId="{BA157652-36E0-466C-9C20-152183B6D49F}" type="presParOf" srcId="{B56E3FB6-3AD2-4AA1-9066-38D7C272789B}" destId="{E9257058-26AD-41E2-A7E5-831673F94A3E}" srcOrd="3" destOrd="0" presId="urn:microsoft.com/office/officeart/2005/8/layout/hierarchy3"/>
    <dgm:cxn modelId="{FD97C353-4D3A-4795-9462-CEEA214ACCCD}" type="presParOf" srcId="{B56E3FB6-3AD2-4AA1-9066-38D7C272789B}" destId="{A9A545F6-5536-4D10-A529-7FAF159C4C13}" srcOrd="4" destOrd="0" presId="urn:microsoft.com/office/officeart/2005/8/layout/hierarchy3"/>
    <dgm:cxn modelId="{2E6C14C6-8FF9-41FA-90AA-E701EFE505E7}" type="presParOf" srcId="{B56E3FB6-3AD2-4AA1-9066-38D7C272789B}" destId="{C8827641-F5EF-44D3-87F3-789528C9618A}" srcOrd="5" destOrd="0" presId="urn:microsoft.com/office/officeart/2005/8/layout/hierarchy3"/>
    <dgm:cxn modelId="{9DFDE250-E834-49A6-88E8-C688BE64FEB3}" type="presParOf" srcId="{B56E3FB6-3AD2-4AA1-9066-38D7C272789B}" destId="{043A878D-E7B4-42D2-819C-55198259AC5C}" srcOrd="6" destOrd="0" presId="urn:microsoft.com/office/officeart/2005/8/layout/hierarchy3"/>
    <dgm:cxn modelId="{D8B3DCFB-1E9E-4E5E-AFA6-EE8570191329}" type="presParOf" srcId="{B56E3FB6-3AD2-4AA1-9066-38D7C272789B}" destId="{A561E4DF-2A14-4A7A-8A9B-3AE055F3D43B}" srcOrd="7" destOrd="0" presId="urn:microsoft.com/office/officeart/2005/8/layout/hierarchy3"/>
    <dgm:cxn modelId="{868F4EF7-27D8-458B-93E0-51B23F1B3DFA}" type="presParOf" srcId="{58CED488-8BAB-4C58-AAD5-64491F2A68B4}" destId="{DC3DA2A4-2D0D-44C4-B911-68056BB53C4D}" srcOrd="1" destOrd="0" presId="urn:microsoft.com/office/officeart/2005/8/layout/hierarchy3"/>
    <dgm:cxn modelId="{8886663B-B628-4126-AA6F-0B4BF83F5896}" type="presParOf" srcId="{DC3DA2A4-2D0D-44C4-B911-68056BB53C4D}" destId="{D17EE812-95F3-4BCE-AEDF-BE8979B27F2D}" srcOrd="0" destOrd="0" presId="urn:microsoft.com/office/officeart/2005/8/layout/hierarchy3"/>
    <dgm:cxn modelId="{0D6EE44A-3A0C-4B72-A29D-45DE99C77A88}" type="presParOf" srcId="{D17EE812-95F3-4BCE-AEDF-BE8979B27F2D}" destId="{33FB94FB-B678-433D-BCA8-85784368AB5E}" srcOrd="0" destOrd="0" presId="urn:microsoft.com/office/officeart/2005/8/layout/hierarchy3"/>
    <dgm:cxn modelId="{BB33C9E7-5B55-40C0-906E-4B95742518FA}" type="presParOf" srcId="{D17EE812-95F3-4BCE-AEDF-BE8979B27F2D}" destId="{E218764A-EF40-41B5-B5C6-BE4840D1BEB9}" srcOrd="1" destOrd="0" presId="urn:microsoft.com/office/officeart/2005/8/layout/hierarchy3"/>
    <dgm:cxn modelId="{52BABA4C-D654-4D1F-A7E6-BBDE95DE20AA}" type="presParOf" srcId="{DC3DA2A4-2D0D-44C4-B911-68056BB53C4D}" destId="{252E0DDC-7058-41D5-B2FE-D69C9759CE3E}" srcOrd="1" destOrd="0" presId="urn:microsoft.com/office/officeart/2005/8/layout/hierarchy3"/>
    <dgm:cxn modelId="{F275F3CF-5F67-442D-AE57-F8ECF13F979F}" type="presParOf" srcId="{252E0DDC-7058-41D5-B2FE-D69C9759CE3E}" destId="{2388B76B-6BB5-4D23-9354-5E0A837795AA}" srcOrd="0" destOrd="0" presId="urn:microsoft.com/office/officeart/2005/8/layout/hierarchy3"/>
    <dgm:cxn modelId="{4C09F534-2CFD-4221-A7A1-5776C7F9FDF5}" type="presParOf" srcId="{252E0DDC-7058-41D5-B2FE-D69C9759CE3E}" destId="{96376128-3247-4DE2-9B69-E41DD1D503F8}" srcOrd="1" destOrd="0" presId="urn:microsoft.com/office/officeart/2005/8/layout/hierarchy3"/>
    <dgm:cxn modelId="{E5FE65BC-F76C-4FD2-BE80-580D52C10540}" type="presParOf" srcId="{252E0DDC-7058-41D5-B2FE-D69C9759CE3E}" destId="{9B7F658E-90F3-467F-AE3A-87A8A0F92940}" srcOrd="2" destOrd="0" presId="urn:microsoft.com/office/officeart/2005/8/layout/hierarchy3"/>
    <dgm:cxn modelId="{348447C1-59B1-496D-8E59-D8E71A7F8B2F}" type="presParOf" srcId="{252E0DDC-7058-41D5-B2FE-D69C9759CE3E}" destId="{8E6107EC-D4B0-49DD-84B3-FA0BE9E7B4A4}" srcOrd="3" destOrd="0" presId="urn:microsoft.com/office/officeart/2005/8/layout/hierarchy3"/>
    <dgm:cxn modelId="{B497286A-1A8F-48D0-84EC-168B7A52B668}" type="presParOf" srcId="{252E0DDC-7058-41D5-B2FE-D69C9759CE3E}" destId="{7E6B56DE-8F9E-4DC2-AB4B-B36E92A19A1C}" srcOrd="4" destOrd="0" presId="urn:microsoft.com/office/officeart/2005/8/layout/hierarchy3"/>
    <dgm:cxn modelId="{AABC85F2-914E-4602-A96F-FDBEA0CE30A1}" type="presParOf" srcId="{252E0DDC-7058-41D5-B2FE-D69C9759CE3E}" destId="{802C6E6E-C879-424E-AD56-40E71FB5ACEE}" srcOrd="5" destOrd="0" presId="urn:microsoft.com/office/officeart/2005/8/layout/hierarchy3"/>
    <dgm:cxn modelId="{9CD50231-2B72-42A4-A806-DE1C8BECA7F6}" type="presParOf" srcId="{252E0DDC-7058-41D5-B2FE-D69C9759CE3E}" destId="{CBCCBCB6-A41E-4F3F-A5CF-E7ADC7768DF2}" srcOrd="6" destOrd="0" presId="urn:microsoft.com/office/officeart/2005/8/layout/hierarchy3"/>
    <dgm:cxn modelId="{74A53AB0-EA72-4106-B5EC-FACB7A94AB4B}" type="presParOf" srcId="{252E0DDC-7058-41D5-B2FE-D69C9759CE3E}" destId="{735A02F5-221B-4739-8519-0DB54ACDA2B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Консолидация и идентичность АЦ/АС</a:t>
          </a:r>
          <a:endParaRPr lang="ru-RU" sz="28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Общность интересов</a:t>
          </a:r>
          <a:endParaRPr lang="ru-RU" sz="24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Общность целей</a:t>
          </a:r>
          <a:endParaRPr lang="ru-RU" sz="24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Формирование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/>
        </a:p>
      </dgm:t>
    </dgm:pt>
    <dgm:pt modelId="{06264325-2F00-41B0-9095-9AA0BDC93062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-</a:t>
          </a:r>
          <a:endParaRPr lang="ru-RU" sz="2400" b="1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-</a:t>
          </a:r>
          <a:endParaRPr lang="ru-RU" sz="24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400" b="1" dirty="0" smtClean="0">
              <a:effectLst/>
            </a:rPr>
            <a:t>Общность ценностей</a:t>
          </a:r>
          <a:endParaRPr lang="ru-RU" sz="24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/>
        </a:p>
      </dgm:t>
    </dgm:pt>
    <dgm:pt modelId="{674123A6-65F8-43F0-8736-4803E3914858}">
      <dgm:prSet custT="1"/>
      <dgm:spPr/>
      <dgm:t>
        <a:bodyPr/>
        <a:lstStyle/>
        <a:p>
          <a:r>
            <a:rPr lang="ru-RU" sz="2400" b="1" dirty="0" smtClean="0">
              <a:effectLst/>
            </a:rPr>
            <a:t>Коммуникационная связанность</a:t>
          </a:r>
          <a:endParaRPr lang="ru-RU" sz="2400" b="1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/>
        </a:p>
      </dgm:t>
    </dgm:pt>
    <dgm:pt modelId="{52800909-CB99-4EA9-BF51-9CC7B0CE3A49}">
      <dgm:prSet custT="1"/>
      <dgm:spPr/>
      <dgm:t>
        <a:bodyPr/>
        <a:lstStyle/>
        <a:p>
          <a:r>
            <a:rPr lang="ru-RU" sz="2400" b="1" dirty="0" smtClean="0">
              <a:effectLst/>
            </a:rPr>
            <a:t>-</a:t>
          </a:r>
          <a:endParaRPr lang="ru-RU" sz="2400" b="1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/>
        </a:p>
      </dgm:t>
    </dgm:pt>
    <dgm:pt modelId="{6E3C8097-C4D4-4995-852F-39B08A374A90}">
      <dgm:prSet custT="1"/>
      <dgm:spPr/>
      <dgm:t>
        <a:bodyPr/>
        <a:lstStyle/>
        <a:p>
          <a:pPr algn="l"/>
          <a:r>
            <a:rPr lang="ru-RU" sz="1800" b="1" dirty="0" smtClean="0">
              <a:effectLst/>
            </a:rPr>
            <a:t>1. Структуры и эксперты, привлечённые в сеть ОЦП</a:t>
          </a:r>
        </a:p>
        <a:p>
          <a:pPr algn="l"/>
          <a:r>
            <a:rPr lang="ru-RU" sz="1800" b="1" dirty="0" smtClean="0">
              <a:effectLst/>
            </a:rPr>
            <a:t>2. Аналитические продукты, экспертные и публичные мероприятия ОЦП</a:t>
          </a:r>
        </a:p>
        <a:p>
          <a:pPr algn="l"/>
          <a:r>
            <a:rPr lang="ru-RU" sz="1800" b="1" dirty="0" smtClean="0">
              <a:effectLst/>
            </a:rPr>
            <a:t>3.Степень вовлеченности участников сети ОЦП во внутренние мероприятия и подготовку </a:t>
          </a:r>
          <a:r>
            <a:rPr lang="ru-RU" sz="1800" b="1" dirty="0" err="1" smtClean="0">
              <a:effectLst/>
            </a:rPr>
            <a:t>аналитич</a:t>
          </a:r>
          <a:r>
            <a:rPr lang="ru-RU" sz="1800" b="1" dirty="0" smtClean="0">
              <a:effectLst/>
            </a:rPr>
            <a:t>. продуктов</a:t>
          </a:r>
          <a:endParaRPr lang="ru-RU" sz="1800" b="1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7356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8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8" custScaleX="375252" custScaleY="7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8" custScaleX="376177" custScaleY="74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8" custScaleX="374429" custScaleY="74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8" custScaleX="377836" custScaleY="42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4" presStyleCnt="8" custScaleX="381205" custScaleY="8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5" presStyleCnt="8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5" presStyleCnt="8" custScaleX="382743" custScaleY="5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6" presStyleCnt="8" custScaleX="386514" custScaleY="6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7" presStyleCnt="8" custScaleX="387383" custScaleY="434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C3FCC-5886-49CF-BFC3-44EEE97E9BC6}" type="presOf" srcId="{D73B9869-074E-4852-9D96-78C9ABE4BF5E}" destId="{33FB94FB-B678-433D-BCA8-85784368AB5E}" srcOrd="0" destOrd="0" presId="urn:microsoft.com/office/officeart/2005/8/layout/hierarchy3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BFD44705-3605-49B2-928A-6833CB4F2F97}" type="presOf" srcId="{60F47E99-17D9-4A90-80DC-4252020B39A5}" destId="{58CED488-8BAB-4C58-AAD5-64491F2A68B4}" srcOrd="0" destOrd="0" presId="urn:microsoft.com/office/officeart/2005/8/layout/hierarchy3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BF829E3C-ABB8-404D-8A3F-F35DB46B7FAD}" type="presOf" srcId="{7D7AE082-1BED-4725-BD80-A80B1C93BF95}" destId="{6016819E-21E4-431F-8971-680400A4E08E}" srcOrd="0" destOrd="0" presId="urn:microsoft.com/office/officeart/2005/8/layout/hierarchy3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1B69ACF5-A5C7-40F5-8082-2602626C0DB1}" type="presOf" srcId="{66070652-78CD-4FFE-8C65-79659530985C}" destId="{CBCCBCB6-A41E-4F3F-A5CF-E7ADC7768DF2}" srcOrd="0" destOrd="0" presId="urn:microsoft.com/office/officeart/2005/8/layout/hierarchy3"/>
    <dgm:cxn modelId="{76C0A4A3-00A4-4F23-8E90-3B8A5290CEAA}" type="presOf" srcId="{D85C7A36-5143-407E-8BCF-FC4D983E0EC2}" destId="{2388B76B-6BB5-4D23-9354-5E0A837795AA}" srcOrd="0" destOrd="0" presId="urn:microsoft.com/office/officeart/2005/8/layout/hierarchy3"/>
    <dgm:cxn modelId="{AB301842-B2E8-480D-A33D-5ACC1A544810}" type="presOf" srcId="{36AF2422-30C5-45BB-8AB8-DC8302039310}" destId="{043A878D-E7B4-42D2-819C-55198259AC5C}" srcOrd="0" destOrd="0" presId="urn:microsoft.com/office/officeart/2005/8/layout/hierarchy3"/>
    <dgm:cxn modelId="{1CBAD63C-B4A9-493B-A81E-3124A37FAD31}" type="presOf" srcId="{674123A6-65F8-43F0-8736-4803E3914858}" destId="{A561E4DF-2A14-4A7A-8A9B-3AE055F3D43B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8EA0A7A8-9974-4C18-9861-766B5ABAE90E}" type="presOf" srcId="{7470C7B8-EA91-402B-B693-4EDBFB0022A3}" destId="{9B7F658E-90F3-467F-AE3A-87A8A0F92940}" srcOrd="0" destOrd="0" presId="urn:microsoft.com/office/officeart/2005/8/layout/hierarchy3"/>
    <dgm:cxn modelId="{7F985FB7-D523-4FA4-B82F-A018AEC28417}" type="presOf" srcId="{06264325-2F00-41B0-9095-9AA0BDC93062}" destId="{96376128-3247-4DE2-9B69-E41DD1D503F8}" srcOrd="0" destOrd="0" presId="urn:microsoft.com/office/officeart/2005/8/layout/hierarchy3"/>
    <dgm:cxn modelId="{606AB57E-6D20-493B-AB1B-629D99EDCDBC}" type="presOf" srcId="{5A59CCB0-6BC5-4729-8F41-0853469BCDDB}" destId="{A9A545F6-5536-4D10-A529-7FAF159C4C13}" srcOrd="0" destOrd="0" presId="urn:microsoft.com/office/officeart/2005/8/layout/hierarchy3"/>
    <dgm:cxn modelId="{E8D4C2F2-12F3-4038-94BA-AA0AB3772E20}" type="presOf" srcId="{F2A8851F-5DD5-4D9C-BCC2-CE5E8912D17A}" destId="{67666AA4-FA64-4DBE-85E6-F43938233956}" srcOrd="0" destOrd="0" presId="urn:microsoft.com/office/officeart/2005/8/layout/hierarchy3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B877F57C-11A8-4257-8387-2919A4E3D2EA}" type="presOf" srcId="{D73B9869-074E-4852-9D96-78C9ABE4BF5E}" destId="{E218764A-EF40-41B5-B5C6-BE4840D1BEB9}" srcOrd="1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388F36D7-E551-44E8-B799-8FDE77363C61}" type="presOf" srcId="{A1F8607D-B09D-49F7-8E76-F0E835850D77}" destId="{7E6B56DE-8F9E-4DC2-AB4B-B36E92A19A1C}" srcOrd="0" destOrd="0" presId="urn:microsoft.com/office/officeart/2005/8/layout/hierarchy3"/>
    <dgm:cxn modelId="{07588A6B-3D4D-4764-AD9D-A3E7AF343880}" type="presOf" srcId="{B5DC132B-F687-4A3E-8F19-EBF31303810A}" destId="{905EC597-0594-4F79-834D-9E2FA87C315B}" srcOrd="1" destOrd="0" presId="urn:microsoft.com/office/officeart/2005/8/layout/hierarchy3"/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05B655EF-0B45-4163-851E-C9A6A50D742F}" type="presOf" srcId="{075E9DBD-8F88-4AAB-AB35-17664E7D45CB}" destId="{03C350B8-7395-481B-8116-B05D25F84C38}" srcOrd="0" destOrd="0" presId="urn:microsoft.com/office/officeart/2005/8/layout/hierarchy3"/>
    <dgm:cxn modelId="{FAEC8115-9734-4874-AEC9-DC8A5AA9BDF7}" type="presOf" srcId="{6EDBE1B7-B3D1-499E-AC3B-236CA397EC5D}" destId="{C8827641-F5EF-44D3-87F3-789528C9618A}" srcOrd="0" destOrd="0" presId="urn:microsoft.com/office/officeart/2005/8/layout/hierarchy3"/>
    <dgm:cxn modelId="{B6D36B13-FFC7-4E51-BF49-B9F08401CA8F}" type="presOf" srcId="{6E3C8097-C4D4-4995-852F-39B08A374A90}" destId="{735A02F5-221B-4739-8519-0DB54ACDA2B1}" srcOrd="0" destOrd="0" presId="urn:microsoft.com/office/officeart/2005/8/layout/hierarchy3"/>
    <dgm:cxn modelId="{FF14629B-DA4D-4B8A-8E76-2C92DD78C73B}" type="presOf" srcId="{A9AA7595-537C-4EA9-B30D-4635F5CCC686}" destId="{8E6107EC-D4B0-49DD-84B3-FA0BE9E7B4A4}" srcOrd="0" destOrd="0" presId="urn:microsoft.com/office/officeart/2005/8/layout/hierarchy3"/>
    <dgm:cxn modelId="{33691806-F8CF-4BA9-949A-40AEA49957DF}" type="presOf" srcId="{52800909-CB99-4EA9-BF51-9CC7B0CE3A49}" destId="{802C6E6E-C879-424E-AD56-40E71FB5ACEE}" srcOrd="0" destOrd="0" presId="urn:microsoft.com/office/officeart/2005/8/layout/hierarchy3"/>
    <dgm:cxn modelId="{B281DA48-CF98-4AB0-BBD8-0632412D63EA}" type="presOf" srcId="{B5DC132B-F687-4A3E-8F19-EBF31303810A}" destId="{545C9E0B-957D-429F-9111-7A196864AC5D}" srcOrd="0" destOrd="0" presId="urn:microsoft.com/office/officeart/2005/8/layout/hierarchy3"/>
    <dgm:cxn modelId="{7A31CD04-8CDE-4B33-B2E9-49880DAEF1D2}" type="presOf" srcId="{6F95CBD9-557D-4ECC-B821-6C32FE9EAA02}" destId="{E9257058-26AD-41E2-A7E5-831673F94A3E}" srcOrd="0" destOrd="0" presId="urn:microsoft.com/office/officeart/2005/8/layout/hierarchy3"/>
    <dgm:cxn modelId="{76CD9301-2B7C-4D06-8D16-19A729FEC616}" type="presParOf" srcId="{58CED488-8BAB-4C58-AAD5-64491F2A68B4}" destId="{12312B4D-7505-4F01-A26E-0EE8630F9EE7}" srcOrd="0" destOrd="0" presId="urn:microsoft.com/office/officeart/2005/8/layout/hierarchy3"/>
    <dgm:cxn modelId="{ECBEB63D-BE27-4937-A8B9-F76E255B0E8D}" type="presParOf" srcId="{12312B4D-7505-4F01-A26E-0EE8630F9EE7}" destId="{FCAA5218-CC1F-44DA-AD85-096C32A24B55}" srcOrd="0" destOrd="0" presId="urn:microsoft.com/office/officeart/2005/8/layout/hierarchy3"/>
    <dgm:cxn modelId="{62131A40-7A38-4835-9C01-C2888EFA5045}" type="presParOf" srcId="{FCAA5218-CC1F-44DA-AD85-096C32A24B55}" destId="{545C9E0B-957D-429F-9111-7A196864AC5D}" srcOrd="0" destOrd="0" presId="urn:microsoft.com/office/officeart/2005/8/layout/hierarchy3"/>
    <dgm:cxn modelId="{627EDFB9-5752-4A5B-9446-DDB4B16ED72F}" type="presParOf" srcId="{FCAA5218-CC1F-44DA-AD85-096C32A24B55}" destId="{905EC597-0594-4F79-834D-9E2FA87C315B}" srcOrd="1" destOrd="0" presId="urn:microsoft.com/office/officeart/2005/8/layout/hierarchy3"/>
    <dgm:cxn modelId="{6B502EC7-7A50-4694-BACA-B00D39DA4D83}" type="presParOf" srcId="{12312B4D-7505-4F01-A26E-0EE8630F9EE7}" destId="{B56E3FB6-3AD2-4AA1-9066-38D7C272789B}" srcOrd="1" destOrd="0" presId="urn:microsoft.com/office/officeart/2005/8/layout/hierarchy3"/>
    <dgm:cxn modelId="{F299BD51-C288-4FBD-96E3-25C64C45726C}" type="presParOf" srcId="{B56E3FB6-3AD2-4AA1-9066-38D7C272789B}" destId="{67666AA4-FA64-4DBE-85E6-F43938233956}" srcOrd="0" destOrd="0" presId="urn:microsoft.com/office/officeart/2005/8/layout/hierarchy3"/>
    <dgm:cxn modelId="{832B9839-729C-4BE0-80DA-AA825DB1DEE0}" type="presParOf" srcId="{B56E3FB6-3AD2-4AA1-9066-38D7C272789B}" destId="{03C350B8-7395-481B-8116-B05D25F84C38}" srcOrd="1" destOrd="0" presId="urn:microsoft.com/office/officeart/2005/8/layout/hierarchy3"/>
    <dgm:cxn modelId="{ECE955C0-A3E5-401A-AEA9-584E30EBA60E}" type="presParOf" srcId="{B56E3FB6-3AD2-4AA1-9066-38D7C272789B}" destId="{6016819E-21E4-431F-8971-680400A4E08E}" srcOrd="2" destOrd="0" presId="urn:microsoft.com/office/officeart/2005/8/layout/hierarchy3"/>
    <dgm:cxn modelId="{E048C7D5-222C-4BC3-992E-87AF63961544}" type="presParOf" srcId="{B56E3FB6-3AD2-4AA1-9066-38D7C272789B}" destId="{E9257058-26AD-41E2-A7E5-831673F94A3E}" srcOrd="3" destOrd="0" presId="urn:microsoft.com/office/officeart/2005/8/layout/hierarchy3"/>
    <dgm:cxn modelId="{28E7BCC2-F2AA-45DB-BAEE-BD0E32D69842}" type="presParOf" srcId="{B56E3FB6-3AD2-4AA1-9066-38D7C272789B}" destId="{A9A545F6-5536-4D10-A529-7FAF159C4C13}" srcOrd="4" destOrd="0" presId="urn:microsoft.com/office/officeart/2005/8/layout/hierarchy3"/>
    <dgm:cxn modelId="{3B77F05C-93AB-423A-B4DB-BE1B8AFDAD72}" type="presParOf" srcId="{B56E3FB6-3AD2-4AA1-9066-38D7C272789B}" destId="{C8827641-F5EF-44D3-87F3-789528C9618A}" srcOrd="5" destOrd="0" presId="urn:microsoft.com/office/officeart/2005/8/layout/hierarchy3"/>
    <dgm:cxn modelId="{70F053A9-87F9-414F-AEDB-E5CD8216C857}" type="presParOf" srcId="{B56E3FB6-3AD2-4AA1-9066-38D7C272789B}" destId="{043A878D-E7B4-42D2-819C-55198259AC5C}" srcOrd="6" destOrd="0" presId="urn:microsoft.com/office/officeart/2005/8/layout/hierarchy3"/>
    <dgm:cxn modelId="{51FA7377-E930-4F87-AAC6-BAC828352CD2}" type="presParOf" srcId="{B56E3FB6-3AD2-4AA1-9066-38D7C272789B}" destId="{A561E4DF-2A14-4A7A-8A9B-3AE055F3D43B}" srcOrd="7" destOrd="0" presId="urn:microsoft.com/office/officeart/2005/8/layout/hierarchy3"/>
    <dgm:cxn modelId="{C9C0D5EA-5AA7-4544-A88F-AC15EB447BC0}" type="presParOf" srcId="{58CED488-8BAB-4C58-AAD5-64491F2A68B4}" destId="{DC3DA2A4-2D0D-44C4-B911-68056BB53C4D}" srcOrd="1" destOrd="0" presId="urn:microsoft.com/office/officeart/2005/8/layout/hierarchy3"/>
    <dgm:cxn modelId="{935E2078-D68C-494E-B7EF-61C405259D50}" type="presParOf" srcId="{DC3DA2A4-2D0D-44C4-B911-68056BB53C4D}" destId="{D17EE812-95F3-4BCE-AEDF-BE8979B27F2D}" srcOrd="0" destOrd="0" presId="urn:microsoft.com/office/officeart/2005/8/layout/hierarchy3"/>
    <dgm:cxn modelId="{B8E76C31-B6D9-42B3-A50B-34C2591D9C40}" type="presParOf" srcId="{D17EE812-95F3-4BCE-AEDF-BE8979B27F2D}" destId="{33FB94FB-B678-433D-BCA8-85784368AB5E}" srcOrd="0" destOrd="0" presId="urn:microsoft.com/office/officeart/2005/8/layout/hierarchy3"/>
    <dgm:cxn modelId="{D759D0A6-F352-40E1-8F3C-CA82E6D54851}" type="presParOf" srcId="{D17EE812-95F3-4BCE-AEDF-BE8979B27F2D}" destId="{E218764A-EF40-41B5-B5C6-BE4840D1BEB9}" srcOrd="1" destOrd="0" presId="urn:microsoft.com/office/officeart/2005/8/layout/hierarchy3"/>
    <dgm:cxn modelId="{48AB4770-BEB4-4DF4-BA09-2EB6795FADF3}" type="presParOf" srcId="{DC3DA2A4-2D0D-44C4-B911-68056BB53C4D}" destId="{252E0DDC-7058-41D5-B2FE-D69C9759CE3E}" srcOrd="1" destOrd="0" presId="urn:microsoft.com/office/officeart/2005/8/layout/hierarchy3"/>
    <dgm:cxn modelId="{7D23126F-9F27-49C4-B952-0BF9C11CD78F}" type="presParOf" srcId="{252E0DDC-7058-41D5-B2FE-D69C9759CE3E}" destId="{2388B76B-6BB5-4D23-9354-5E0A837795AA}" srcOrd="0" destOrd="0" presId="urn:microsoft.com/office/officeart/2005/8/layout/hierarchy3"/>
    <dgm:cxn modelId="{025AE92A-8537-4865-A492-D8783A45EE43}" type="presParOf" srcId="{252E0DDC-7058-41D5-B2FE-D69C9759CE3E}" destId="{96376128-3247-4DE2-9B69-E41DD1D503F8}" srcOrd="1" destOrd="0" presId="urn:microsoft.com/office/officeart/2005/8/layout/hierarchy3"/>
    <dgm:cxn modelId="{A06C3E9D-DB94-4D8B-885B-2D24A1943C7B}" type="presParOf" srcId="{252E0DDC-7058-41D5-B2FE-D69C9759CE3E}" destId="{9B7F658E-90F3-467F-AE3A-87A8A0F92940}" srcOrd="2" destOrd="0" presId="urn:microsoft.com/office/officeart/2005/8/layout/hierarchy3"/>
    <dgm:cxn modelId="{6C2F7F25-AA72-4839-BEB7-B35F6D86E3A6}" type="presParOf" srcId="{252E0DDC-7058-41D5-B2FE-D69C9759CE3E}" destId="{8E6107EC-D4B0-49DD-84B3-FA0BE9E7B4A4}" srcOrd="3" destOrd="0" presId="urn:microsoft.com/office/officeart/2005/8/layout/hierarchy3"/>
    <dgm:cxn modelId="{95155040-26F3-481B-9DD9-5751E6E8BFCA}" type="presParOf" srcId="{252E0DDC-7058-41D5-B2FE-D69C9759CE3E}" destId="{7E6B56DE-8F9E-4DC2-AB4B-B36E92A19A1C}" srcOrd="4" destOrd="0" presId="urn:microsoft.com/office/officeart/2005/8/layout/hierarchy3"/>
    <dgm:cxn modelId="{C0050314-42CD-411F-8FA2-C7A048140C6F}" type="presParOf" srcId="{252E0DDC-7058-41D5-B2FE-D69C9759CE3E}" destId="{802C6E6E-C879-424E-AD56-40E71FB5ACEE}" srcOrd="5" destOrd="0" presId="urn:microsoft.com/office/officeart/2005/8/layout/hierarchy3"/>
    <dgm:cxn modelId="{177B5F7F-FC40-458B-825F-B218E5311E6F}" type="presParOf" srcId="{252E0DDC-7058-41D5-B2FE-D69C9759CE3E}" destId="{CBCCBCB6-A41E-4F3F-A5CF-E7ADC7768DF2}" srcOrd="6" destOrd="0" presId="urn:microsoft.com/office/officeart/2005/8/layout/hierarchy3"/>
    <dgm:cxn modelId="{5AA7A27D-ED60-4FEC-B1D3-EBEEA449C4F7}" type="presParOf" srcId="{252E0DDC-7058-41D5-B2FE-D69C9759CE3E}" destId="{735A02F5-221B-4739-8519-0DB54ACDA2B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Автономия</a:t>
          </a:r>
          <a:r>
            <a:rPr lang="ru-RU" sz="2000" b="1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000" b="1" dirty="0" smtClean="0"/>
            <a:t>Степень самоорганизации</a:t>
          </a:r>
          <a:endParaRPr lang="ru-RU" sz="20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000" b="1" dirty="0" smtClean="0"/>
            <a:t>Степень самоуправления</a:t>
          </a:r>
          <a:endParaRPr lang="ru-RU" sz="20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Потенциал развития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06264325-2F00-41B0-9095-9AA0BDC93062}">
      <dgm:prSet phldrT="[Текст]"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-</a:t>
          </a:r>
          <a:endParaRPr lang="ru-RU" sz="20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000" b="1" dirty="0" smtClean="0"/>
            <a:t>Степень самодостаточности</a:t>
          </a:r>
          <a:endParaRPr lang="ru-RU" sz="20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674123A6-65F8-43F0-8736-4803E3914858}">
      <dgm:prSet custT="1"/>
      <dgm:spPr/>
      <dgm:t>
        <a:bodyPr/>
        <a:lstStyle/>
        <a:p>
          <a:r>
            <a:rPr lang="ru-RU" sz="2000" b="1" dirty="0" smtClean="0"/>
            <a:t>Способность к самостоятельному целеполаганию</a:t>
          </a:r>
          <a:endParaRPr lang="ru-RU" sz="2000" b="1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52800909-CB99-4EA9-BF51-9CC7B0CE3A49}">
      <dgm:prSet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6E3C8097-C4D4-4995-852F-39B08A374A90}">
      <dgm:prSet custT="1"/>
      <dgm:spPr/>
      <dgm:t>
        <a:bodyPr/>
        <a:lstStyle/>
        <a:p>
          <a:r>
            <a:rPr lang="ru-RU" sz="2000" b="1" dirty="0" smtClean="0">
              <a:effectLst/>
            </a:rPr>
            <a:t>-</a:t>
          </a:r>
          <a:endParaRPr lang="ru-RU" sz="2000" b="1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151C6A87-D9B7-4A6F-BF26-5E370043B6EB}">
      <dgm:prSet custT="1"/>
      <dgm:spPr/>
      <dgm:t>
        <a:bodyPr/>
        <a:lstStyle/>
        <a:p>
          <a:r>
            <a:rPr lang="ru-RU" sz="2000" b="1" dirty="0" smtClean="0"/>
            <a:t>Поддержание собственной идентичности (четкость границ сообщества)</a:t>
          </a:r>
          <a:endParaRPr lang="ru-RU" sz="2000" b="1" dirty="0"/>
        </a:p>
      </dgm:t>
    </dgm:pt>
    <dgm:pt modelId="{8073B6C7-0F0A-4459-B4CC-E367C8FF417B}" type="parTrans" cxnId="{710B5BB9-ED9C-407E-8E78-49F60FB45ED9}">
      <dgm:prSet/>
      <dgm:spPr/>
      <dgm:t>
        <a:bodyPr/>
        <a:lstStyle/>
        <a:p>
          <a:endParaRPr lang="ru-RU"/>
        </a:p>
      </dgm:t>
    </dgm:pt>
    <dgm:pt modelId="{7D652A5A-3E75-4FC2-A67D-7998EE752EEB}" type="sibTrans" cxnId="{710B5BB9-ED9C-407E-8E78-49F60FB45ED9}">
      <dgm:prSet/>
      <dgm:spPr/>
      <dgm:t>
        <a:bodyPr/>
        <a:lstStyle/>
        <a:p>
          <a:endParaRPr lang="ru-RU"/>
        </a:p>
      </dgm:t>
    </dgm:pt>
    <dgm:pt modelId="{F2144921-1035-4E37-B642-7651056BAB7D}">
      <dgm:prSet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4034BE42-16BD-42FD-A4D1-7D64B0671EEE}" type="parTrans" cxnId="{0F153422-12F4-434D-9A7B-033A41ECCA79}">
      <dgm:prSet/>
      <dgm:spPr/>
      <dgm:t>
        <a:bodyPr/>
        <a:lstStyle/>
        <a:p>
          <a:endParaRPr lang="ru-RU"/>
        </a:p>
      </dgm:t>
    </dgm:pt>
    <dgm:pt modelId="{778210FA-4EB7-4E44-B0C5-5B9B759E933C}" type="sibTrans" cxnId="{0F153422-12F4-434D-9A7B-033A41ECCA79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7356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10" custScaleX="375252" custScaleY="9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10" custScaleX="376177" custScaleY="9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10" custScaleX="374429" custScaleY="9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10" custScaleX="377836" custScaleY="158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413AD-A8CE-43D8-8E52-6C9BB4E47924}" type="pres">
      <dgm:prSet presAssocID="{8073B6C7-0F0A-4459-B4CC-E367C8FF417B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6E3B4E96-B0AD-429E-B481-702FCEEB7C9C}" type="pres">
      <dgm:prSet presAssocID="{151C6A87-D9B7-4A6F-BF26-5E370043B6EB}" presName="childText" presStyleLbl="bgAcc1" presStyleIdx="4" presStyleCnt="10" custScaleX="389654" custScaleY="168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5" presStyleCnt="10" custScaleX="373753" custScaleY="8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6" presStyleCnt="10" custScaleX="381133" custScaleY="7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7" presStyleCnt="10" custScaleX="386514" custScaleY="84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8" presStyleCnt="10" custScaleX="387383" custScaleY="89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D4B83-66F1-4A6E-AC7C-634C2677051D}" type="pres">
      <dgm:prSet presAssocID="{4034BE42-16BD-42FD-A4D1-7D64B0671EEE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94DA63D-E07C-449B-A05B-48D5DCFDF37E}" type="pres">
      <dgm:prSet presAssocID="{F2144921-1035-4E37-B642-7651056BAB7D}" presName="childText" presStyleLbl="bgAcc1" presStyleIdx="9" presStyleCnt="10" custScaleX="382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783FF7-2DE2-4D43-8BD8-2B8DACAB648D}" type="presOf" srcId="{5A59CCB0-6BC5-4729-8F41-0853469BCDDB}" destId="{A9A545F6-5536-4D10-A529-7FAF159C4C13}" srcOrd="0" destOrd="0" presId="urn:microsoft.com/office/officeart/2005/8/layout/hierarchy3"/>
    <dgm:cxn modelId="{458161C8-F57E-45CC-AE95-3F16D02C1690}" type="presOf" srcId="{075E9DBD-8F88-4AAB-AB35-17664E7D45CB}" destId="{03C350B8-7395-481B-8116-B05D25F84C38}" srcOrd="0" destOrd="0" presId="urn:microsoft.com/office/officeart/2005/8/layout/hierarchy3"/>
    <dgm:cxn modelId="{AA6E6D5E-3646-4C78-9D13-7BC9838A2C9B}" type="presOf" srcId="{36AF2422-30C5-45BB-8AB8-DC8302039310}" destId="{043A878D-E7B4-42D2-819C-55198259AC5C}" srcOrd="0" destOrd="0" presId="urn:microsoft.com/office/officeart/2005/8/layout/hierarchy3"/>
    <dgm:cxn modelId="{2498193D-AC0D-4732-A918-67E6030812CD}" type="presOf" srcId="{52800909-CB99-4EA9-BF51-9CC7B0CE3A49}" destId="{802C6E6E-C879-424E-AD56-40E71FB5ACEE}" srcOrd="0" destOrd="0" presId="urn:microsoft.com/office/officeart/2005/8/layout/hierarchy3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0F153422-12F4-434D-9A7B-033A41ECCA79}" srcId="{D73B9869-074E-4852-9D96-78C9ABE4BF5E}" destId="{F2144921-1035-4E37-B642-7651056BAB7D}" srcOrd="4" destOrd="0" parTransId="{4034BE42-16BD-42FD-A4D1-7D64B0671EEE}" sibTransId="{778210FA-4EB7-4E44-B0C5-5B9B759E933C}"/>
    <dgm:cxn modelId="{8ABB9E9E-4208-4598-8E59-D960627C44C5}" type="presOf" srcId="{674123A6-65F8-43F0-8736-4803E3914858}" destId="{A561E4DF-2A14-4A7A-8A9B-3AE055F3D43B}" srcOrd="0" destOrd="0" presId="urn:microsoft.com/office/officeart/2005/8/layout/hierarchy3"/>
    <dgm:cxn modelId="{125F271C-3671-41D7-8A2F-A6936870C9B4}" type="presOf" srcId="{7D7AE082-1BED-4725-BD80-A80B1C93BF95}" destId="{6016819E-21E4-431F-8971-680400A4E08E}" srcOrd="0" destOrd="0" presId="urn:microsoft.com/office/officeart/2005/8/layout/hierarchy3"/>
    <dgm:cxn modelId="{87D3DCBC-D0B8-4CA5-8EDD-DA7CC1C13B6C}" type="presOf" srcId="{D73B9869-074E-4852-9D96-78C9ABE4BF5E}" destId="{E218764A-EF40-41B5-B5C6-BE4840D1BEB9}" srcOrd="1" destOrd="0" presId="urn:microsoft.com/office/officeart/2005/8/layout/hierarchy3"/>
    <dgm:cxn modelId="{B7E2FFDB-28F2-4607-AAB0-060F3CA80917}" type="presOf" srcId="{B5DC132B-F687-4A3E-8F19-EBF31303810A}" destId="{905EC597-0594-4F79-834D-9E2FA87C315B}" srcOrd="1" destOrd="0" presId="urn:microsoft.com/office/officeart/2005/8/layout/hierarchy3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710B5BB9-ED9C-407E-8E78-49F60FB45ED9}" srcId="{B5DC132B-F687-4A3E-8F19-EBF31303810A}" destId="{151C6A87-D9B7-4A6F-BF26-5E370043B6EB}" srcOrd="4" destOrd="0" parTransId="{8073B6C7-0F0A-4459-B4CC-E367C8FF417B}" sibTransId="{7D652A5A-3E75-4FC2-A67D-7998EE752EEB}"/>
    <dgm:cxn modelId="{A43B1638-A9F6-43EA-9DB9-3FB868226C34}" type="presOf" srcId="{60F47E99-17D9-4A90-80DC-4252020B39A5}" destId="{58CED488-8BAB-4C58-AAD5-64491F2A68B4}" srcOrd="0" destOrd="0" presId="urn:microsoft.com/office/officeart/2005/8/layout/hierarchy3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B5FCD417-4CB6-4F93-AC6E-6C36F989D968}" type="presOf" srcId="{D73B9869-074E-4852-9D96-78C9ABE4BF5E}" destId="{33FB94FB-B678-433D-BCA8-85784368AB5E}" srcOrd="0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17BDF059-674C-432B-A333-B463740C228B}" type="presOf" srcId="{4034BE42-16BD-42FD-A4D1-7D64B0671EEE}" destId="{579D4B83-66F1-4A6E-AC7C-634C2677051D}" srcOrd="0" destOrd="0" presId="urn:microsoft.com/office/officeart/2005/8/layout/hierarchy3"/>
    <dgm:cxn modelId="{9D1D1D21-9EB1-45C8-B1FE-34DE7E2AFE59}" type="presOf" srcId="{6E3C8097-C4D4-4995-852F-39B08A374A90}" destId="{735A02F5-221B-4739-8519-0DB54ACDA2B1}" srcOrd="0" destOrd="0" presId="urn:microsoft.com/office/officeart/2005/8/layout/hierarchy3"/>
    <dgm:cxn modelId="{3B3AD521-2BC6-4B3D-BA12-945C58BDBBE9}" type="presOf" srcId="{B5DC132B-F687-4A3E-8F19-EBF31303810A}" destId="{545C9E0B-957D-429F-9111-7A196864AC5D}" srcOrd="0" destOrd="0" presId="urn:microsoft.com/office/officeart/2005/8/layout/hierarchy3"/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874164DD-DE56-4945-B9A3-D930A987748B}" type="presOf" srcId="{06264325-2F00-41B0-9095-9AA0BDC93062}" destId="{96376128-3247-4DE2-9B69-E41DD1D503F8}" srcOrd="0" destOrd="0" presId="urn:microsoft.com/office/officeart/2005/8/layout/hierarchy3"/>
    <dgm:cxn modelId="{DC3B0600-73C4-4242-9C2D-4673936E8586}" type="presOf" srcId="{151C6A87-D9B7-4A6F-BF26-5E370043B6EB}" destId="{6E3B4E96-B0AD-429E-B481-702FCEEB7C9C}" srcOrd="0" destOrd="0" presId="urn:microsoft.com/office/officeart/2005/8/layout/hierarchy3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32F0A2BA-E55C-44E9-8BC9-BB258FD4C72F}" type="presOf" srcId="{A9AA7595-537C-4EA9-B30D-4635F5CCC686}" destId="{8E6107EC-D4B0-49DD-84B3-FA0BE9E7B4A4}" srcOrd="0" destOrd="0" presId="urn:microsoft.com/office/officeart/2005/8/layout/hierarchy3"/>
    <dgm:cxn modelId="{29410C2A-A850-4D4B-9E7B-0B066F2A74C3}" type="presOf" srcId="{F2A8851F-5DD5-4D9C-BCC2-CE5E8912D17A}" destId="{67666AA4-FA64-4DBE-85E6-F43938233956}" srcOrd="0" destOrd="0" presId="urn:microsoft.com/office/officeart/2005/8/layout/hierarchy3"/>
    <dgm:cxn modelId="{7F02B5FC-ACF7-4300-A2F6-BDA4DBDDBA52}" type="presOf" srcId="{6F95CBD9-557D-4ECC-B821-6C32FE9EAA02}" destId="{E9257058-26AD-41E2-A7E5-831673F94A3E}" srcOrd="0" destOrd="0" presId="urn:microsoft.com/office/officeart/2005/8/layout/hierarchy3"/>
    <dgm:cxn modelId="{7E179FED-A7BA-4A65-8B45-F62A0FBB95CF}" type="presOf" srcId="{A1F8607D-B09D-49F7-8E76-F0E835850D77}" destId="{7E6B56DE-8F9E-4DC2-AB4B-B36E92A19A1C}" srcOrd="0" destOrd="0" presId="urn:microsoft.com/office/officeart/2005/8/layout/hierarchy3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720B34E4-CF11-4F43-887C-A3D542E814E6}" type="presOf" srcId="{66070652-78CD-4FFE-8C65-79659530985C}" destId="{CBCCBCB6-A41E-4F3F-A5CF-E7ADC7768DF2}" srcOrd="0" destOrd="0" presId="urn:microsoft.com/office/officeart/2005/8/layout/hierarchy3"/>
    <dgm:cxn modelId="{92AF370B-2589-4314-9D23-31AEA87D0759}" type="presOf" srcId="{6EDBE1B7-B3D1-499E-AC3B-236CA397EC5D}" destId="{C8827641-F5EF-44D3-87F3-789528C9618A}" srcOrd="0" destOrd="0" presId="urn:microsoft.com/office/officeart/2005/8/layout/hierarchy3"/>
    <dgm:cxn modelId="{D0E3F69C-864D-4B56-BCA4-795D439CD774}" type="presOf" srcId="{8073B6C7-0F0A-4459-B4CC-E367C8FF417B}" destId="{3D0413AD-A8CE-43D8-8E52-6C9BB4E47924}" srcOrd="0" destOrd="0" presId="urn:microsoft.com/office/officeart/2005/8/layout/hierarchy3"/>
    <dgm:cxn modelId="{CCF07240-1916-45D4-B02B-9FC804B40614}" type="presOf" srcId="{7470C7B8-EA91-402B-B693-4EDBFB0022A3}" destId="{9B7F658E-90F3-467F-AE3A-87A8A0F92940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4A3BD084-F766-4B2E-9155-CB5BB6F76C4E}" type="presOf" srcId="{D85C7A36-5143-407E-8BCF-FC4D983E0EC2}" destId="{2388B76B-6BB5-4D23-9354-5E0A837795AA}" srcOrd="0" destOrd="0" presId="urn:microsoft.com/office/officeart/2005/8/layout/hierarchy3"/>
    <dgm:cxn modelId="{9A2041AB-4A04-44BD-BA56-714A64105A55}" type="presOf" srcId="{F2144921-1035-4E37-B642-7651056BAB7D}" destId="{094DA63D-E07C-449B-A05B-48D5DCFDF37E}" srcOrd="0" destOrd="0" presId="urn:microsoft.com/office/officeart/2005/8/layout/hierarchy3"/>
    <dgm:cxn modelId="{145D3317-06C8-44E2-893D-C1AF30D55501}" type="presParOf" srcId="{58CED488-8BAB-4C58-AAD5-64491F2A68B4}" destId="{12312B4D-7505-4F01-A26E-0EE8630F9EE7}" srcOrd="0" destOrd="0" presId="urn:microsoft.com/office/officeart/2005/8/layout/hierarchy3"/>
    <dgm:cxn modelId="{5985BEA2-DAC8-4061-B771-F5BC4E724A1B}" type="presParOf" srcId="{12312B4D-7505-4F01-A26E-0EE8630F9EE7}" destId="{FCAA5218-CC1F-44DA-AD85-096C32A24B55}" srcOrd="0" destOrd="0" presId="urn:microsoft.com/office/officeart/2005/8/layout/hierarchy3"/>
    <dgm:cxn modelId="{ACFFD478-51A3-4AD1-BECD-0F1C32ED3C75}" type="presParOf" srcId="{FCAA5218-CC1F-44DA-AD85-096C32A24B55}" destId="{545C9E0B-957D-429F-9111-7A196864AC5D}" srcOrd="0" destOrd="0" presId="urn:microsoft.com/office/officeart/2005/8/layout/hierarchy3"/>
    <dgm:cxn modelId="{96E2F4A8-25A5-4380-98E1-165FF88FC091}" type="presParOf" srcId="{FCAA5218-CC1F-44DA-AD85-096C32A24B55}" destId="{905EC597-0594-4F79-834D-9E2FA87C315B}" srcOrd="1" destOrd="0" presId="urn:microsoft.com/office/officeart/2005/8/layout/hierarchy3"/>
    <dgm:cxn modelId="{8EE9A1D1-5150-42CC-92C5-2AC6371F97CC}" type="presParOf" srcId="{12312B4D-7505-4F01-A26E-0EE8630F9EE7}" destId="{B56E3FB6-3AD2-4AA1-9066-38D7C272789B}" srcOrd="1" destOrd="0" presId="urn:microsoft.com/office/officeart/2005/8/layout/hierarchy3"/>
    <dgm:cxn modelId="{72EB6677-BB8E-4001-A0D5-F9FC519029AA}" type="presParOf" srcId="{B56E3FB6-3AD2-4AA1-9066-38D7C272789B}" destId="{67666AA4-FA64-4DBE-85E6-F43938233956}" srcOrd="0" destOrd="0" presId="urn:microsoft.com/office/officeart/2005/8/layout/hierarchy3"/>
    <dgm:cxn modelId="{1361664E-E72F-4404-A0C1-C721098A9B0D}" type="presParOf" srcId="{B56E3FB6-3AD2-4AA1-9066-38D7C272789B}" destId="{03C350B8-7395-481B-8116-B05D25F84C38}" srcOrd="1" destOrd="0" presId="urn:microsoft.com/office/officeart/2005/8/layout/hierarchy3"/>
    <dgm:cxn modelId="{08F2ED6D-B972-4C54-9289-A1AB3A75CD33}" type="presParOf" srcId="{B56E3FB6-3AD2-4AA1-9066-38D7C272789B}" destId="{6016819E-21E4-431F-8971-680400A4E08E}" srcOrd="2" destOrd="0" presId="urn:microsoft.com/office/officeart/2005/8/layout/hierarchy3"/>
    <dgm:cxn modelId="{274DD3D4-5074-459C-8E3D-D5DF4232A486}" type="presParOf" srcId="{B56E3FB6-3AD2-4AA1-9066-38D7C272789B}" destId="{E9257058-26AD-41E2-A7E5-831673F94A3E}" srcOrd="3" destOrd="0" presId="urn:microsoft.com/office/officeart/2005/8/layout/hierarchy3"/>
    <dgm:cxn modelId="{D1333333-FD46-4098-A740-3B23432DB4FF}" type="presParOf" srcId="{B56E3FB6-3AD2-4AA1-9066-38D7C272789B}" destId="{A9A545F6-5536-4D10-A529-7FAF159C4C13}" srcOrd="4" destOrd="0" presId="urn:microsoft.com/office/officeart/2005/8/layout/hierarchy3"/>
    <dgm:cxn modelId="{5DAF55E1-3928-4F85-A48E-22763C13BA65}" type="presParOf" srcId="{B56E3FB6-3AD2-4AA1-9066-38D7C272789B}" destId="{C8827641-F5EF-44D3-87F3-789528C9618A}" srcOrd="5" destOrd="0" presId="urn:microsoft.com/office/officeart/2005/8/layout/hierarchy3"/>
    <dgm:cxn modelId="{36D1D056-4A2B-4639-956F-85C0A31DD9A2}" type="presParOf" srcId="{B56E3FB6-3AD2-4AA1-9066-38D7C272789B}" destId="{043A878D-E7B4-42D2-819C-55198259AC5C}" srcOrd="6" destOrd="0" presId="urn:microsoft.com/office/officeart/2005/8/layout/hierarchy3"/>
    <dgm:cxn modelId="{C0756049-4D2F-4527-BD19-5B6A907C9387}" type="presParOf" srcId="{B56E3FB6-3AD2-4AA1-9066-38D7C272789B}" destId="{A561E4DF-2A14-4A7A-8A9B-3AE055F3D43B}" srcOrd="7" destOrd="0" presId="urn:microsoft.com/office/officeart/2005/8/layout/hierarchy3"/>
    <dgm:cxn modelId="{C19D06AB-3808-4397-B81A-1429775C5B66}" type="presParOf" srcId="{B56E3FB6-3AD2-4AA1-9066-38D7C272789B}" destId="{3D0413AD-A8CE-43D8-8E52-6C9BB4E47924}" srcOrd="8" destOrd="0" presId="urn:microsoft.com/office/officeart/2005/8/layout/hierarchy3"/>
    <dgm:cxn modelId="{D67CEFA1-84AA-4F45-B816-234A8B7DED7B}" type="presParOf" srcId="{B56E3FB6-3AD2-4AA1-9066-38D7C272789B}" destId="{6E3B4E96-B0AD-429E-B481-702FCEEB7C9C}" srcOrd="9" destOrd="0" presId="urn:microsoft.com/office/officeart/2005/8/layout/hierarchy3"/>
    <dgm:cxn modelId="{CD4EB8FE-CED2-47C1-A5A9-F18627839206}" type="presParOf" srcId="{58CED488-8BAB-4C58-AAD5-64491F2A68B4}" destId="{DC3DA2A4-2D0D-44C4-B911-68056BB53C4D}" srcOrd="1" destOrd="0" presId="urn:microsoft.com/office/officeart/2005/8/layout/hierarchy3"/>
    <dgm:cxn modelId="{82685387-193B-42AE-9ACF-7A9CBB5F3DD4}" type="presParOf" srcId="{DC3DA2A4-2D0D-44C4-B911-68056BB53C4D}" destId="{D17EE812-95F3-4BCE-AEDF-BE8979B27F2D}" srcOrd="0" destOrd="0" presId="urn:microsoft.com/office/officeart/2005/8/layout/hierarchy3"/>
    <dgm:cxn modelId="{C4C3E68B-98B0-40D4-ABB8-892B0AF82879}" type="presParOf" srcId="{D17EE812-95F3-4BCE-AEDF-BE8979B27F2D}" destId="{33FB94FB-B678-433D-BCA8-85784368AB5E}" srcOrd="0" destOrd="0" presId="urn:microsoft.com/office/officeart/2005/8/layout/hierarchy3"/>
    <dgm:cxn modelId="{EF9B50C5-6D9B-4439-B5A8-D91EB287FB65}" type="presParOf" srcId="{D17EE812-95F3-4BCE-AEDF-BE8979B27F2D}" destId="{E218764A-EF40-41B5-B5C6-BE4840D1BEB9}" srcOrd="1" destOrd="0" presId="urn:microsoft.com/office/officeart/2005/8/layout/hierarchy3"/>
    <dgm:cxn modelId="{7DE872BF-48F4-46A1-B14A-724C7049CCF2}" type="presParOf" srcId="{DC3DA2A4-2D0D-44C4-B911-68056BB53C4D}" destId="{252E0DDC-7058-41D5-B2FE-D69C9759CE3E}" srcOrd="1" destOrd="0" presId="urn:microsoft.com/office/officeart/2005/8/layout/hierarchy3"/>
    <dgm:cxn modelId="{B4E292EC-E7AD-49D8-8E4E-5ACDB4E5D101}" type="presParOf" srcId="{252E0DDC-7058-41D5-B2FE-D69C9759CE3E}" destId="{2388B76B-6BB5-4D23-9354-5E0A837795AA}" srcOrd="0" destOrd="0" presId="urn:microsoft.com/office/officeart/2005/8/layout/hierarchy3"/>
    <dgm:cxn modelId="{746DCBD8-9926-4C2A-9B14-5322C60FA606}" type="presParOf" srcId="{252E0DDC-7058-41D5-B2FE-D69C9759CE3E}" destId="{96376128-3247-4DE2-9B69-E41DD1D503F8}" srcOrd="1" destOrd="0" presId="urn:microsoft.com/office/officeart/2005/8/layout/hierarchy3"/>
    <dgm:cxn modelId="{6B2843BF-1D37-4AC3-872D-14F17393946A}" type="presParOf" srcId="{252E0DDC-7058-41D5-B2FE-D69C9759CE3E}" destId="{9B7F658E-90F3-467F-AE3A-87A8A0F92940}" srcOrd="2" destOrd="0" presId="urn:microsoft.com/office/officeart/2005/8/layout/hierarchy3"/>
    <dgm:cxn modelId="{CC8BF8E9-5486-46E6-B2D8-6D7F566092DB}" type="presParOf" srcId="{252E0DDC-7058-41D5-B2FE-D69C9759CE3E}" destId="{8E6107EC-D4B0-49DD-84B3-FA0BE9E7B4A4}" srcOrd="3" destOrd="0" presId="urn:microsoft.com/office/officeart/2005/8/layout/hierarchy3"/>
    <dgm:cxn modelId="{1D7FC587-3B06-4088-92E5-EBC9DB7BF2FF}" type="presParOf" srcId="{252E0DDC-7058-41D5-B2FE-D69C9759CE3E}" destId="{7E6B56DE-8F9E-4DC2-AB4B-B36E92A19A1C}" srcOrd="4" destOrd="0" presId="urn:microsoft.com/office/officeart/2005/8/layout/hierarchy3"/>
    <dgm:cxn modelId="{71F1FEAD-33C1-4509-B44D-AF6E819CCB12}" type="presParOf" srcId="{252E0DDC-7058-41D5-B2FE-D69C9759CE3E}" destId="{802C6E6E-C879-424E-AD56-40E71FB5ACEE}" srcOrd="5" destOrd="0" presId="urn:microsoft.com/office/officeart/2005/8/layout/hierarchy3"/>
    <dgm:cxn modelId="{880AD1B0-1672-4F0F-B19F-438921312796}" type="presParOf" srcId="{252E0DDC-7058-41D5-B2FE-D69C9759CE3E}" destId="{CBCCBCB6-A41E-4F3F-A5CF-E7ADC7768DF2}" srcOrd="6" destOrd="0" presId="urn:microsoft.com/office/officeart/2005/8/layout/hierarchy3"/>
    <dgm:cxn modelId="{F276AD7C-3C88-4C40-9EB9-1EDD65A515FF}" type="presParOf" srcId="{252E0DDC-7058-41D5-B2FE-D69C9759CE3E}" destId="{735A02F5-221B-4739-8519-0DB54ACDA2B1}" srcOrd="7" destOrd="0" presId="urn:microsoft.com/office/officeart/2005/8/layout/hierarchy3"/>
    <dgm:cxn modelId="{363F52ED-4076-455A-8F2F-642DF10DC9A8}" type="presParOf" srcId="{252E0DDC-7058-41D5-B2FE-D69C9759CE3E}" destId="{579D4B83-66F1-4A6E-AC7C-634C2677051D}" srcOrd="8" destOrd="0" presId="urn:microsoft.com/office/officeart/2005/8/layout/hierarchy3"/>
    <dgm:cxn modelId="{12D3CCFE-CCE0-4722-9900-1F6CAF6D76B2}" type="presParOf" srcId="{252E0DDC-7058-41D5-B2FE-D69C9759CE3E}" destId="{094DA63D-E07C-449B-A05B-48D5DCFDF37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Автономия</a:t>
          </a:r>
          <a:r>
            <a:rPr lang="ru-RU" sz="2000" b="1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000" b="1" dirty="0" smtClean="0"/>
            <a:t>Кадровый ресурс</a:t>
          </a:r>
          <a:endParaRPr lang="ru-RU" sz="20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000" b="1" dirty="0" smtClean="0"/>
            <a:t>Организационный ресурс</a:t>
          </a:r>
          <a:endParaRPr lang="ru-RU" sz="20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Потенциал развития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06264325-2F00-41B0-9095-9AA0BDC93062}">
      <dgm:prSet phldrT="[Текст]" custT="1"/>
      <dgm:spPr/>
      <dgm:t>
        <a:bodyPr/>
        <a:lstStyle/>
        <a:p>
          <a:r>
            <a:rPr lang="ru-RU" sz="2000" b="1" dirty="0" smtClean="0"/>
            <a:t>Разнообразие и представленность экспертов разных категорий, их «качество»</a:t>
          </a:r>
          <a:endParaRPr lang="ru-RU" sz="2000" b="1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2000" b="1" dirty="0" smtClean="0"/>
            <a:t>Разнообразие и представленность организаций разных категорий</a:t>
          </a:r>
          <a:endParaRPr lang="ru-RU" sz="20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000" b="1" dirty="0" smtClean="0"/>
            <a:t>Интеллектуальный ресурс</a:t>
          </a:r>
          <a:endParaRPr lang="ru-RU" sz="20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674123A6-65F8-43F0-8736-4803E3914858}">
      <dgm:prSet custT="1"/>
      <dgm:spPr/>
      <dgm:t>
        <a:bodyPr/>
        <a:lstStyle/>
        <a:p>
          <a:r>
            <a:rPr lang="ru-RU" sz="2000" b="1" dirty="0" smtClean="0"/>
            <a:t>Социальный ресурс</a:t>
          </a:r>
          <a:endParaRPr lang="ru-RU" sz="2000" b="1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52800909-CB99-4EA9-BF51-9CC7B0CE3A49}">
      <dgm:prSet custT="1"/>
      <dgm:spPr/>
      <dgm:t>
        <a:bodyPr/>
        <a:lstStyle/>
        <a:p>
          <a:r>
            <a:rPr lang="ru-RU" sz="2000" b="1" dirty="0" smtClean="0"/>
            <a:t>Разнообразие и представленность тем, экспертов и организаций по темам</a:t>
          </a:r>
          <a:endParaRPr lang="ru-RU" sz="2000" b="1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6E3C8097-C4D4-4995-852F-39B08A374A90}">
      <dgm:prSet custT="1"/>
      <dgm:spPr/>
      <dgm:t>
        <a:bodyPr/>
        <a:lstStyle/>
        <a:p>
          <a:r>
            <a:rPr lang="ru-RU" sz="2000" b="1" dirty="0" smtClean="0"/>
            <a:t>Разнообразие</a:t>
          </a:r>
          <a:r>
            <a:rPr lang="ru-RU" sz="2000" b="1" baseline="0" dirty="0" smtClean="0"/>
            <a:t> и представленность экспертов и организаций по социальным областям</a:t>
          </a:r>
          <a:endParaRPr lang="ru-RU" sz="2000" b="1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FBE98C6A-2BF2-4056-9ED2-902E9FBC6BE5}">
      <dgm:prSet custT="1"/>
      <dgm:spPr/>
      <dgm:t>
        <a:bodyPr/>
        <a:lstStyle/>
        <a:p>
          <a:r>
            <a:rPr lang="ru-RU" sz="2000" b="1" dirty="0" smtClean="0"/>
            <a:t>Материальный ресурс</a:t>
          </a:r>
          <a:endParaRPr lang="ru-RU" sz="2000" b="1" dirty="0"/>
        </a:p>
      </dgm:t>
    </dgm:pt>
    <dgm:pt modelId="{36BF01FF-EE34-44C7-96BA-E434712BA786}" type="parTrans" cxnId="{4E38AFD8-FC63-413E-8781-A9C98B9A65FA}">
      <dgm:prSet/>
      <dgm:spPr/>
      <dgm:t>
        <a:bodyPr/>
        <a:lstStyle/>
        <a:p>
          <a:endParaRPr lang="ru-RU"/>
        </a:p>
      </dgm:t>
    </dgm:pt>
    <dgm:pt modelId="{ABF6A3BE-0C6D-45A8-BDF7-BCB8DBDDE927}" type="sibTrans" cxnId="{4E38AFD8-FC63-413E-8781-A9C98B9A65FA}">
      <dgm:prSet/>
      <dgm:spPr/>
      <dgm:t>
        <a:bodyPr/>
        <a:lstStyle/>
        <a:p>
          <a:endParaRPr lang="ru-RU"/>
        </a:p>
      </dgm:t>
    </dgm:pt>
    <dgm:pt modelId="{B0512923-235A-4E67-9754-C9E24D3D4797}">
      <dgm:prSet custT="1"/>
      <dgm:spPr/>
      <dgm:t>
        <a:bodyPr/>
        <a:lstStyle/>
        <a:p>
          <a:r>
            <a:rPr lang="ru-RU" sz="2000" b="1" dirty="0" smtClean="0"/>
            <a:t>Публичный (информационный) ресурс</a:t>
          </a:r>
          <a:endParaRPr lang="ru-RU" sz="2000" b="1" dirty="0"/>
        </a:p>
      </dgm:t>
    </dgm:pt>
    <dgm:pt modelId="{4A214211-8435-4598-B30C-5D8014A76C4A}" type="parTrans" cxnId="{F943201A-1A3C-4C8E-BE0D-56DD5D116F3F}">
      <dgm:prSet/>
      <dgm:spPr/>
      <dgm:t>
        <a:bodyPr/>
        <a:lstStyle/>
        <a:p>
          <a:endParaRPr lang="ru-RU"/>
        </a:p>
      </dgm:t>
    </dgm:pt>
    <dgm:pt modelId="{A280654E-C313-4A17-8204-1530CEA2E3FE}" type="sibTrans" cxnId="{F943201A-1A3C-4C8E-BE0D-56DD5D116F3F}">
      <dgm:prSet/>
      <dgm:spPr/>
      <dgm:t>
        <a:bodyPr/>
        <a:lstStyle/>
        <a:p>
          <a:endParaRPr lang="ru-RU"/>
        </a:p>
      </dgm:t>
    </dgm:pt>
    <dgm:pt modelId="{D666CF6C-DCE3-4388-81A0-384063E5B857}">
      <dgm:prSet custT="1"/>
      <dgm:spPr/>
      <dgm:t>
        <a:bodyPr/>
        <a:lstStyle/>
        <a:p>
          <a:r>
            <a:rPr lang="ru-RU" sz="2000" b="1" dirty="0" smtClean="0"/>
            <a:t>Символический капитал</a:t>
          </a:r>
          <a:endParaRPr lang="ru-RU" sz="2000" b="1" dirty="0"/>
        </a:p>
      </dgm:t>
    </dgm:pt>
    <dgm:pt modelId="{74D674BC-77DC-40BE-AC77-32D1EFA9D6E4}" type="parTrans" cxnId="{7EE5E96E-C5F3-4AB3-A1FC-A4EE752D5856}">
      <dgm:prSet/>
      <dgm:spPr/>
      <dgm:t>
        <a:bodyPr/>
        <a:lstStyle/>
        <a:p>
          <a:endParaRPr lang="ru-RU"/>
        </a:p>
      </dgm:t>
    </dgm:pt>
    <dgm:pt modelId="{A81788E2-6C16-4A66-BC3E-53C4624CDFC6}" type="sibTrans" cxnId="{7EE5E96E-C5F3-4AB3-A1FC-A4EE752D5856}">
      <dgm:prSet/>
      <dgm:spPr/>
      <dgm:t>
        <a:bodyPr/>
        <a:lstStyle/>
        <a:p>
          <a:endParaRPr lang="ru-RU"/>
        </a:p>
      </dgm:t>
    </dgm:pt>
    <dgm:pt modelId="{9F697A7B-453C-4D6C-921E-37698213320D}">
      <dgm:prSet custT="1"/>
      <dgm:spPr/>
      <dgm:t>
        <a:bodyPr/>
        <a:lstStyle/>
        <a:p>
          <a:r>
            <a:rPr lang="ru-RU" sz="2000" b="1" dirty="0" smtClean="0"/>
            <a:t>Репутация ОЦП</a:t>
          </a:r>
          <a:endParaRPr lang="ru-RU" sz="2000" b="1" dirty="0"/>
        </a:p>
      </dgm:t>
    </dgm:pt>
    <dgm:pt modelId="{67809603-719A-4C5C-BC37-CEF79DE98E71}" type="parTrans" cxnId="{22A42A9D-1D30-4D99-A343-BEF7B9C6C52C}">
      <dgm:prSet/>
      <dgm:spPr/>
      <dgm:t>
        <a:bodyPr/>
        <a:lstStyle/>
        <a:p>
          <a:endParaRPr lang="ru-RU"/>
        </a:p>
      </dgm:t>
    </dgm:pt>
    <dgm:pt modelId="{51A0789F-CD5F-474C-908D-718F8EF4713B}" type="sibTrans" cxnId="{22A42A9D-1D30-4D99-A343-BEF7B9C6C52C}">
      <dgm:prSet/>
      <dgm:spPr/>
      <dgm:t>
        <a:bodyPr/>
        <a:lstStyle/>
        <a:p>
          <a:endParaRPr lang="ru-RU"/>
        </a:p>
      </dgm:t>
    </dgm:pt>
    <dgm:pt modelId="{3872AC20-0E49-4D96-BF35-05846726F880}">
      <dgm:prSet custT="1"/>
      <dgm:spPr/>
      <dgm:t>
        <a:bodyPr/>
        <a:lstStyle/>
        <a:p>
          <a:r>
            <a:rPr lang="ru-RU" sz="2000" b="1" dirty="0" smtClean="0"/>
            <a:t>Публичная известность ОЦП</a:t>
          </a:r>
          <a:endParaRPr lang="ru-RU" sz="2000" b="1" dirty="0"/>
        </a:p>
      </dgm:t>
    </dgm:pt>
    <dgm:pt modelId="{82FB4119-358D-416D-9DBB-9CF05189E990}" type="parTrans" cxnId="{73323E1E-8695-4D5E-942F-6EFB104A573C}">
      <dgm:prSet/>
      <dgm:spPr/>
      <dgm:t>
        <a:bodyPr/>
        <a:lstStyle/>
        <a:p>
          <a:endParaRPr lang="ru-RU"/>
        </a:p>
      </dgm:t>
    </dgm:pt>
    <dgm:pt modelId="{DB591E33-4D0D-49FC-9058-4C7ED4576834}" type="sibTrans" cxnId="{73323E1E-8695-4D5E-942F-6EFB104A573C}">
      <dgm:prSet/>
      <dgm:spPr/>
      <dgm:t>
        <a:bodyPr/>
        <a:lstStyle/>
        <a:p>
          <a:endParaRPr lang="ru-RU"/>
        </a:p>
      </dgm:t>
    </dgm:pt>
    <dgm:pt modelId="{41782B07-F2D5-4011-ABF9-5D6AB26C48C5}">
      <dgm:prSet custT="1"/>
      <dgm:spPr/>
      <dgm:t>
        <a:bodyPr/>
        <a:lstStyle/>
        <a:p>
          <a:r>
            <a:rPr lang="ru-RU" sz="3200" b="1" dirty="0" smtClean="0"/>
            <a:t>-</a:t>
          </a:r>
          <a:endParaRPr lang="ru-RU" sz="3200" b="1" dirty="0"/>
        </a:p>
      </dgm:t>
    </dgm:pt>
    <dgm:pt modelId="{3F09BF51-1499-4B47-A060-831D914353A6}" type="parTrans" cxnId="{943A4C40-B900-4AC2-8B34-57BB0A4A0547}">
      <dgm:prSet/>
      <dgm:spPr/>
      <dgm:t>
        <a:bodyPr/>
        <a:lstStyle/>
        <a:p>
          <a:endParaRPr lang="ru-RU"/>
        </a:p>
      </dgm:t>
    </dgm:pt>
    <dgm:pt modelId="{732EE9DD-0865-4674-8594-BEAE5E762165}" type="sibTrans" cxnId="{943A4C40-B900-4AC2-8B34-57BB0A4A0547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355014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14" custScaleX="416987" custScaleY="98862" custLinFactNeighborY="-1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14" custScaleX="425503" custScaleY="135631" custLinFactNeighborY="-2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14" custScaleX="427250" custScaleY="108658" custLinFactNeighborY="-3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14" custScaleX="423844" custScaleY="83995" custLinFactNeighborY="-30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69F2-36A4-428E-BBA8-A1ACA0B58ACF}" type="pres">
      <dgm:prSet presAssocID="{36BF01FF-EE34-44C7-96BA-E434712BA786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3AA5E570-831E-4861-9B53-0F872EE56273}" type="pres">
      <dgm:prSet presAssocID="{FBE98C6A-2BF2-4056-9ED2-902E9FBC6BE5}" presName="childText" presStyleLbl="bgAcc1" presStyleIdx="4" presStyleCnt="14" custScaleX="427304" custScaleY="136074" custLinFactY="129347" custLinFactNeighborX="-413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F2D21-F94B-4D26-87D1-6F395F252E50}" type="pres">
      <dgm:prSet presAssocID="{4A214211-8435-4598-B30C-5D8014A76C4A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2A1673F3-0BA4-4D71-83C7-336C50DE896A}" type="pres">
      <dgm:prSet presAssocID="{B0512923-235A-4E67-9754-C9E24D3D4797}" presName="childText" presStyleLbl="bgAcc1" presStyleIdx="5" presStyleCnt="14" custScaleX="423658" custScaleY="185992" custLinFactNeighborX="-5135" custLinFactNeighborY="-40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61D83-6FE3-4CF6-B4C3-D459882FFC38}" type="pres">
      <dgm:prSet presAssocID="{74D674BC-77DC-40BE-AC77-32D1EFA9D6E4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D8BDD0E0-A481-42AA-97E9-499B16ACED49}" type="pres">
      <dgm:prSet presAssocID="{D666CF6C-DCE3-4388-81A0-384063E5B857}" presName="childText" presStyleLbl="bgAcc1" presStyleIdx="6" presStyleCnt="14" custScaleX="428703" custScaleY="121824" custLinFactY="-198019" custLinFactNeighborX="-607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7" presStyleCnt="14" custScaleX="723524" custScaleY="210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8" presStyleCnt="14" custScaleX="726297" custScaleY="15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9" presStyleCnt="14" custScaleX="730536" custScaleY="135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10" presStyleCnt="14" custScaleX="735259" custScaleY="197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17905-D572-447B-B8B0-EAEF9EC61D85}" type="pres">
      <dgm:prSet presAssocID="{67809603-719A-4C5C-BC37-CEF79DE98E71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E9E42D51-02A2-48A2-962B-D1937235D3B5}" type="pres">
      <dgm:prSet presAssocID="{9F697A7B-453C-4D6C-921E-37698213320D}" presName="childText" presStyleLbl="bgAcc1" presStyleIdx="11" presStyleCnt="14" custScaleX="73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A0B21-3877-4A79-8B21-ED0299A2D775}" type="pres">
      <dgm:prSet presAssocID="{82FB4119-358D-416D-9DBB-9CF05189E990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CEE3EFE3-37DF-4062-BBD6-C5F150956225}" type="pres">
      <dgm:prSet presAssocID="{3872AC20-0E49-4D96-BF35-05846726F880}" presName="childText" presStyleLbl="bgAcc1" presStyleIdx="12" presStyleCnt="14" custScaleX="73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83C3-179A-416F-8185-B063CC069C1B}" type="pres">
      <dgm:prSet presAssocID="{3F09BF51-1499-4B47-A060-831D914353A6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B4402A64-B2B0-4F4D-A960-473E82C8134A}" type="pres">
      <dgm:prSet presAssocID="{41782B07-F2D5-4011-ABF9-5D6AB26C48C5}" presName="childText" presStyleLbl="bgAcc1" presStyleIdx="13" presStyleCnt="14" custScaleX="73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CBCDD4B0-486F-4B20-8085-297BB50FB87E}" type="presOf" srcId="{36AF2422-30C5-45BB-8AB8-DC8302039310}" destId="{043A878D-E7B4-42D2-819C-55198259AC5C}" srcOrd="0" destOrd="0" presId="urn:microsoft.com/office/officeart/2005/8/layout/hierarchy3"/>
    <dgm:cxn modelId="{142ED598-9DAD-42C1-B2E1-CBC388A43D20}" type="presOf" srcId="{FBE98C6A-2BF2-4056-9ED2-902E9FBC6BE5}" destId="{3AA5E570-831E-4861-9B53-0F872EE56273}" srcOrd="0" destOrd="0" presId="urn:microsoft.com/office/officeart/2005/8/layout/hierarchy3"/>
    <dgm:cxn modelId="{92851206-7D25-4007-93D4-E2668E53E32D}" type="presOf" srcId="{6EDBE1B7-B3D1-499E-AC3B-236CA397EC5D}" destId="{C8827641-F5EF-44D3-87F3-789528C9618A}" srcOrd="0" destOrd="0" presId="urn:microsoft.com/office/officeart/2005/8/layout/hierarchy3"/>
    <dgm:cxn modelId="{AC9CA84A-2A7D-4441-AC58-FA045EEADDEE}" type="presOf" srcId="{674123A6-65F8-43F0-8736-4803E3914858}" destId="{A561E4DF-2A14-4A7A-8A9B-3AE055F3D43B}" srcOrd="0" destOrd="0" presId="urn:microsoft.com/office/officeart/2005/8/layout/hierarchy3"/>
    <dgm:cxn modelId="{AEBF0D14-F2F9-459A-A938-47E09D13C8E5}" type="presOf" srcId="{36BF01FF-EE34-44C7-96BA-E434712BA786}" destId="{BCF069F2-36A4-428E-BBA8-A1ACA0B58ACF}" srcOrd="0" destOrd="0" presId="urn:microsoft.com/office/officeart/2005/8/layout/hierarchy3"/>
    <dgm:cxn modelId="{FA49A3D6-C96A-4870-9094-20B1E182EE93}" type="presOf" srcId="{74D674BC-77DC-40BE-AC77-32D1EFA9D6E4}" destId="{9DF61D83-6FE3-4CF6-B4C3-D459882FFC38}" srcOrd="0" destOrd="0" presId="urn:microsoft.com/office/officeart/2005/8/layout/hierarchy3"/>
    <dgm:cxn modelId="{AC4B5DC3-2B6E-41D6-9D7D-1FE3F045CBBA}" type="presOf" srcId="{3F09BF51-1499-4B47-A060-831D914353A6}" destId="{EB7183C3-179A-416F-8185-B063CC069C1B}" srcOrd="0" destOrd="0" presId="urn:microsoft.com/office/officeart/2005/8/layout/hierarchy3"/>
    <dgm:cxn modelId="{6022B982-39E7-4232-A4ED-DFBD1E6C856A}" type="presOf" srcId="{D73B9869-074E-4852-9D96-78C9ABE4BF5E}" destId="{33FB94FB-B678-433D-BCA8-85784368AB5E}" srcOrd="0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4DE41533-954F-46D0-AAB4-85491A73398A}" type="presOf" srcId="{5A59CCB0-6BC5-4729-8F41-0853469BCDDB}" destId="{A9A545F6-5536-4D10-A529-7FAF159C4C13}" srcOrd="0" destOrd="0" presId="urn:microsoft.com/office/officeart/2005/8/layout/hierarchy3"/>
    <dgm:cxn modelId="{5384BABF-87D7-4947-88E8-C56058C0CFD7}" type="presOf" srcId="{66070652-78CD-4FFE-8C65-79659530985C}" destId="{CBCCBCB6-A41E-4F3F-A5CF-E7ADC7768DF2}" srcOrd="0" destOrd="0" presId="urn:microsoft.com/office/officeart/2005/8/layout/hierarchy3"/>
    <dgm:cxn modelId="{A165E88F-D71E-4701-9E9C-27D110A51AA3}" type="presOf" srcId="{A9AA7595-537C-4EA9-B30D-4635F5CCC686}" destId="{8E6107EC-D4B0-49DD-84B3-FA0BE9E7B4A4}" srcOrd="0" destOrd="0" presId="urn:microsoft.com/office/officeart/2005/8/layout/hierarchy3"/>
    <dgm:cxn modelId="{43BB863A-A946-4327-A713-BB57958EBBAC}" type="presOf" srcId="{9F697A7B-453C-4D6C-921E-37698213320D}" destId="{E9E42D51-02A2-48A2-962B-D1937235D3B5}" srcOrd="0" destOrd="0" presId="urn:microsoft.com/office/officeart/2005/8/layout/hierarchy3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FD7D2000-429E-4008-B665-1F371AD36282}" type="presOf" srcId="{D85C7A36-5143-407E-8BCF-FC4D983E0EC2}" destId="{2388B76B-6BB5-4D23-9354-5E0A837795AA}" srcOrd="0" destOrd="0" presId="urn:microsoft.com/office/officeart/2005/8/layout/hierarchy3"/>
    <dgm:cxn modelId="{1245B9D0-BB4D-4B0D-8919-1DD7071E9017}" type="presOf" srcId="{075E9DBD-8F88-4AAB-AB35-17664E7D45CB}" destId="{03C350B8-7395-481B-8116-B05D25F84C38}" srcOrd="0" destOrd="0" presId="urn:microsoft.com/office/officeart/2005/8/layout/hierarchy3"/>
    <dgm:cxn modelId="{F14E7D68-E732-408F-A2D7-D55A039B2C87}" type="presOf" srcId="{52800909-CB99-4EA9-BF51-9CC7B0CE3A49}" destId="{802C6E6E-C879-424E-AD56-40E71FB5ACEE}" srcOrd="0" destOrd="0" presId="urn:microsoft.com/office/officeart/2005/8/layout/hierarchy3"/>
    <dgm:cxn modelId="{9D68FDBC-7A10-4D54-BC74-1D96D440E958}" type="presOf" srcId="{3872AC20-0E49-4D96-BF35-05846726F880}" destId="{CEE3EFE3-37DF-4062-BBD6-C5F150956225}" srcOrd="0" destOrd="0" presId="urn:microsoft.com/office/officeart/2005/8/layout/hierarchy3"/>
    <dgm:cxn modelId="{DDED65C0-B2F6-4E76-8D85-C6412F78E03A}" type="presOf" srcId="{60F47E99-17D9-4A90-80DC-4252020B39A5}" destId="{58CED488-8BAB-4C58-AAD5-64491F2A68B4}" srcOrd="0" destOrd="0" presId="urn:microsoft.com/office/officeart/2005/8/layout/hierarchy3"/>
    <dgm:cxn modelId="{60055C15-1CE0-4238-9818-0C6B855167AA}" type="presOf" srcId="{06264325-2F00-41B0-9095-9AA0BDC93062}" destId="{96376128-3247-4DE2-9B69-E41DD1D503F8}" srcOrd="0" destOrd="0" presId="urn:microsoft.com/office/officeart/2005/8/layout/hierarchy3"/>
    <dgm:cxn modelId="{943A4C40-B900-4AC2-8B34-57BB0A4A0547}" srcId="{D73B9869-074E-4852-9D96-78C9ABE4BF5E}" destId="{41782B07-F2D5-4011-ABF9-5D6AB26C48C5}" srcOrd="6" destOrd="0" parTransId="{3F09BF51-1499-4B47-A060-831D914353A6}" sibTransId="{732EE9DD-0865-4674-8594-BEAE5E762165}"/>
    <dgm:cxn modelId="{00539252-BC13-4635-B7EE-4D2DECCDE9E1}" type="presOf" srcId="{D73B9869-074E-4852-9D96-78C9ABE4BF5E}" destId="{E218764A-EF40-41B5-B5C6-BE4840D1BEB9}" srcOrd="1" destOrd="0" presId="urn:microsoft.com/office/officeart/2005/8/layout/hierarchy3"/>
    <dgm:cxn modelId="{4E38AFD8-FC63-413E-8781-A9C98B9A65FA}" srcId="{B5DC132B-F687-4A3E-8F19-EBF31303810A}" destId="{FBE98C6A-2BF2-4056-9ED2-902E9FBC6BE5}" srcOrd="4" destOrd="0" parTransId="{36BF01FF-EE34-44C7-96BA-E434712BA786}" sibTransId="{ABF6A3BE-0C6D-45A8-BDF7-BCB8DBDDE927}"/>
    <dgm:cxn modelId="{D9608030-137D-4005-AAC3-64027AAC164C}" type="presOf" srcId="{41782B07-F2D5-4011-ABF9-5D6AB26C48C5}" destId="{B4402A64-B2B0-4F4D-A960-473E82C8134A}" srcOrd="0" destOrd="0" presId="urn:microsoft.com/office/officeart/2005/8/layout/hierarchy3"/>
    <dgm:cxn modelId="{714E2C4D-F9DA-4C58-B27B-E62D3AC0EDB2}" type="presOf" srcId="{7D7AE082-1BED-4725-BD80-A80B1C93BF95}" destId="{6016819E-21E4-431F-8971-680400A4E08E}" srcOrd="0" destOrd="0" presId="urn:microsoft.com/office/officeart/2005/8/layout/hierarchy3"/>
    <dgm:cxn modelId="{22A42A9D-1D30-4D99-A343-BEF7B9C6C52C}" srcId="{D73B9869-074E-4852-9D96-78C9ABE4BF5E}" destId="{9F697A7B-453C-4D6C-921E-37698213320D}" srcOrd="4" destOrd="0" parTransId="{67809603-719A-4C5C-BC37-CEF79DE98E71}" sibTransId="{51A0789F-CD5F-474C-908D-718F8EF4713B}"/>
    <dgm:cxn modelId="{2A2C67A8-ACF5-47FA-9F73-FAE41D4EE070}" type="presOf" srcId="{F2A8851F-5DD5-4D9C-BCC2-CE5E8912D17A}" destId="{67666AA4-FA64-4DBE-85E6-F43938233956}" srcOrd="0" destOrd="0" presId="urn:microsoft.com/office/officeart/2005/8/layout/hierarchy3"/>
    <dgm:cxn modelId="{F33BEF2D-4CCA-42AC-86E9-A4A371FFF0EA}" type="presOf" srcId="{B5DC132B-F687-4A3E-8F19-EBF31303810A}" destId="{905EC597-0594-4F79-834D-9E2FA87C315B}" srcOrd="1" destOrd="0" presId="urn:microsoft.com/office/officeart/2005/8/layout/hierarchy3"/>
    <dgm:cxn modelId="{7C11F48A-9EBA-4436-9E7A-201133660A1D}" type="presOf" srcId="{6F95CBD9-557D-4ECC-B821-6C32FE9EAA02}" destId="{E9257058-26AD-41E2-A7E5-831673F94A3E}" srcOrd="0" destOrd="0" presId="urn:microsoft.com/office/officeart/2005/8/layout/hierarchy3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06050ABF-BD5C-4820-93B9-550D21D34655}" type="presOf" srcId="{82FB4119-358D-416D-9DBB-9CF05189E990}" destId="{CA7A0B21-3877-4A79-8B21-ED0299A2D775}" srcOrd="0" destOrd="0" presId="urn:microsoft.com/office/officeart/2005/8/layout/hierarchy3"/>
    <dgm:cxn modelId="{1AC6D0F9-8F22-4235-A6C0-E69337F8C1B0}" type="presOf" srcId="{7470C7B8-EA91-402B-B693-4EDBFB0022A3}" destId="{9B7F658E-90F3-467F-AE3A-87A8A0F92940}" srcOrd="0" destOrd="0" presId="urn:microsoft.com/office/officeart/2005/8/layout/hierarchy3"/>
    <dgm:cxn modelId="{C5D6E63D-B156-40CF-85A4-3055CFB8DEF0}" type="presOf" srcId="{6E3C8097-C4D4-4995-852F-39B08A374A90}" destId="{735A02F5-221B-4739-8519-0DB54ACDA2B1}" srcOrd="0" destOrd="0" presId="urn:microsoft.com/office/officeart/2005/8/layout/hierarchy3"/>
    <dgm:cxn modelId="{B7340317-FAEC-4944-8455-6CAEBF2C57C4}" type="presOf" srcId="{B5DC132B-F687-4A3E-8F19-EBF31303810A}" destId="{545C9E0B-957D-429F-9111-7A196864AC5D}" srcOrd="0" destOrd="0" presId="urn:microsoft.com/office/officeart/2005/8/layout/hierarchy3"/>
    <dgm:cxn modelId="{73323E1E-8695-4D5E-942F-6EFB104A573C}" srcId="{D73B9869-074E-4852-9D96-78C9ABE4BF5E}" destId="{3872AC20-0E49-4D96-BF35-05846726F880}" srcOrd="5" destOrd="0" parTransId="{82FB4119-358D-416D-9DBB-9CF05189E990}" sibTransId="{DB591E33-4D0D-49FC-9058-4C7ED4576834}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AB553848-2A70-449B-989A-4D635D594133}" type="presOf" srcId="{D666CF6C-DCE3-4388-81A0-384063E5B857}" destId="{D8BDD0E0-A481-42AA-97E9-499B16ACED49}" srcOrd="0" destOrd="0" presId="urn:microsoft.com/office/officeart/2005/8/layout/hierarchy3"/>
    <dgm:cxn modelId="{01616FDA-497D-49AB-9412-F23078D7A4BE}" type="presOf" srcId="{67809603-719A-4C5C-BC37-CEF79DE98E71}" destId="{C7A17905-D572-447B-B8B0-EAEF9EC61D85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7EE5E96E-C5F3-4AB3-A1FC-A4EE752D5856}" srcId="{B5DC132B-F687-4A3E-8F19-EBF31303810A}" destId="{D666CF6C-DCE3-4388-81A0-384063E5B857}" srcOrd="6" destOrd="0" parTransId="{74D674BC-77DC-40BE-AC77-32D1EFA9D6E4}" sibTransId="{A81788E2-6C16-4A66-BC3E-53C4624CDFC6}"/>
    <dgm:cxn modelId="{EA7E1048-92E7-4F02-840B-365DD27A2C1C}" type="presOf" srcId="{4A214211-8435-4598-B30C-5D8014A76C4A}" destId="{3F0F2D21-F94B-4D26-87D1-6F395F252E50}" srcOrd="0" destOrd="0" presId="urn:microsoft.com/office/officeart/2005/8/layout/hierarchy3"/>
    <dgm:cxn modelId="{F943201A-1A3C-4C8E-BE0D-56DD5D116F3F}" srcId="{B5DC132B-F687-4A3E-8F19-EBF31303810A}" destId="{B0512923-235A-4E67-9754-C9E24D3D4797}" srcOrd="5" destOrd="0" parTransId="{4A214211-8435-4598-B30C-5D8014A76C4A}" sibTransId="{A280654E-C313-4A17-8204-1530CEA2E3FE}"/>
    <dgm:cxn modelId="{064B24A1-D08C-4E0C-A4E4-68EA9E2B99CE}" type="presOf" srcId="{B0512923-235A-4E67-9754-C9E24D3D4797}" destId="{2A1673F3-0BA4-4D71-83C7-336C50DE896A}" srcOrd="0" destOrd="0" presId="urn:microsoft.com/office/officeart/2005/8/layout/hierarchy3"/>
    <dgm:cxn modelId="{2D17D02A-69D4-43C9-B727-1DB234FF9BAD}" type="presOf" srcId="{A1F8607D-B09D-49F7-8E76-F0E835850D77}" destId="{7E6B56DE-8F9E-4DC2-AB4B-B36E92A19A1C}" srcOrd="0" destOrd="0" presId="urn:microsoft.com/office/officeart/2005/8/layout/hierarchy3"/>
    <dgm:cxn modelId="{AE6753EA-56C2-4807-853E-121C2787A339}" type="presParOf" srcId="{58CED488-8BAB-4C58-AAD5-64491F2A68B4}" destId="{12312B4D-7505-4F01-A26E-0EE8630F9EE7}" srcOrd="0" destOrd="0" presId="urn:microsoft.com/office/officeart/2005/8/layout/hierarchy3"/>
    <dgm:cxn modelId="{6649BA1B-9BFE-4B7E-97EE-918BF63EE49E}" type="presParOf" srcId="{12312B4D-7505-4F01-A26E-0EE8630F9EE7}" destId="{FCAA5218-CC1F-44DA-AD85-096C32A24B55}" srcOrd="0" destOrd="0" presId="urn:microsoft.com/office/officeart/2005/8/layout/hierarchy3"/>
    <dgm:cxn modelId="{8BD8E6A6-CE4A-42E2-94C0-F0D68408C2B4}" type="presParOf" srcId="{FCAA5218-CC1F-44DA-AD85-096C32A24B55}" destId="{545C9E0B-957D-429F-9111-7A196864AC5D}" srcOrd="0" destOrd="0" presId="urn:microsoft.com/office/officeart/2005/8/layout/hierarchy3"/>
    <dgm:cxn modelId="{060F7067-173F-4C62-B396-95D406BA2617}" type="presParOf" srcId="{FCAA5218-CC1F-44DA-AD85-096C32A24B55}" destId="{905EC597-0594-4F79-834D-9E2FA87C315B}" srcOrd="1" destOrd="0" presId="urn:microsoft.com/office/officeart/2005/8/layout/hierarchy3"/>
    <dgm:cxn modelId="{AF42DE19-564D-4274-BB74-05A84158CD1D}" type="presParOf" srcId="{12312B4D-7505-4F01-A26E-0EE8630F9EE7}" destId="{B56E3FB6-3AD2-4AA1-9066-38D7C272789B}" srcOrd="1" destOrd="0" presId="urn:microsoft.com/office/officeart/2005/8/layout/hierarchy3"/>
    <dgm:cxn modelId="{B3069052-A64E-4E33-B08E-7D50DF8BC3E7}" type="presParOf" srcId="{B56E3FB6-3AD2-4AA1-9066-38D7C272789B}" destId="{67666AA4-FA64-4DBE-85E6-F43938233956}" srcOrd="0" destOrd="0" presId="urn:microsoft.com/office/officeart/2005/8/layout/hierarchy3"/>
    <dgm:cxn modelId="{6A255122-0BEB-4B1B-92A0-3663CAE473A1}" type="presParOf" srcId="{B56E3FB6-3AD2-4AA1-9066-38D7C272789B}" destId="{03C350B8-7395-481B-8116-B05D25F84C38}" srcOrd="1" destOrd="0" presId="urn:microsoft.com/office/officeart/2005/8/layout/hierarchy3"/>
    <dgm:cxn modelId="{4E971FC0-23EC-4DFD-AE7C-D37F960DEBDA}" type="presParOf" srcId="{B56E3FB6-3AD2-4AA1-9066-38D7C272789B}" destId="{6016819E-21E4-431F-8971-680400A4E08E}" srcOrd="2" destOrd="0" presId="urn:microsoft.com/office/officeart/2005/8/layout/hierarchy3"/>
    <dgm:cxn modelId="{354A73A0-A7DB-4109-A4CF-F228F49065C7}" type="presParOf" srcId="{B56E3FB6-3AD2-4AA1-9066-38D7C272789B}" destId="{E9257058-26AD-41E2-A7E5-831673F94A3E}" srcOrd="3" destOrd="0" presId="urn:microsoft.com/office/officeart/2005/8/layout/hierarchy3"/>
    <dgm:cxn modelId="{ED50E522-7F67-4D7A-9210-2F74674629CC}" type="presParOf" srcId="{B56E3FB6-3AD2-4AA1-9066-38D7C272789B}" destId="{A9A545F6-5536-4D10-A529-7FAF159C4C13}" srcOrd="4" destOrd="0" presId="urn:microsoft.com/office/officeart/2005/8/layout/hierarchy3"/>
    <dgm:cxn modelId="{8DC53978-F6D7-4FCE-9938-9C0F1A7DC1FC}" type="presParOf" srcId="{B56E3FB6-3AD2-4AA1-9066-38D7C272789B}" destId="{C8827641-F5EF-44D3-87F3-789528C9618A}" srcOrd="5" destOrd="0" presId="urn:microsoft.com/office/officeart/2005/8/layout/hierarchy3"/>
    <dgm:cxn modelId="{5B022263-1117-4466-8B37-9C11D28D3FE0}" type="presParOf" srcId="{B56E3FB6-3AD2-4AA1-9066-38D7C272789B}" destId="{043A878D-E7B4-42D2-819C-55198259AC5C}" srcOrd="6" destOrd="0" presId="urn:microsoft.com/office/officeart/2005/8/layout/hierarchy3"/>
    <dgm:cxn modelId="{2C01BA71-7E41-436A-A6D6-94228A8A0750}" type="presParOf" srcId="{B56E3FB6-3AD2-4AA1-9066-38D7C272789B}" destId="{A561E4DF-2A14-4A7A-8A9B-3AE055F3D43B}" srcOrd="7" destOrd="0" presId="urn:microsoft.com/office/officeart/2005/8/layout/hierarchy3"/>
    <dgm:cxn modelId="{5DD74F1F-A93E-472E-A570-A4FEEE85DD6B}" type="presParOf" srcId="{B56E3FB6-3AD2-4AA1-9066-38D7C272789B}" destId="{BCF069F2-36A4-428E-BBA8-A1ACA0B58ACF}" srcOrd="8" destOrd="0" presId="urn:microsoft.com/office/officeart/2005/8/layout/hierarchy3"/>
    <dgm:cxn modelId="{4361B8B2-13F2-4344-AE0E-20805AAA9900}" type="presParOf" srcId="{B56E3FB6-3AD2-4AA1-9066-38D7C272789B}" destId="{3AA5E570-831E-4861-9B53-0F872EE56273}" srcOrd="9" destOrd="0" presId="urn:microsoft.com/office/officeart/2005/8/layout/hierarchy3"/>
    <dgm:cxn modelId="{9BA4824F-8C5F-48C9-A748-9BDF0BC15B35}" type="presParOf" srcId="{B56E3FB6-3AD2-4AA1-9066-38D7C272789B}" destId="{3F0F2D21-F94B-4D26-87D1-6F395F252E50}" srcOrd="10" destOrd="0" presId="urn:microsoft.com/office/officeart/2005/8/layout/hierarchy3"/>
    <dgm:cxn modelId="{063AB922-32D1-45FE-9AB1-AD21A4DDF734}" type="presParOf" srcId="{B56E3FB6-3AD2-4AA1-9066-38D7C272789B}" destId="{2A1673F3-0BA4-4D71-83C7-336C50DE896A}" srcOrd="11" destOrd="0" presId="urn:microsoft.com/office/officeart/2005/8/layout/hierarchy3"/>
    <dgm:cxn modelId="{7DD47D61-A49A-4007-B014-005FA8174AF4}" type="presParOf" srcId="{B56E3FB6-3AD2-4AA1-9066-38D7C272789B}" destId="{9DF61D83-6FE3-4CF6-B4C3-D459882FFC38}" srcOrd="12" destOrd="0" presId="urn:microsoft.com/office/officeart/2005/8/layout/hierarchy3"/>
    <dgm:cxn modelId="{A9EA8EA6-07DA-4956-8B5C-7871DF0517B1}" type="presParOf" srcId="{B56E3FB6-3AD2-4AA1-9066-38D7C272789B}" destId="{D8BDD0E0-A481-42AA-97E9-499B16ACED49}" srcOrd="13" destOrd="0" presId="urn:microsoft.com/office/officeart/2005/8/layout/hierarchy3"/>
    <dgm:cxn modelId="{3086948D-E952-40C4-AE1B-6FCE94976044}" type="presParOf" srcId="{58CED488-8BAB-4C58-AAD5-64491F2A68B4}" destId="{DC3DA2A4-2D0D-44C4-B911-68056BB53C4D}" srcOrd="1" destOrd="0" presId="urn:microsoft.com/office/officeart/2005/8/layout/hierarchy3"/>
    <dgm:cxn modelId="{B410710E-5CE7-4D0A-8642-4393EE6D5F33}" type="presParOf" srcId="{DC3DA2A4-2D0D-44C4-B911-68056BB53C4D}" destId="{D17EE812-95F3-4BCE-AEDF-BE8979B27F2D}" srcOrd="0" destOrd="0" presId="urn:microsoft.com/office/officeart/2005/8/layout/hierarchy3"/>
    <dgm:cxn modelId="{B46AC94E-231A-4B25-80AE-A1CE5DC0E5B3}" type="presParOf" srcId="{D17EE812-95F3-4BCE-AEDF-BE8979B27F2D}" destId="{33FB94FB-B678-433D-BCA8-85784368AB5E}" srcOrd="0" destOrd="0" presId="urn:microsoft.com/office/officeart/2005/8/layout/hierarchy3"/>
    <dgm:cxn modelId="{547987A9-E326-4272-9C9B-57B40556C856}" type="presParOf" srcId="{D17EE812-95F3-4BCE-AEDF-BE8979B27F2D}" destId="{E218764A-EF40-41B5-B5C6-BE4840D1BEB9}" srcOrd="1" destOrd="0" presId="urn:microsoft.com/office/officeart/2005/8/layout/hierarchy3"/>
    <dgm:cxn modelId="{261BAAC3-E158-438B-A3F5-27B1BD6857D1}" type="presParOf" srcId="{DC3DA2A4-2D0D-44C4-B911-68056BB53C4D}" destId="{252E0DDC-7058-41D5-B2FE-D69C9759CE3E}" srcOrd="1" destOrd="0" presId="urn:microsoft.com/office/officeart/2005/8/layout/hierarchy3"/>
    <dgm:cxn modelId="{5C367900-0F11-4392-AB97-3889AD661B7E}" type="presParOf" srcId="{252E0DDC-7058-41D5-B2FE-D69C9759CE3E}" destId="{2388B76B-6BB5-4D23-9354-5E0A837795AA}" srcOrd="0" destOrd="0" presId="urn:microsoft.com/office/officeart/2005/8/layout/hierarchy3"/>
    <dgm:cxn modelId="{0BBF6C64-47A9-4775-B527-EE9DACEC5236}" type="presParOf" srcId="{252E0DDC-7058-41D5-B2FE-D69C9759CE3E}" destId="{96376128-3247-4DE2-9B69-E41DD1D503F8}" srcOrd="1" destOrd="0" presId="urn:microsoft.com/office/officeart/2005/8/layout/hierarchy3"/>
    <dgm:cxn modelId="{FA8D789E-A233-48FE-8B89-5D2AE54B5E7B}" type="presParOf" srcId="{252E0DDC-7058-41D5-B2FE-D69C9759CE3E}" destId="{9B7F658E-90F3-467F-AE3A-87A8A0F92940}" srcOrd="2" destOrd="0" presId="urn:microsoft.com/office/officeart/2005/8/layout/hierarchy3"/>
    <dgm:cxn modelId="{E401FD51-39A8-4718-8EE5-C0C70FDBF412}" type="presParOf" srcId="{252E0DDC-7058-41D5-B2FE-D69C9759CE3E}" destId="{8E6107EC-D4B0-49DD-84B3-FA0BE9E7B4A4}" srcOrd="3" destOrd="0" presId="urn:microsoft.com/office/officeart/2005/8/layout/hierarchy3"/>
    <dgm:cxn modelId="{60FCCE32-568A-4EA4-A348-209DF7209707}" type="presParOf" srcId="{252E0DDC-7058-41D5-B2FE-D69C9759CE3E}" destId="{7E6B56DE-8F9E-4DC2-AB4B-B36E92A19A1C}" srcOrd="4" destOrd="0" presId="urn:microsoft.com/office/officeart/2005/8/layout/hierarchy3"/>
    <dgm:cxn modelId="{359CBAEB-A018-4D16-8459-3E45C9AE832B}" type="presParOf" srcId="{252E0DDC-7058-41D5-B2FE-D69C9759CE3E}" destId="{802C6E6E-C879-424E-AD56-40E71FB5ACEE}" srcOrd="5" destOrd="0" presId="urn:microsoft.com/office/officeart/2005/8/layout/hierarchy3"/>
    <dgm:cxn modelId="{0C1D6C90-4580-4399-A2B9-570D03F6805D}" type="presParOf" srcId="{252E0DDC-7058-41D5-B2FE-D69C9759CE3E}" destId="{CBCCBCB6-A41E-4F3F-A5CF-E7ADC7768DF2}" srcOrd="6" destOrd="0" presId="urn:microsoft.com/office/officeart/2005/8/layout/hierarchy3"/>
    <dgm:cxn modelId="{19C795D3-A341-4D2F-9E51-1017A7F5BCA1}" type="presParOf" srcId="{252E0DDC-7058-41D5-B2FE-D69C9759CE3E}" destId="{735A02F5-221B-4739-8519-0DB54ACDA2B1}" srcOrd="7" destOrd="0" presId="urn:microsoft.com/office/officeart/2005/8/layout/hierarchy3"/>
    <dgm:cxn modelId="{D5168245-438A-4009-B9A3-734B0D58BAFA}" type="presParOf" srcId="{252E0DDC-7058-41D5-B2FE-D69C9759CE3E}" destId="{C7A17905-D572-447B-B8B0-EAEF9EC61D85}" srcOrd="8" destOrd="0" presId="urn:microsoft.com/office/officeart/2005/8/layout/hierarchy3"/>
    <dgm:cxn modelId="{E1B1418B-FE08-4293-944F-C9D0E12A1BE4}" type="presParOf" srcId="{252E0DDC-7058-41D5-B2FE-D69C9759CE3E}" destId="{E9E42D51-02A2-48A2-962B-D1937235D3B5}" srcOrd="9" destOrd="0" presId="urn:microsoft.com/office/officeart/2005/8/layout/hierarchy3"/>
    <dgm:cxn modelId="{9BF415FF-3923-43E3-8A8C-342AF27EF95C}" type="presParOf" srcId="{252E0DDC-7058-41D5-B2FE-D69C9759CE3E}" destId="{CA7A0B21-3877-4A79-8B21-ED0299A2D775}" srcOrd="10" destOrd="0" presId="urn:microsoft.com/office/officeart/2005/8/layout/hierarchy3"/>
    <dgm:cxn modelId="{D9EF2ADD-BFCF-4251-A30D-C7EEBF3B2D11}" type="presParOf" srcId="{252E0DDC-7058-41D5-B2FE-D69C9759CE3E}" destId="{CEE3EFE3-37DF-4062-BBD6-C5F150956225}" srcOrd="11" destOrd="0" presId="urn:microsoft.com/office/officeart/2005/8/layout/hierarchy3"/>
    <dgm:cxn modelId="{3171D26D-4DCF-48BA-B9D8-D35EC96E4B09}" type="presParOf" srcId="{252E0DDC-7058-41D5-B2FE-D69C9759CE3E}" destId="{EB7183C3-179A-416F-8185-B063CC069C1B}" srcOrd="12" destOrd="0" presId="urn:microsoft.com/office/officeart/2005/8/layout/hierarchy3"/>
    <dgm:cxn modelId="{D5EFA3FB-79CF-4446-9628-8C514FF5BA26}" type="presParOf" srcId="{252E0DDC-7058-41D5-B2FE-D69C9759CE3E}" destId="{B4402A64-B2B0-4F4D-A960-473E82C8134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Автономия</a:t>
          </a:r>
          <a:r>
            <a:rPr lang="ru-RU" sz="2000" b="1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 sz="2000" b="1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000" b="1" dirty="0" smtClean="0"/>
            <a:t>Неформальные контакты с ЛПР</a:t>
          </a:r>
          <a:endParaRPr lang="ru-RU" sz="20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 sz="2000" b="1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000" b="1" dirty="0" smtClean="0"/>
            <a:t>Участие в формальных процедурах</a:t>
          </a:r>
          <a:endParaRPr lang="ru-RU" sz="20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 sz="2000" b="1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Потенциал развития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 sz="2000" b="1"/>
        </a:p>
      </dgm:t>
    </dgm:pt>
    <dgm:pt modelId="{06264325-2F00-41B0-9095-9AA0BDC93062}">
      <dgm:prSet phldrT="[Текст]"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 sz="2000" b="1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 sz="2000" b="1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000" b="1" dirty="0" smtClean="0"/>
            <a:t>Участие в дискуссионных формах коммуникации</a:t>
          </a:r>
          <a:endParaRPr lang="ru-RU" sz="20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 sz="2000" b="1"/>
        </a:p>
      </dgm:t>
    </dgm:pt>
    <dgm:pt modelId="{674123A6-65F8-43F0-8736-4803E3914858}">
      <dgm:prSet custT="1"/>
      <dgm:spPr/>
      <dgm:t>
        <a:bodyPr/>
        <a:lstStyle/>
        <a:p>
          <a:r>
            <a:rPr lang="ru-RU" sz="2000" b="1" dirty="0" smtClean="0"/>
            <a:t>Выпуск аналитического продукта</a:t>
          </a:r>
          <a:endParaRPr lang="ru-RU" sz="2000" b="1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 sz="2000" b="1"/>
        </a:p>
      </dgm:t>
    </dgm:pt>
    <dgm:pt modelId="{52800909-CB99-4EA9-BF51-9CC7B0CE3A49}">
      <dgm:prSet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 sz="2000" b="1"/>
        </a:p>
      </dgm:t>
    </dgm:pt>
    <dgm:pt modelId="{6E3C8097-C4D4-4995-852F-39B08A374A90}">
      <dgm:prSet custT="1"/>
      <dgm:spPr/>
      <dgm:t>
        <a:bodyPr/>
        <a:lstStyle/>
        <a:p>
          <a:r>
            <a:rPr lang="ru-RU" sz="2000" b="1" dirty="0" smtClean="0"/>
            <a:t>-</a:t>
          </a:r>
          <a:endParaRPr lang="ru-RU" sz="2000" b="1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 sz="2000" b="1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3504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8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8" custScaleX="416987" custScaleY="172440" custLinFactNeighborY="-1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8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8" custScaleX="425503" custScaleY="135631" custLinFactNeighborY="-2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8" custScaleX="427250" custScaleY="168283" custLinFactNeighborY="-3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8" custScaleX="423844" custScaleY="157513" custLinFactNeighborY="-30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4" presStyleCnt="8" custScaleX="382345" custScaleY="14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5" presStyleCnt="8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5" presStyleCnt="8" custScaleX="376217" custScaleY="151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6" presStyleCnt="8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6" presStyleCnt="8" custScaleX="376755" custScaleY="15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7" presStyleCnt="8" custScaleX="384076" custScaleY="154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F87450-F563-4234-B3F8-F251D84DFB7D}" type="presOf" srcId="{36AF2422-30C5-45BB-8AB8-DC8302039310}" destId="{043A878D-E7B4-42D2-819C-55198259AC5C}" srcOrd="0" destOrd="0" presId="urn:microsoft.com/office/officeart/2005/8/layout/hierarchy3"/>
    <dgm:cxn modelId="{194B88EF-25B3-4EF2-816A-08B9FC7BA66E}" type="presOf" srcId="{52800909-CB99-4EA9-BF51-9CC7B0CE3A49}" destId="{802C6E6E-C879-424E-AD56-40E71FB5ACEE}" srcOrd="0" destOrd="0" presId="urn:microsoft.com/office/officeart/2005/8/layout/hierarchy3"/>
    <dgm:cxn modelId="{916FD9B6-8572-454A-8BD9-3F48C05583C6}" type="presOf" srcId="{7D7AE082-1BED-4725-BD80-A80B1C93BF95}" destId="{6016819E-21E4-431F-8971-680400A4E08E}" srcOrd="0" destOrd="0" presId="urn:microsoft.com/office/officeart/2005/8/layout/hierarchy3"/>
    <dgm:cxn modelId="{3181D19C-F09D-4F05-BEAF-EC5C3A25D64B}" type="presOf" srcId="{6E3C8097-C4D4-4995-852F-39B08A374A90}" destId="{735A02F5-221B-4739-8519-0DB54ACDA2B1}" srcOrd="0" destOrd="0" presId="urn:microsoft.com/office/officeart/2005/8/layout/hierarchy3"/>
    <dgm:cxn modelId="{B2B10BAA-7C40-4420-89D3-572516CD168C}" type="presOf" srcId="{674123A6-65F8-43F0-8736-4803E3914858}" destId="{A561E4DF-2A14-4A7A-8A9B-3AE055F3D43B}" srcOrd="0" destOrd="0" presId="urn:microsoft.com/office/officeart/2005/8/layout/hierarchy3"/>
    <dgm:cxn modelId="{ABD7CE22-F4B0-4AC9-8740-CB581B38E5AF}" type="presOf" srcId="{B5DC132B-F687-4A3E-8F19-EBF31303810A}" destId="{905EC597-0594-4F79-834D-9E2FA87C315B}" srcOrd="1" destOrd="0" presId="urn:microsoft.com/office/officeart/2005/8/layout/hierarchy3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2E93FA24-5873-4CF8-931B-3D98DE609B4C}" type="presOf" srcId="{66070652-78CD-4FFE-8C65-79659530985C}" destId="{CBCCBCB6-A41E-4F3F-A5CF-E7ADC7768DF2}" srcOrd="0" destOrd="0" presId="urn:microsoft.com/office/officeart/2005/8/layout/hierarchy3"/>
    <dgm:cxn modelId="{4DB5DFF6-DB5E-475C-A482-60EFB46D602F}" type="presOf" srcId="{5A59CCB0-6BC5-4729-8F41-0853469BCDDB}" destId="{A9A545F6-5536-4D10-A529-7FAF159C4C13}" srcOrd="0" destOrd="0" presId="urn:microsoft.com/office/officeart/2005/8/layout/hierarchy3"/>
    <dgm:cxn modelId="{64660581-DB6B-4CC6-A886-04000C25CCC7}" type="presOf" srcId="{6F95CBD9-557D-4ECC-B821-6C32FE9EAA02}" destId="{E9257058-26AD-41E2-A7E5-831673F94A3E}" srcOrd="0" destOrd="0" presId="urn:microsoft.com/office/officeart/2005/8/layout/hierarchy3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86A2C65A-3FA2-4E0F-9E92-3FF3C47CCAFC}" type="presOf" srcId="{6EDBE1B7-B3D1-499E-AC3B-236CA397EC5D}" destId="{C8827641-F5EF-44D3-87F3-789528C9618A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7AFC3ECD-651B-4CB6-AACE-E058143058F3}" type="presOf" srcId="{B5DC132B-F687-4A3E-8F19-EBF31303810A}" destId="{545C9E0B-957D-429F-9111-7A196864AC5D}" srcOrd="0" destOrd="0" presId="urn:microsoft.com/office/officeart/2005/8/layout/hierarchy3"/>
    <dgm:cxn modelId="{E1C44D5C-2022-4DB5-AE1E-9051BF9A8641}" type="presOf" srcId="{A1F8607D-B09D-49F7-8E76-F0E835850D77}" destId="{7E6B56DE-8F9E-4DC2-AB4B-B36E92A19A1C}" srcOrd="0" destOrd="0" presId="urn:microsoft.com/office/officeart/2005/8/layout/hierarchy3"/>
    <dgm:cxn modelId="{52C801E1-8D53-44CA-A36B-A7EC2B024233}" type="presOf" srcId="{F2A8851F-5DD5-4D9C-BCC2-CE5E8912D17A}" destId="{67666AA4-FA64-4DBE-85E6-F43938233956}" srcOrd="0" destOrd="0" presId="urn:microsoft.com/office/officeart/2005/8/layout/hierarchy3"/>
    <dgm:cxn modelId="{6DA6BC52-A531-4A32-96BA-6EE4A86ADAC3}" type="presOf" srcId="{D85C7A36-5143-407E-8BCF-FC4D983E0EC2}" destId="{2388B76B-6BB5-4D23-9354-5E0A837795AA}" srcOrd="0" destOrd="0" presId="urn:microsoft.com/office/officeart/2005/8/layout/hierarchy3"/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06397E4C-A562-4A1E-B74A-D3954B2A64E5}" type="presOf" srcId="{A9AA7595-537C-4EA9-B30D-4635F5CCC686}" destId="{8E6107EC-D4B0-49DD-84B3-FA0BE9E7B4A4}" srcOrd="0" destOrd="0" presId="urn:microsoft.com/office/officeart/2005/8/layout/hierarchy3"/>
    <dgm:cxn modelId="{273DF772-AB1A-45C6-B53E-66305027DDDE}" type="presOf" srcId="{7470C7B8-EA91-402B-B693-4EDBFB0022A3}" destId="{9B7F658E-90F3-467F-AE3A-87A8A0F92940}" srcOrd="0" destOrd="0" presId="urn:microsoft.com/office/officeart/2005/8/layout/hierarchy3"/>
    <dgm:cxn modelId="{B503745C-F087-4FF8-A890-DF1159A584AE}" type="presOf" srcId="{60F47E99-17D9-4A90-80DC-4252020B39A5}" destId="{58CED488-8BAB-4C58-AAD5-64491F2A68B4}" srcOrd="0" destOrd="0" presId="urn:microsoft.com/office/officeart/2005/8/layout/hierarchy3"/>
    <dgm:cxn modelId="{F320E122-DD91-4533-AE8B-D941D8A312B0}" type="presOf" srcId="{D73B9869-074E-4852-9D96-78C9ABE4BF5E}" destId="{E218764A-EF40-41B5-B5C6-BE4840D1BEB9}" srcOrd="1" destOrd="0" presId="urn:microsoft.com/office/officeart/2005/8/layout/hierarchy3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75554171-F0AF-4DF3-847C-9F040830C9FA}" type="presOf" srcId="{075E9DBD-8F88-4AAB-AB35-17664E7D45CB}" destId="{03C350B8-7395-481B-8116-B05D25F84C38}" srcOrd="0" destOrd="0" presId="urn:microsoft.com/office/officeart/2005/8/layout/hierarchy3"/>
    <dgm:cxn modelId="{835E5E90-89CA-4100-80A3-638D8BDE5F24}" type="presOf" srcId="{D73B9869-074E-4852-9D96-78C9ABE4BF5E}" destId="{33FB94FB-B678-433D-BCA8-85784368AB5E}" srcOrd="0" destOrd="0" presId="urn:microsoft.com/office/officeart/2005/8/layout/hierarchy3"/>
    <dgm:cxn modelId="{CE413EBA-997F-4392-87F1-AC882D8B5930}" type="presOf" srcId="{06264325-2F00-41B0-9095-9AA0BDC93062}" destId="{96376128-3247-4DE2-9B69-E41DD1D503F8}" srcOrd="0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0AD320C8-4EAC-4785-BC9E-0EEC33D7BF19}" type="presParOf" srcId="{58CED488-8BAB-4C58-AAD5-64491F2A68B4}" destId="{12312B4D-7505-4F01-A26E-0EE8630F9EE7}" srcOrd="0" destOrd="0" presId="urn:microsoft.com/office/officeart/2005/8/layout/hierarchy3"/>
    <dgm:cxn modelId="{FFF394DF-C9E4-4890-9FCC-A0233E3581CC}" type="presParOf" srcId="{12312B4D-7505-4F01-A26E-0EE8630F9EE7}" destId="{FCAA5218-CC1F-44DA-AD85-096C32A24B55}" srcOrd="0" destOrd="0" presId="urn:microsoft.com/office/officeart/2005/8/layout/hierarchy3"/>
    <dgm:cxn modelId="{67C523CE-970B-4B28-95C1-88EAC3A3C32A}" type="presParOf" srcId="{FCAA5218-CC1F-44DA-AD85-096C32A24B55}" destId="{545C9E0B-957D-429F-9111-7A196864AC5D}" srcOrd="0" destOrd="0" presId="urn:microsoft.com/office/officeart/2005/8/layout/hierarchy3"/>
    <dgm:cxn modelId="{51A9E53D-BD72-4E5E-BE9A-9599BA7B48CA}" type="presParOf" srcId="{FCAA5218-CC1F-44DA-AD85-096C32A24B55}" destId="{905EC597-0594-4F79-834D-9E2FA87C315B}" srcOrd="1" destOrd="0" presId="urn:microsoft.com/office/officeart/2005/8/layout/hierarchy3"/>
    <dgm:cxn modelId="{C8B08BB5-F06A-45CE-9149-EECCC7E35C13}" type="presParOf" srcId="{12312B4D-7505-4F01-A26E-0EE8630F9EE7}" destId="{B56E3FB6-3AD2-4AA1-9066-38D7C272789B}" srcOrd="1" destOrd="0" presId="urn:microsoft.com/office/officeart/2005/8/layout/hierarchy3"/>
    <dgm:cxn modelId="{4B8C294B-4D34-4D08-BFB5-85BA0B07601C}" type="presParOf" srcId="{B56E3FB6-3AD2-4AA1-9066-38D7C272789B}" destId="{67666AA4-FA64-4DBE-85E6-F43938233956}" srcOrd="0" destOrd="0" presId="urn:microsoft.com/office/officeart/2005/8/layout/hierarchy3"/>
    <dgm:cxn modelId="{B87A86D7-992F-4BAF-B669-8EE098BC7667}" type="presParOf" srcId="{B56E3FB6-3AD2-4AA1-9066-38D7C272789B}" destId="{03C350B8-7395-481B-8116-B05D25F84C38}" srcOrd="1" destOrd="0" presId="urn:microsoft.com/office/officeart/2005/8/layout/hierarchy3"/>
    <dgm:cxn modelId="{12E94919-C208-428D-97B6-F9BDCA2AEB6B}" type="presParOf" srcId="{B56E3FB6-3AD2-4AA1-9066-38D7C272789B}" destId="{6016819E-21E4-431F-8971-680400A4E08E}" srcOrd="2" destOrd="0" presId="urn:microsoft.com/office/officeart/2005/8/layout/hierarchy3"/>
    <dgm:cxn modelId="{3D4BAE61-591F-4104-A6B2-E03D32BDBF62}" type="presParOf" srcId="{B56E3FB6-3AD2-4AA1-9066-38D7C272789B}" destId="{E9257058-26AD-41E2-A7E5-831673F94A3E}" srcOrd="3" destOrd="0" presId="urn:microsoft.com/office/officeart/2005/8/layout/hierarchy3"/>
    <dgm:cxn modelId="{D2587F89-280D-4B71-8679-0B95DA5FC532}" type="presParOf" srcId="{B56E3FB6-3AD2-4AA1-9066-38D7C272789B}" destId="{A9A545F6-5536-4D10-A529-7FAF159C4C13}" srcOrd="4" destOrd="0" presId="urn:microsoft.com/office/officeart/2005/8/layout/hierarchy3"/>
    <dgm:cxn modelId="{CD886CAC-CB56-42EF-9D70-CA37D595E7CB}" type="presParOf" srcId="{B56E3FB6-3AD2-4AA1-9066-38D7C272789B}" destId="{C8827641-F5EF-44D3-87F3-789528C9618A}" srcOrd="5" destOrd="0" presId="urn:microsoft.com/office/officeart/2005/8/layout/hierarchy3"/>
    <dgm:cxn modelId="{D539EBB1-5460-40B8-A151-A204F7112604}" type="presParOf" srcId="{B56E3FB6-3AD2-4AA1-9066-38D7C272789B}" destId="{043A878D-E7B4-42D2-819C-55198259AC5C}" srcOrd="6" destOrd="0" presId="urn:microsoft.com/office/officeart/2005/8/layout/hierarchy3"/>
    <dgm:cxn modelId="{1AFAFD96-B7C2-4FAE-8FCF-32C9864E93B8}" type="presParOf" srcId="{B56E3FB6-3AD2-4AA1-9066-38D7C272789B}" destId="{A561E4DF-2A14-4A7A-8A9B-3AE055F3D43B}" srcOrd="7" destOrd="0" presId="urn:microsoft.com/office/officeart/2005/8/layout/hierarchy3"/>
    <dgm:cxn modelId="{8A6BC091-7FD3-4DE8-84B5-AE414627ED5B}" type="presParOf" srcId="{58CED488-8BAB-4C58-AAD5-64491F2A68B4}" destId="{DC3DA2A4-2D0D-44C4-B911-68056BB53C4D}" srcOrd="1" destOrd="0" presId="urn:microsoft.com/office/officeart/2005/8/layout/hierarchy3"/>
    <dgm:cxn modelId="{CB8DF9DD-ED32-4515-B6D8-A829BB2637D2}" type="presParOf" srcId="{DC3DA2A4-2D0D-44C4-B911-68056BB53C4D}" destId="{D17EE812-95F3-4BCE-AEDF-BE8979B27F2D}" srcOrd="0" destOrd="0" presId="urn:microsoft.com/office/officeart/2005/8/layout/hierarchy3"/>
    <dgm:cxn modelId="{4F4D02EE-E74A-45ED-B4EF-B7713ED4F988}" type="presParOf" srcId="{D17EE812-95F3-4BCE-AEDF-BE8979B27F2D}" destId="{33FB94FB-B678-433D-BCA8-85784368AB5E}" srcOrd="0" destOrd="0" presId="urn:microsoft.com/office/officeart/2005/8/layout/hierarchy3"/>
    <dgm:cxn modelId="{46A1CB4A-8C73-4ADE-968A-8241834F54A0}" type="presParOf" srcId="{D17EE812-95F3-4BCE-AEDF-BE8979B27F2D}" destId="{E218764A-EF40-41B5-B5C6-BE4840D1BEB9}" srcOrd="1" destOrd="0" presId="urn:microsoft.com/office/officeart/2005/8/layout/hierarchy3"/>
    <dgm:cxn modelId="{FD82E538-8046-41EC-8743-23DA3CFEDED0}" type="presParOf" srcId="{DC3DA2A4-2D0D-44C4-B911-68056BB53C4D}" destId="{252E0DDC-7058-41D5-B2FE-D69C9759CE3E}" srcOrd="1" destOrd="0" presId="urn:microsoft.com/office/officeart/2005/8/layout/hierarchy3"/>
    <dgm:cxn modelId="{FB727000-EC35-432A-AE33-16DC71BAEB57}" type="presParOf" srcId="{252E0DDC-7058-41D5-B2FE-D69C9759CE3E}" destId="{2388B76B-6BB5-4D23-9354-5E0A837795AA}" srcOrd="0" destOrd="0" presId="urn:microsoft.com/office/officeart/2005/8/layout/hierarchy3"/>
    <dgm:cxn modelId="{B4DD3E7A-0E03-4CA4-B177-F86D560C3088}" type="presParOf" srcId="{252E0DDC-7058-41D5-B2FE-D69C9759CE3E}" destId="{96376128-3247-4DE2-9B69-E41DD1D503F8}" srcOrd="1" destOrd="0" presId="urn:microsoft.com/office/officeart/2005/8/layout/hierarchy3"/>
    <dgm:cxn modelId="{F64D7C51-12F1-408B-BDE4-F23DEEC0A636}" type="presParOf" srcId="{252E0DDC-7058-41D5-B2FE-D69C9759CE3E}" destId="{9B7F658E-90F3-467F-AE3A-87A8A0F92940}" srcOrd="2" destOrd="0" presId="urn:microsoft.com/office/officeart/2005/8/layout/hierarchy3"/>
    <dgm:cxn modelId="{D8BBA9D3-A7E4-44B7-9775-18F2B17DC62E}" type="presParOf" srcId="{252E0DDC-7058-41D5-B2FE-D69C9759CE3E}" destId="{8E6107EC-D4B0-49DD-84B3-FA0BE9E7B4A4}" srcOrd="3" destOrd="0" presId="urn:microsoft.com/office/officeart/2005/8/layout/hierarchy3"/>
    <dgm:cxn modelId="{76BEAA27-4A53-48B1-B0BF-0ECE9C77A2B7}" type="presParOf" srcId="{252E0DDC-7058-41D5-B2FE-D69C9759CE3E}" destId="{7E6B56DE-8F9E-4DC2-AB4B-B36E92A19A1C}" srcOrd="4" destOrd="0" presId="urn:microsoft.com/office/officeart/2005/8/layout/hierarchy3"/>
    <dgm:cxn modelId="{FC32DA62-9E35-404C-85D9-AF46AA709D90}" type="presParOf" srcId="{252E0DDC-7058-41D5-B2FE-D69C9759CE3E}" destId="{802C6E6E-C879-424E-AD56-40E71FB5ACEE}" srcOrd="5" destOrd="0" presId="urn:microsoft.com/office/officeart/2005/8/layout/hierarchy3"/>
    <dgm:cxn modelId="{5CAD3105-5448-43CB-AC3D-8B6F69098506}" type="presParOf" srcId="{252E0DDC-7058-41D5-B2FE-D69C9759CE3E}" destId="{CBCCBCB6-A41E-4F3F-A5CF-E7ADC7768DF2}" srcOrd="6" destOrd="0" presId="urn:microsoft.com/office/officeart/2005/8/layout/hierarchy3"/>
    <dgm:cxn modelId="{EFBA9847-0FFA-455A-9725-42AF2A920B1F}" type="presParOf" srcId="{252E0DDC-7058-41D5-B2FE-D69C9759CE3E}" destId="{735A02F5-221B-4739-8519-0DB54ACDA2B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воздействие и влияние аналитического сообщества на политические изменения</a:t>
          </a:r>
          <a:endParaRPr lang="ru-RU" sz="24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000" b="1" dirty="0" smtClean="0"/>
            <a:t>Текущей политической ситуации</a:t>
          </a:r>
          <a:r>
            <a:rPr lang="en-US" sz="2000" b="1" dirty="0" smtClean="0"/>
            <a:t> (situational change)</a:t>
          </a:r>
          <a:endParaRPr lang="ru-RU" sz="20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000" b="1" dirty="0" smtClean="0"/>
            <a:t>На политико-управленческие решения в конкретных областях (</a:t>
          </a:r>
          <a:r>
            <a:rPr lang="en-US" sz="2000" b="1" dirty="0" smtClean="0"/>
            <a:t>policy change)</a:t>
          </a:r>
          <a:endParaRPr lang="ru-RU" sz="20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dirty="0" smtClean="0">
              <a:effectLst/>
            </a:rPr>
            <a:t>результаты деятельности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/>
        </a:p>
      </dgm:t>
    </dgm:pt>
    <dgm:pt modelId="{06264325-2F00-41B0-9095-9AA0BDC93062}">
      <dgm:prSet phldrT="[Текст]"/>
      <dgm:spPr/>
      <dgm:t>
        <a:bodyPr/>
        <a:lstStyle/>
        <a:p>
          <a:r>
            <a:rPr lang="en-US" dirty="0" smtClean="0"/>
            <a:t>-</a:t>
          </a:r>
          <a:endParaRPr lang="ru-RU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2000" b="1" dirty="0" smtClean="0"/>
            <a:t>Оценка влияния деятельности сети ОЦП на политико-управленческие решения в области научно-технологического развития России (</a:t>
          </a:r>
          <a:r>
            <a:rPr lang="en-US" sz="2000" b="1" dirty="0" smtClean="0"/>
            <a:t>policy effect on STI-policy)</a:t>
          </a:r>
          <a:endParaRPr lang="ru-RU" sz="20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000" b="1" dirty="0" smtClean="0"/>
            <a:t>На институциональные изменения</a:t>
          </a:r>
          <a:r>
            <a:rPr lang="en-US" sz="2000" b="1" dirty="0" smtClean="0"/>
            <a:t> (institutional change)</a:t>
          </a:r>
          <a:endParaRPr lang="ru-RU" sz="20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/>
        </a:p>
      </dgm:t>
    </dgm:pt>
    <dgm:pt modelId="{52800909-CB99-4EA9-BF51-9CC7B0CE3A49}">
      <dgm:prSet/>
      <dgm:spPr/>
      <dgm:t>
        <a:bodyPr/>
        <a:lstStyle/>
        <a:p>
          <a:r>
            <a:rPr lang="en-US" dirty="0" smtClean="0">
              <a:effectLst/>
            </a:rPr>
            <a:t>-</a:t>
          </a:r>
          <a:endParaRPr lang="ru-RU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7356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6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6" custScaleX="375252" custScaleY="15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6" custScaleX="376177" custScaleY="15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6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6" custScaleX="374429" custScaleY="158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3" presStyleCnt="6" custScaleX="381205" custScaleY="155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4" presStyleCnt="6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4" presStyleCnt="6" custScaleX="382743" custScaleY="354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5" presStyleCnt="6" custScaleX="386514" custScaleY="155086" custLinFactNeighborX="-1011" custLinFactNeighborY="-3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3794E3-F226-4712-9033-4B5EF0E9CBBA}" type="presOf" srcId="{A1F8607D-B09D-49F7-8E76-F0E835850D77}" destId="{7E6B56DE-8F9E-4DC2-AB4B-B36E92A19A1C}" srcOrd="0" destOrd="0" presId="urn:microsoft.com/office/officeart/2005/8/layout/hierarchy3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36369ED5-5D82-4520-994E-74B28D65C342}" type="presOf" srcId="{F2A8851F-5DD5-4D9C-BCC2-CE5E8912D17A}" destId="{67666AA4-FA64-4DBE-85E6-F43938233956}" srcOrd="0" destOrd="0" presId="urn:microsoft.com/office/officeart/2005/8/layout/hierarchy3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BAAC9806-8E74-4E71-8E1F-AC871109B9E6}" type="presOf" srcId="{A9AA7595-537C-4EA9-B30D-4635F5CCC686}" destId="{8E6107EC-D4B0-49DD-84B3-FA0BE9E7B4A4}" srcOrd="0" destOrd="0" presId="urn:microsoft.com/office/officeart/2005/8/layout/hierarchy3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7F760194-49B5-4B28-9301-204714080CB8}" type="presOf" srcId="{7470C7B8-EA91-402B-B693-4EDBFB0022A3}" destId="{9B7F658E-90F3-467F-AE3A-87A8A0F92940}" srcOrd="0" destOrd="0" presId="urn:microsoft.com/office/officeart/2005/8/layout/hierarchy3"/>
    <dgm:cxn modelId="{BE95A3E4-DA52-4B33-AD33-14A8B01B0A6B}" type="presOf" srcId="{06264325-2F00-41B0-9095-9AA0BDC93062}" destId="{96376128-3247-4DE2-9B69-E41DD1D503F8}" srcOrd="0" destOrd="0" presId="urn:microsoft.com/office/officeart/2005/8/layout/hierarchy3"/>
    <dgm:cxn modelId="{660600CC-D525-41C4-BBC3-353EF9A6292F}" type="presOf" srcId="{D85C7A36-5143-407E-8BCF-FC4D983E0EC2}" destId="{2388B76B-6BB5-4D23-9354-5E0A837795AA}" srcOrd="0" destOrd="0" presId="urn:microsoft.com/office/officeart/2005/8/layout/hierarchy3"/>
    <dgm:cxn modelId="{E8224533-2754-46A2-84DD-BA9D53531B42}" type="presOf" srcId="{B5DC132B-F687-4A3E-8F19-EBF31303810A}" destId="{545C9E0B-957D-429F-9111-7A196864AC5D}" srcOrd="0" destOrd="0" presId="urn:microsoft.com/office/officeart/2005/8/layout/hierarchy3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85AA7611-51AE-45B3-86B2-BEE3911036C4}" type="presOf" srcId="{6EDBE1B7-B3D1-499E-AC3B-236CA397EC5D}" destId="{C8827641-F5EF-44D3-87F3-789528C9618A}" srcOrd="0" destOrd="0" presId="urn:microsoft.com/office/officeart/2005/8/layout/hierarchy3"/>
    <dgm:cxn modelId="{5460E50D-96D7-4295-A841-9F93E8DB1BCE}" type="presOf" srcId="{5A59CCB0-6BC5-4729-8F41-0853469BCDDB}" destId="{A9A545F6-5536-4D10-A529-7FAF159C4C13}" srcOrd="0" destOrd="0" presId="urn:microsoft.com/office/officeart/2005/8/layout/hierarchy3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232D2DCA-2B72-4D06-84A8-2121D95A6AD2}" type="presOf" srcId="{60F47E99-17D9-4A90-80DC-4252020B39A5}" destId="{58CED488-8BAB-4C58-AAD5-64491F2A68B4}" srcOrd="0" destOrd="0" presId="urn:microsoft.com/office/officeart/2005/8/layout/hierarchy3"/>
    <dgm:cxn modelId="{25623DE9-7320-4F9A-930B-52A96F331CF3}" type="presOf" srcId="{52800909-CB99-4EA9-BF51-9CC7B0CE3A49}" destId="{802C6E6E-C879-424E-AD56-40E71FB5ACEE}" srcOrd="0" destOrd="0" presId="urn:microsoft.com/office/officeart/2005/8/layout/hierarchy3"/>
    <dgm:cxn modelId="{E282EEEE-27E7-435E-B4E8-DAAB33F27AB4}" type="presOf" srcId="{6F95CBD9-557D-4ECC-B821-6C32FE9EAA02}" destId="{E9257058-26AD-41E2-A7E5-831673F94A3E}" srcOrd="0" destOrd="0" presId="urn:microsoft.com/office/officeart/2005/8/layout/hierarchy3"/>
    <dgm:cxn modelId="{DD890ECB-B6E0-47C2-B70F-0918623C6BFF}" type="presOf" srcId="{7D7AE082-1BED-4725-BD80-A80B1C93BF95}" destId="{6016819E-21E4-431F-8971-680400A4E08E}" srcOrd="0" destOrd="0" presId="urn:microsoft.com/office/officeart/2005/8/layout/hierarchy3"/>
    <dgm:cxn modelId="{A3D07D10-5790-4BAB-B4EA-276CBEB85DD4}" type="presOf" srcId="{075E9DBD-8F88-4AAB-AB35-17664E7D45CB}" destId="{03C350B8-7395-481B-8116-B05D25F84C38}" srcOrd="0" destOrd="0" presId="urn:microsoft.com/office/officeart/2005/8/layout/hierarchy3"/>
    <dgm:cxn modelId="{0365BCF1-759C-4274-8803-141A11FE7EB4}" type="presOf" srcId="{B5DC132B-F687-4A3E-8F19-EBF31303810A}" destId="{905EC597-0594-4F79-834D-9E2FA87C315B}" srcOrd="1" destOrd="0" presId="urn:microsoft.com/office/officeart/2005/8/layout/hierarchy3"/>
    <dgm:cxn modelId="{C6F2813F-3BD8-4B0F-B2D8-CA15D7BE2DEF}" type="presOf" srcId="{D73B9869-074E-4852-9D96-78C9ABE4BF5E}" destId="{E218764A-EF40-41B5-B5C6-BE4840D1BEB9}" srcOrd="1" destOrd="0" presId="urn:microsoft.com/office/officeart/2005/8/layout/hierarchy3"/>
    <dgm:cxn modelId="{CD996805-EC56-4F7A-8A8D-EF6AED19279A}" type="presOf" srcId="{D73B9869-074E-4852-9D96-78C9ABE4BF5E}" destId="{33FB94FB-B678-433D-BCA8-85784368AB5E}" srcOrd="0" destOrd="0" presId="urn:microsoft.com/office/officeart/2005/8/layout/hierarchy3"/>
    <dgm:cxn modelId="{F98C6E8D-5617-46E5-AFEA-6D3C93BE178F}" type="presParOf" srcId="{58CED488-8BAB-4C58-AAD5-64491F2A68B4}" destId="{12312B4D-7505-4F01-A26E-0EE8630F9EE7}" srcOrd="0" destOrd="0" presId="urn:microsoft.com/office/officeart/2005/8/layout/hierarchy3"/>
    <dgm:cxn modelId="{8CDF090A-8DFB-4909-92AA-F162242D927F}" type="presParOf" srcId="{12312B4D-7505-4F01-A26E-0EE8630F9EE7}" destId="{FCAA5218-CC1F-44DA-AD85-096C32A24B55}" srcOrd="0" destOrd="0" presId="urn:microsoft.com/office/officeart/2005/8/layout/hierarchy3"/>
    <dgm:cxn modelId="{568A67F9-15C0-4247-B225-CD516AB69728}" type="presParOf" srcId="{FCAA5218-CC1F-44DA-AD85-096C32A24B55}" destId="{545C9E0B-957D-429F-9111-7A196864AC5D}" srcOrd="0" destOrd="0" presId="urn:microsoft.com/office/officeart/2005/8/layout/hierarchy3"/>
    <dgm:cxn modelId="{189F668B-85BF-47E2-9E0E-BD143A68BB1F}" type="presParOf" srcId="{FCAA5218-CC1F-44DA-AD85-096C32A24B55}" destId="{905EC597-0594-4F79-834D-9E2FA87C315B}" srcOrd="1" destOrd="0" presId="urn:microsoft.com/office/officeart/2005/8/layout/hierarchy3"/>
    <dgm:cxn modelId="{B43DA659-05AA-41BB-BD48-EAA0D50B9ECE}" type="presParOf" srcId="{12312B4D-7505-4F01-A26E-0EE8630F9EE7}" destId="{B56E3FB6-3AD2-4AA1-9066-38D7C272789B}" srcOrd="1" destOrd="0" presId="urn:microsoft.com/office/officeart/2005/8/layout/hierarchy3"/>
    <dgm:cxn modelId="{0DCE7D08-D76E-4A28-9A8D-E590BD467A43}" type="presParOf" srcId="{B56E3FB6-3AD2-4AA1-9066-38D7C272789B}" destId="{67666AA4-FA64-4DBE-85E6-F43938233956}" srcOrd="0" destOrd="0" presId="urn:microsoft.com/office/officeart/2005/8/layout/hierarchy3"/>
    <dgm:cxn modelId="{318DC57E-8234-43F0-9D8D-700B925FCC5C}" type="presParOf" srcId="{B56E3FB6-3AD2-4AA1-9066-38D7C272789B}" destId="{03C350B8-7395-481B-8116-B05D25F84C38}" srcOrd="1" destOrd="0" presId="urn:microsoft.com/office/officeart/2005/8/layout/hierarchy3"/>
    <dgm:cxn modelId="{5A10468E-5F89-4887-B901-ADCBC8B91053}" type="presParOf" srcId="{B56E3FB6-3AD2-4AA1-9066-38D7C272789B}" destId="{6016819E-21E4-431F-8971-680400A4E08E}" srcOrd="2" destOrd="0" presId="urn:microsoft.com/office/officeart/2005/8/layout/hierarchy3"/>
    <dgm:cxn modelId="{C1C1B897-28A3-4F5A-B55E-E17979B69D11}" type="presParOf" srcId="{B56E3FB6-3AD2-4AA1-9066-38D7C272789B}" destId="{E9257058-26AD-41E2-A7E5-831673F94A3E}" srcOrd="3" destOrd="0" presId="urn:microsoft.com/office/officeart/2005/8/layout/hierarchy3"/>
    <dgm:cxn modelId="{D2D01B62-4670-4789-AE75-49EDBAC10DDE}" type="presParOf" srcId="{B56E3FB6-3AD2-4AA1-9066-38D7C272789B}" destId="{A9A545F6-5536-4D10-A529-7FAF159C4C13}" srcOrd="4" destOrd="0" presId="urn:microsoft.com/office/officeart/2005/8/layout/hierarchy3"/>
    <dgm:cxn modelId="{C82F07CE-BEA1-4531-B43F-4AB08A4DB756}" type="presParOf" srcId="{B56E3FB6-3AD2-4AA1-9066-38D7C272789B}" destId="{C8827641-F5EF-44D3-87F3-789528C9618A}" srcOrd="5" destOrd="0" presId="urn:microsoft.com/office/officeart/2005/8/layout/hierarchy3"/>
    <dgm:cxn modelId="{123E3907-DFB5-4A4B-B306-83EF0B5057AE}" type="presParOf" srcId="{58CED488-8BAB-4C58-AAD5-64491F2A68B4}" destId="{DC3DA2A4-2D0D-44C4-B911-68056BB53C4D}" srcOrd="1" destOrd="0" presId="urn:microsoft.com/office/officeart/2005/8/layout/hierarchy3"/>
    <dgm:cxn modelId="{FE74AB38-50CC-4E1D-A710-8E256BDECC34}" type="presParOf" srcId="{DC3DA2A4-2D0D-44C4-B911-68056BB53C4D}" destId="{D17EE812-95F3-4BCE-AEDF-BE8979B27F2D}" srcOrd="0" destOrd="0" presId="urn:microsoft.com/office/officeart/2005/8/layout/hierarchy3"/>
    <dgm:cxn modelId="{C94BD52B-54F0-47FC-9930-ED77EF3C7047}" type="presParOf" srcId="{D17EE812-95F3-4BCE-AEDF-BE8979B27F2D}" destId="{33FB94FB-B678-433D-BCA8-85784368AB5E}" srcOrd="0" destOrd="0" presId="urn:microsoft.com/office/officeart/2005/8/layout/hierarchy3"/>
    <dgm:cxn modelId="{2BC90CCB-8DB2-40A5-B46E-F69859CD524A}" type="presParOf" srcId="{D17EE812-95F3-4BCE-AEDF-BE8979B27F2D}" destId="{E218764A-EF40-41B5-B5C6-BE4840D1BEB9}" srcOrd="1" destOrd="0" presId="urn:microsoft.com/office/officeart/2005/8/layout/hierarchy3"/>
    <dgm:cxn modelId="{F89DFD39-6B88-4A80-9596-3A0818EBAF6C}" type="presParOf" srcId="{DC3DA2A4-2D0D-44C4-B911-68056BB53C4D}" destId="{252E0DDC-7058-41D5-B2FE-D69C9759CE3E}" srcOrd="1" destOrd="0" presId="urn:microsoft.com/office/officeart/2005/8/layout/hierarchy3"/>
    <dgm:cxn modelId="{2F2D90E2-3A2F-4B88-AD00-69FCCBE63A15}" type="presParOf" srcId="{252E0DDC-7058-41D5-B2FE-D69C9759CE3E}" destId="{2388B76B-6BB5-4D23-9354-5E0A837795AA}" srcOrd="0" destOrd="0" presId="urn:microsoft.com/office/officeart/2005/8/layout/hierarchy3"/>
    <dgm:cxn modelId="{06D155A8-63DC-4F86-A689-8D266D221DD7}" type="presParOf" srcId="{252E0DDC-7058-41D5-B2FE-D69C9759CE3E}" destId="{96376128-3247-4DE2-9B69-E41DD1D503F8}" srcOrd="1" destOrd="0" presId="urn:microsoft.com/office/officeart/2005/8/layout/hierarchy3"/>
    <dgm:cxn modelId="{4B89BF58-1106-462E-9326-A479BEC2930A}" type="presParOf" srcId="{252E0DDC-7058-41D5-B2FE-D69C9759CE3E}" destId="{9B7F658E-90F3-467F-AE3A-87A8A0F92940}" srcOrd="2" destOrd="0" presId="urn:microsoft.com/office/officeart/2005/8/layout/hierarchy3"/>
    <dgm:cxn modelId="{F329C9FE-4C26-485A-8D16-6A4A3648476F}" type="presParOf" srcId="{252E0DDC-7058-41D5-B2FE-D69C9759CE3E}" destId="{8E6107EC-D4B0-49DD-84B3-FA0BE9E7B4A4}" srcOrd="3" destOrd="0" presId="urn:microsoft.com/office/officeart/2005/8/layout/hierarchy3"/>
    <dgm:cxn modelId="{C596D59B-FC3B-49A3-BC63-75A8DCF22020}" type="presParOf" srcId="{252E0DDC-7058-41D5-B2FE-D69C9759CE3E}" destId="{7E6B56DE-8F9E-4DC2-AB4B-B36E92A19A1C}" srcOrd="4" destOrd="0" presId="urn:microsoft.com/office/officeart/2005/8/layout/hierarchy3"/>
    <dgm:cxn modelId="{F3198954-BC0E-452C-92D6-60D66AADFB1E}" type="presParOf" srcId="{252E0DDC-7058-41D5-B2FE-D69C9759CE3E}" destId="{802C6E6E-C879-424E-AD56-40E71FB5ACE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47E99-17D9-4A90-80DC-4252020B39A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DC132B-F687-4A3E-8F19-EBF31303810A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контекст влияния аналитических сообществ</a:t>
          </a:r>
          <a:endParaRPr lang="ru-RU" sz="2800" b="1" dirty="0"/>
        </a:p>
      </dgm:t>
    </dgm:pt>
    <dgm:pt modelId="{582BF59A-E50A-47D4-B03C-162C9716FD7E}" type="parTrans" cxnId="{4E866DE1-FDFE-4D4C-9291-39D86ACEE4F5}">
      <dgm:prSet/>
      <dgm:spPr/>
      <dgm:t>
        <a:bodyPr/>
        <a:lstStyle/>
        <a:p>
          <a:endParaRPr lang="ru-RU"/>
        </a:p>
      </dgm:t>
    </dgm:pt>
    <dgm:pt modelId="{901F0336-6C33-47C9-9FD7-03F11320A51A}" type="sibTrans" cxnId="{4E866DE1-FDFE-4D4C-9291-39D86ACEE4F5}">
      <dgm:prSet/>
      <dgm:spPr/>
      <dgm:t>
        <a:bodyPr/>
        <a:lstStyle/>
        <a:p>
          <a:endParaRPr lang="ru-RU"/>
        </a:p>
      </dgm:t>
    </dgm:pt>
    <dgm:pt modelId="{075E9DBD-8F88-4AAB-AB35-17664E7D45CB}">
      <dgm:prSet phldrT="[Текст]" custT="1"/>
      <dgm:spPr/>
      <dgm:t>
        <a:bodyPr/>
        <a:lstStyle/>
        <a:p>
          <a:r>
            <a:rPr lang="ru-RU" sz="2000" b="1" dirty="0" smtClean="0"/>
            <a:t>политический</a:t>
          </a:r>
          <a:endParaRPr lang="ru-RU" sz="2000" b="1" dirty="0"/>
        </a:p>
      </dgm:t>
    </dgm:pt>
    <dgm:pt modelId="{F2A8851F-5DD5-4D9C-BCC2-CE5E8912D17A}" type="parTrans" cxnId="{024CC1C3-FD26-47EB-A238-E96DE2166BF5}">
      <dgm:prSet/>
      <dgm:spPr/>
      <dgm:t>
        <a:bodyPr/>
        <a:lstStyle/>
        <a:p>
          <a:endParaRPr lang="ru-RU"/>
        </a:p>
      </dgm:t>
    </dgm:pt>
    <dgm:pt modelId="{DF03DB3C-7A23-413B-9688-D9C10E51BFED}" type="sibTrans" cxnId="{024CC1C3-FD26-47EB-A238-E96DE2166BF5}">
      <dgm:prSet/>
      <dgm:spPr/>
      <dgm:t>
        <a:bodyPr/>
        <a:lstStyle/>
        <a:p>
          <a:endParaRPr lang="ru-RU"/>
        </a:p>
      </dgm:t>
    </dgm:pt>
    <dgm:pt modelId="{6F95CBD9-557D-4ECC-B821-6C32FE9EAA02}">
      <dgm:prSet phldrT="[Текст]" custT="1"/>
      <dgm:spPr/>
      <dgm:t>
        <a:bodyPr/>
        <a:lstStyle/>
        <a:p>
          <a:r>
            <a:rPr lang="ru-RU" sz="2000" b="1" dirty="0" smtClean="0"/>
            <a:t>культурный</a:t>
          </a:r>
          <a:endParaRPr lang="ru-RU" sz="2000" b="1" dirty="0"/>
        </a:p>
      </dgm:t>
    </dgm:pt>
    <dgm:pt modelId="{7D7AE082-1BED-4725-BD80-A80B1C93BF95}" type="parTrans" cxnId="{8015E7C0-9B36-4529-81A8-A02C839E15A7}">
      <dgm:prSet/>
      <dgm:spPr/>
      <dgm:t>
        <a:bodyPr/>
        <a:lstStyle/>
        <a:p>
          <a:endParaRPr lang="ru-RU"/>
        </a:p>
      </dgm:t>
    </dgm:pt>
    <dgm:pt modelId="{28AF5C55-9377-433D-87EF-B16F8AB09F1B}" type="sibTrans" cxnId="{8015E7C0-9B36-4529-81A8-A02C839E15A7}">
      <dgm:prSet/>
      <dgm:spPr/>
      <dgm:t>
        <a:bodyPr/>
        <a:lstStyle/>
        <a:p>
          <a:endParaRPr lang="ru-RU"/>
        </a:p>
      </dgm:t>
    </dgm:pt>
    <dgm:pt modelId="{D73B9869-074E-4852-9D96-78C9ABE4BF5E}">
      <dgm:prSet phldrT="[Текст]" custT="1"/>
      <dgm:spPr/>
      <dgm:t>
        <a:bodyPr/>
        <a:lstStyle/>
        <a:p>
          <a:r>
            <a:rPr lang="ru-RU" sz="2800" b="1" dirty="0" smtClean="0">
              <a:effectLst/>
            </a:rPr>
            <a:t>возможности и ограничения деятельности сети ОЦП</a:t>
          </a:r>
          <a:endParaRPr lang="ru-RU" sz="2800" b="1" dirty="0"/>
        </a:p>
      </dgm:t>
    </dgm:pt>
    <dgm:pt modelId="{D40825DC-5D40-4B6C-9365-CA3F641BFBAF}" type="parTrans" cxnId="{DE0E5BE2-D8DC-4851-B6E0-57D88DF3259B}">
      <dgm:prSet/>
      <dgm:spPr/>
      <dgm:t>
        <a:bodyPr/>
        <a:lstStyle/>
        <a:p>
          <a:endParaRPr lang="ru-RU"/>
        </a:p>
      </dgm:t>
    </dgm:pt>
    <dgm:pt modelId="{D2A628AC-72F2-49D5-A9E5-D24A399FD9E2}" type="sibTrans" cxnId="{DE0E5BE2-D8DC-4851-B6E0-57D88DF3259B}">
      <dgm:prSet/>
      <dgm:spPr/>
      <dgm:t>
        <a:bodyPr/>
        <a:lstStyle/>
        <a:p>
          <a:endParaRPr lang="ru-RU"/>
        </a:p>
      </dgm:t>
    </dgm:pt>
    <dgm:pt modelId="{06264325-2F00-41B0-9095-9AA0BDC93062}">
      <dgm:prSet phldrT="[Текст]" custT="1"/>
      <dgm:spPr/>
      <dgm:t>
        <a:bodyPr/>
        <a:lstStyle/>
        <a:p>
          <a:r>
            <a:rPr lang="ru-RU" sz="3200" b="1" dirty="0" smtClean="0"/>
            <a:t>-</a:t>
          </a:r>
          <a:endParaRPr lang="ru-RU" sz="3200" b="1" dirty="0"/>
        </a:p>
      </dgm:t>
    </dgm:pt>
    <dgm:pt modelId="{D85C7A36-5143-407E-8BCF-FC4D983E0EC2}" type="parTrans" cxnId="{5E7A8FD7-7D4E-4FD7-9171-8752EAA3802B}">
      <dgm:prSet/>
      <dgm:spPr/>
      <dgm:t>
        <a:bodyPr/>
        <a:lstStyle/>
        <a:p>
          <a:endParaRPr lang="ru-RU"/>
        </a:p>
      </dgm:t>
    </dgm:pt>
    <dgm:pt modelId="{9A6E1CE5-5D21-4E30-9811-981358959059}" type="sibTrans" cxnId="{5E7A8FD7-7D4E-4FD7-9171-8752EAA3802B}">
      <dgm:prSet/>
      <dgm:spPr/>
      <dgm:t>
        <a:bodyPr/>
        <a:lstStyle/>
        <a:p>
          <a:endParaRPr lang="ru-RU"/>
        </a:p>
      </dgm:t>
    </dgm:pt>
    <dgm:pt modelId="{A9AA7595-537C-4EA9-B30D-4635F5CCC686}">
      <dgm:prSet phldrT="[Текст]" custT="1"/>
      <dgm:spPr/>
      <dgm:t>
        <a:bodyPr/>
        <a:lstStyle/>
        <a:p>
          <a:r>
            <a:rPr lang="ru-RU" sz="3200" b="1" dirty="0" smtClean="0"/>
            <a:t>-</a:t>
          </a:r>
          <a:endParaRPr lang="ru-RU" sz="3200" b="1" dirty="0"/>
        </a:p>
      </dgm:t>
    </dgm:pt>
    <dgm:pt modelId="{7470C7B8-EA91-402B-B693-4EDBFB0022A3}" type="parTrans" cxnId="{BCFB94E5-FC3E-4C0A-B327-B800C3848964}">
      <dgm:prSet/>
      <dgm:spPr/>
      <dgm:t>
        <a:bodyPr/>
        <a:lstStyle/>
        <a:p>
          <a:endParaRPr lang="ru-RU"/>
        </a:p>
      </dgm:t>
    </dgm:pt>
    <dgm:pt modelId="{924A1361-E857-4764-8294-D701219812F4}" type="sibTrans" cxnId="{BCFB94E5-FC3E-4C0A-B327-B800C3848964}">
      <dgm:prSet/>
      <dgm:spPr/>
      <dgm:t>
        <a:bodyPr/>
        <a:lstStyle/>
        <a:p>
          <a:endParaRPr lang="ru-RU"/>
        </a:p>
      </dgm:t>
    </dgm:pt>
    <dgm:pt modelId="{6EDBE1B7-B3D1-499E-AC3B-236CA397EC5D}">
      <dgm:prSet custT="1"/>
      <dgm:spPr/>
      <dgm:t>
        <a:bodyPr/>
        <a:lstStyle/>
        <a:p>
          <a:r>
            <a:rPr lang="ru-RU" sz="2000" b="1" dirty="0" smtClean="0"/>
            <a:t>экономический</a:t>
          </a:r>
          <a:endParaRPr lang="ru-RU" sz="2000" b="1" dirty="0"/>
        </a:p>
      </dgm:t>
    </dgm:pt>
    <dgm:pt modelId="{5A59CCB0-6BC5-4729-8F41-0853469BCDDB}" type="parTrans" cxnId="{2A4B45C9-8D71-4619-AA34-C82D923DB7CD}">
      <dgm:prSet/>
      <dgm:spPr/>
      <dgm:t>
        <a:bodyPr/>
        <a:lstStyle/>
        <a:p>
          <a:endParaRPr lang="ru-RU"/>
        </a:p>
      </dgm:t>
    </dgm:pt>
    <dgm:pt modelId="{459E9388-8889-46D2-B3DA-F0FFAC4EA328}" type="sibTrans" cxnId="{2A4B45C9-8D71-4619-AA34-C82D923DB7CD}">
      <dgm:prSet/>
      <dgm:spPr/>
      <dgm:t>
        <a:bodyPr/>
        <a:lstStyle/>
        <a:p>
          <a:endParaRPr lang="ru-RU"/>
        </a:p>
      </dgm:t>
    </dgm:pt>
    <dgm:pt modelId="{674123A6-65F8-43F0-8736-4803E3914858}">
      <dgm:prSet custT="1"/>
      <dgm:spPr/>
      <dgm:t>
        <a:bodyPr/>
        <a:lstStyle/>
        <a:p>
          <a:r>
            <a:rPr lang="ru-RU" sz="2000" b="1" dirty="0" smtClean="0">
              <a:effectLst/>
            </a:rPr>
            <a:t>социальный</a:t>
          </a:r>
          <a:endParaRPr lang="ru-RU" sz="2000" b="1" dirty="0"/>
        </a:p>
      </dgm:t>
    </dgm:pt>
    <dgm:pt modelId="{36AF2422-30C5-45BB-8AB8-DC8302039310}" type="parTrans" cxnId="{B95410DE-D90D-4219-AD20-ACB0929A74B4}">
      <dgm:prSet/>
      <dgm:spPr/>
      <dgm:t>
        <a:bodyPr/>
        <a:lstStyle/>
        <a:p>
          <a:endParaRPr lang="ru-RU"/>
        </a:p>
      </dgm:t>
    </dgm:pt>
    <dgm:pt modelId="{4CBAFF71-BADC-4583-837D-6DD6570CCCD9}" type="sibTrans" cxnId="{B95410DE-D90D-4219-AD20-ACB0929A74B4}">
      <dgm:prSet/>
      <dgm:spPr/>
      <dgm:t>
        <a:bodyPr/>
        <a:lstStyle/>
        <a:p>
          <a:endParaRPr lang="ru-RU"/>
        </a:p>
      </dgm:t>
    </dgm:pt>
    <dgm:pt modelId="{52800909-CB99-4EA9-BF51-9CC7B0CE3A49}">
      <dgm:prSet custT="1"/>
      <dgm:spPr/>
      <dgm:t>
        <a:bodyPr/>
        <a:lstStyle/>
        <a:p>
          <a:r>
            <a:rPr lang="ru-RU" sz="3200" b="1" dirty="0" smtClean="0">
              <a:effectLst/>
            </a:rPr>
            <a:t>-</a:t>
          </a:r>
          <a:endParaRPr lang="ru-RU" sz="3200" b="1" dirty="0"/>
        </a:p>
      </dgm:t>
    </dgm:pt>
    <dgm:pt modelId="{A1F8607D-B09D-49F7-8E76-F0E835850D77}" type="parTrans" cxnId="{67BF3E76-C100-469A-B7AA-4B73F0186E60}">
      <dgm:prSet/>
      <dgm:spPr/>
      <dgm:t>
        <a:bodyPr/>
        <a:lstStyle/>
        <a:p>
          <a:endParaRPr lang="ru-RU"/>
        </a:p>
      </dgm:t>
    </dgm:pt>
    <dgm:pt modelId="{EBB6F75A-40C0-48EA-BBDF-4BC36C42F296}" type="sibTrans" cxnId="{67BF3E76-C100-469A-B7AA-4B73F0186E60}">
      <dgm:prSet/>
      <dgm:spPr/>
      <dgm:t>
        <a:bodyPr/>
        <a:lstStyle/>
        <a:p>
          <a:endParaRPr lang="ru-RU"/>
        </a:p>
      </dgm:t>
    </dgm:pt>
    <dgm:pt modelId="{6E3C8097-C4D4-4995-852F-39B08A374A90}">
      <dgm:prSet custT="1"/>
      <dgm:spPr/>
      <dgm:t>
        <a:bodyPr/>
        <a:lstStyle/>
        <a:p>
          <a:r>
            <a:rPr lang="ru-RU" sz="3200" b="1" dirty="0" smtClean="0">
              <a:effectLst/>
            </a:rPr>
            <a:t>-</a:t>
          </a:r>
          <a:endParaRPr lang="ru-RU" sz="3200" b="1" dirty="0"/>
        </a:p>
      </dgm:t>
    </dgm:pt>
    <dgm:pt modelId="{66070652-78CD-4FFE-8C65-79659530985C}" type="parTrans" cxnId="{A8DF92AE-3519-413C-A90A-78839548794E}">
      <dgm:prSet/>
      <dgm:spPr/>
      <dgm:t>
        <a:bodyPr/>
        <a:lstStyle/>
        <a:p>
          <a:endParaRPr lang="ru-RU"/>
        </a:p>
      </dgm:t>
    </dgm:pt>
    <dgm:pt modelId="{EE296E10-77E9-4752-93C4-CB843EB93955}" type="sibTrans" cxnId="{A8DF92AE-3519-413C-A90A-78839548794E}">
      <dgm:prSet/>
      <dgm:spPr/>
      <dgm:t>
        <a:bodyPr/>
        <a:lstStyle/>
        <a:p>
          <a:endParaRPr lang="ru-RU"/>
        </a:p>
      </dgm:t>
    </dgm:pt>
    <dgm:pt modelId="{1555CADB-DDFA-40FA-80AD-F4617E36F143}">
      <dgm:prSet custT="1"/>
      <dgm:spPr/>
      <dgm:t>
        <a:bodyPr/>
        <a:lstStyle/>
        <a:p>
          <a:r>
            <a:rPr lang="ru-RU" sz="2000" b="1" dirty="0" smtClean="0"/>
            <a:t>инфраструктурный </a:t>
          </a:r>
          <a:endParaRPr lang="ru-RU" sz="2000" b="1" dirty="0"/>
        </a:p>
      </dgm:t>
    </dgm:pt>
    <dgm:pt modelId="{C978488B-6458-4F96-B82F-B32F92ACBEB9}" type="parTrans" cxnId="{9C2CB088-54A6-4BD6-B259-32DE9E605A78}">
      <dgm:prSet/>
      <dgm:spPr/>
      <dgm:t>
        <a:bodyPr/>
        <a:lstStyle/>
        <a:p>
          <a:endParaRPr lang="ru-RU"/>
        </a:p>
      </dgm:t>
    </dgm:pt>
    <dgm:pt modelId="{07F4A00E-68A0-4B54-9A88-86BFE568987F}" type="sibTrans" cxnId="{9C2CB088-54A6-4BD6-B259-32DE9E605A78}">
      <dgm:prSet/>
      <dgm:spPr/>
      <dgm:t>
        <a:bodyPr/>
        <a:lstStyle/>
        <a:p>
          <a:endParaRPr lang="ru-RU"/>
        </a:p>
      </dgm:t>
    </dgm:pt>
    <dgm:pt modelId="{7A2BD098-BB15-474A-B1BE-9974DB956E07}">
      <dgm:prSet custT="1"/>
      <dgm:spPr/>
      <dgm:t>
        <a:bodyPr/>
        <a:lstStyle/>
        <a:p>
          <a:r>
            <a:rPr lang="ru-RU" sz="2000" b="1" dirty="0" smtClean="0"/>
            <a:t>глобальный</a:t>
          </a:r>
          <a:endParaRPr lang="ru-RU" sz="2000" b="1" dirty="0"/>
        </a:p>
      </dgm:t>
    </dgm:pt>
    <dgm:pt modelId="{AD0319D9-9AC1-446C-B613-AD0B419B974C}" type="parTrans" cxnId="{9C7A526D-FD73-42A3-A759-305E9072D337}">
      <dgm:prSet/>
      <dgm:spPr/>
      <dgm:t>
        <a:bodyPr/>
        <a:lstStyle/>
        <a:p>
          <a:endParaRPr lang="ru-RU"/>
        </a:p>
      </dgm:t>
    </dgm:pt>
    <dgm:pt modelId="{803EC112-8851-4B43-B974-DC9E4C6A8154}" type="sibTrans" cxnId="{9C7A526D-FD73-42A3-A759-305E9072D337}">
      <dgm:prSet/>
      <dgm:spPr/>
      <dgm:t>
        <a:bodyPr/>
        <a:lstStyle/>
        <a:p>
          <a:endParaRPr lang="ru-RU"/>
        </a:p>
      </dgm:t>
    </dgm:pt>
    <dgm:pt modelId="{C646DCBF-43F3-4812-9967-A89E6273B9EF}">
      <dgm:prSet custT="1"/>
      <dgm:spPr/>
      <dgm:t>
        <a:bodyPr/>
        <a:lstStyle/>
        <a:p>
          <a:r>
            <a:rPr lang="ru-RU" sz="2000" b="1" dirty="0" smtClean="0"/>
            <a:t>правовой</a:t>
          </a:r>
          <a:endParaRPr lang="ru-RU" sz="2000" b="1" dirty="0"/>
        </a:p>
      </dgm:t>
    </dgm:pt>
    <dgm:pt modelId="{2F573DBA-BA0A-48BF-B934-A5AD402C0024}" type="parTrans" cxnId="{E450B34D-A790-4891-9C56-FBABBBAF6B76}">
      <dgm:prSet/>
      <dgm:spPr/>
      <dgm:t>
        <a:bodyPr/>
        <a:lstStyle/>
        <a:p>
          <a:endParaRPr lang="ru-RU"/>
        </a:p>
      </dgm:t>
    </dgm:pt>
    <dgm:pt modelId="{EF2D7314-C6E9-4919-9E80-9B9BABA6FA21}" type="sibTrans" cxnId="{E450B34D-A790-4891-9C56-FBABBBAF6B76}">
      <dgm:prSet/>
      <dgm:spPr/>
      <dgm:t>
        <a:bodyPr/>
        <a:lstStyle/>
        <a:p>
          <a:endParaRPr lang="ru-RU"/>
        </a:p>
      </dgm:t>
    </dgm:pt>
    <dgm:pt modelId="{A822C8BE-C198-4FB3-B7F7-5193B8232410}">
      <dgm:prSet custT="1"/>
      <dgm:spPr/>
      <dgm:t>
        <a:bodyPr/>
        <a:lstStyle/>
        <a:p>
          <a:r>
            <a:rPr lang="ru-RU" sz="3200" b="1" dirty="0" smtClean="0"/>
            <a:t>-</a:t>
          </a:r>
          <a:endParaRPr lang="ru-RU" sz="3200" b="1" dirty="0"/>
        </a:p>
      </dgm:t>
    </dgm:pt>
    <dgm:pt modelId="{CDE8E6A2-CB3C-4910-BE8B-B1BBC208026D}" type="parTrans" cxnId="{0EC6D6BE-FC32-479E-A6E6-BD852B7BE641}">
      <dgm:prSet/>
      <dgm:spPr/>
      <dgm:t>
        <a:bodyPr/>
        <a:lstStyle/>
        <a:p>
          <a:endParaRPr lang="ru-RU"/>
        </a:p>
      </dgm:t>
    </dgm:pt>
    <dgm:pt modelId="{FE98128F-3D6E-49DD-882B-EA30A54D6164}" type="sibTrans" cxnId="{0EC6D6BE-FC32-479E-A6E6-BD852B7BE641}">
      <dgm:prSet/>
      <dgm:spPr/>
      <dgm:t>
        <a:bodyPr/>
        <a:lstStyle/>
        <a:p>
          <a:endParaRPr lang="ru-RU"/>
        </a:p>
      </dgm:t>
    </dgm:pt>
    <dgm:pt modelId="{989EBE9C-7C74-44F0-BCD2-1627863037B5}">
      <dgm:prSet custT="1"/>
      <dgm:spPr/>
      <dgm:t>
        <a:bodyPr/>
        <a:lstStyle/>
        <a:p>
          <a:r>
            <a:rPr lang="ru-RU" sz="2000" b="1" dirty="0" smtClean="0"/>
            <a:t>соответствие целей результатам, пути развития</a:t>
          </a:r>
          <a:endParaRPr lang="ru-RU" sz="2000" b="1" dirty="0"/>
        </a:p>
      </dgm:t>
    </dgm:pt>
    <dgm:pt modelId="{92788CF7-475A-4912-9C9C-56DCFD9EDFB3}" type="parTrans" cxnId="{C08F3984-7010-4DC6-9A65-603AEB96B654}">
      <dgm:prSet/>
      <dgm:spPr/>
      <dgm:t>
        <a:bodyPr/>
        <a:lstStyle/>
        <a:p>
          <a:endParaRPr lang="ru-RU"/>
        </a:p>
      </dgm:t>
    </dgm:pt>
    <dgm:pt modelId="{31B25C52-0308-44D5-B14D-14C2ED1B72B2}" type="sibTrans" cxnId="{C08F3984-7010-4DC6-9A65-603AEB96B654}">
      <dgm:prSet/>
      <dgm:spPr/>
      <dgm:t>
        <a:bodyPr/>
        <a:lstStyle/>
        <a:p>
          <a:endParaRPr lang="ru-RU"/>
        </a:p>
      </dgm:t>
    </dgm:pt>
    <dgm:pt modelId="{4D282515-1936-4325-8780-7C064C899768}">
      <dgm:prSet custT="1"/>
      <dgm:spPr/>
      <dgm:t>
        <a:bodyPr/>
        <a:lstStyle/>
        <a:p>
          <a:r>
            <a:rPr lang="ru-RU" sz="3200" b="1" dirty="0" smtClean="0"/>
            <a:t>-</a:t>
          </a:r>
          <a:endParaRPr lang="ru-RU" sz="3200" b="1" dirty="0"/>
        </a:p>
      </dgm:t>
    </dgm:pt>
    <dgm:pt modelId="{7A72C3C2-21EB-47F8-8B05-D34A28A05A59}" type="parTrans" cxnId="{2E875E01-CD85-4793-89D7-9E70D6F6795F}">
      <dgm:prSet/>
      <dgm:spPr/>
      <dgm:t>
        <a:bodyPr/>
        <a:lstStyle/>
        <a:p>
          <a:endParaRPr lang="ru-RU"/>
        </a:p>
      </dgm:t>
    </dgm:pt>
    <dgm:pt modelId="{295D20A2-5675-4DE9-A6D1-800BB02AFDDC}" type="sibTrans" cxnId="{2E875E01-CD85-4793-89D7-9E70D6F6795F}">
      <dgm:prSet/>
      <dgm:spPr/>
      <dgm:t>
        <a:bodyPr/>
        <a:lstStyle/>
        <a:p>
          <a:endParaRPr lang="ru-RU"/>
        </a:p>
      </dgm:t>
    </dgm:pt>
    <dgm:pt modelId="{58CED488-8BAB-4C58-AAD5-64491F2A68B4}" type="pres">
      <dgm:prSet presAssocID="{60F47E99-17D9-4A90-80DC-4252020B39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312B4D-7505-4F01-A26E-0EE8630F9EE7}" type="pres">
      <dgm:prSet presAssocID="{B5DC132B-F687-4A3E-8F19-EBF31303810A}" presName="root" presStyleCnt="0"/>
      <dgm:spPr/>
    </dgm:pt>
    <dgm:pt modelId="{FCAA5218-CC1F-44DA-AD85-096C32A24B55}" type="pres">
      <dgm:prSet presAssocID="{B5DC132B-F687-4A3E-8F19-EBF31303810A}" presName="rootComposite" presStyleCnt="0"/>
      <dgm:spPr/>
    </dgm:pt>
    <dgm:pt modelId="{545C9E0B-957D-429F-9111-7A196864AC5D}" type="pres">
      <dgm:prSet presAssocID="{B5DC132B-F687-4A3E-8F19-EBF31303810A}" presName="rootText" presStyleLbl="node1" presStyleIdx="0" presStyleCnt="2" custScaleX="357008" custScaleY="207356"/>
      <dgm:spPr/>
      <dgm:t>
        <a:bodyPr/>
        <a:lstStyle/>
        <a:p>
          <a:endParaRPr lang="ru-RU"/>
        </a:p>
      </dgm:t>
    </dgm:pt>
    <dgm:pt modelId="{905EC597-0594-4F79-834D-9E2FA87C315B}" type="pres">
      <dgm:prSet presAssocID="{B5DC132B-F687-4A3E-8F19-EBF3130381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B56E3FB6-3AD2-4AA1-9066-38D7C272789B}" type="pres">
      <dgm:prSet presAssocID="{B5DC132B-F687-4A3E-8F19-EBF31303810A}" presName="childShape" presStyleCnt="0"/>
      <dgm:spPr/>
    </dgm:pt>
    <dgm:pt modelId="{67666AA4-FA64-4DBE-85E6-F43938233956}" type="pres">
      <dgm:prSet presAssocID="{F2A8851F-5DD5-4D9C-BCC2-CE5E8912D17A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03C350B8-7395-481B-8116-B05D25F84C38}" type="pres">
      <dgm:prSet presAssocID="{075E9DBD-8F88-4AAB-AB35-17664E7D45CB}" presName="childText" presStyleLbl="bgAcc1" presStyleIdx="0" presStyleCnt="14" custScaleX="375252" custScaleY="95847" custLinFactNeighborY="-8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6819E-21E4-431F-8971-680400A4E08E}" type="pres">
      <dgm:prSet presAssocID="{7D7AE082-1BED-4725-BD80-A80B1C93BF95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E9257058-26AD-41E2-A7E5-831673F94A3E}" type="pres">
      <dgm:prSet presAssocID="{6F95CBD9-557D-4ECC-B821-6C32FE9EAA02}" presName="childText" presStyleLbl="bgAcc1" presStyleIdx="1" presStyleCnt="14" custScaleX="376177" custScaleY="93909" custLinFactNeighborY="-11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45F6-5536-4D10-A529-7FAF159C4C13}" type="pres">
      <dgm:prSet presAssocID="{5A59CCB0-6BC5-4729-8F41-0853469BCDDB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C8827641-F5EF-44D3-87F3-789528C9618A}" type="pres">
      <dgm:prSet presAssocID="{6EDBE1B7-B3D1-499E-AC3B-236CA397EC5D}" presName="childText" presStyleLbl="bgAcc1" presStyleIdx="2" presStyleCnt="14" custScaleX="374429" custScaleY="81172" custLinFactNeighborY="-11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A878D-E7B4-42D2-819C-55198259AC5C}" type="pres">
      <dgm:prSet presAssocID="{36AF2422-30C5-45BB-8AB8-DC8302039310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A561E4DF-2A14-4A7A-8A9B-3AE055F3D43B}" type="pres">
      <dgm:prSet presAssocID="{674123A6-65F8-43F0-8736-4803E3914858}" presName="childText" presStyleLbl="bgAcc1" presStyleIdx="3" presStyleCnt="14" custScaleX="377836" custScaleY="93909" custLinFactNeighborY="-12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8BFA9-0C32-43FF-BF58-FBCE94D88B4F}" type="pres">
      <dgm:prSet presAssocID="{2F573DBA-BA0A-48BF-B934-A5AD402C0024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4C738DA5-4DE2-40EF-AA10-3F19680B962C}" type="pres">
      <dgm:prSet presAssocID="{C646DCBF-43F3-4812-9967-A89E6273B9EF}" presName="childText" presStyleLbl="bgAcc1" presStyleIdx="4" presStyleCnt="14" custScaleX="375794" custLinFactNeighborY="-13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D0064-2A2E-4FB4-8F66-D3ECAC03A767}" type="pres">
      <dgm:prSet presAssocID="{C978488B-6458-4F96-B82F-B32F92ACBEB9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B7A828A6-01B2-4B44-9AB9-CEA081744242}" type="pres">
      <dgm:prSet presAssocID="{1555CADB-DDFA-40FA-80AD-F4617E36F143}" presName="childText" presStyleLbl="bgAcc1" presStyleIdx="5" presStyleCnt="14" custScaleX="381350" custLinFactNeighborY="-19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69859-E880-4F49-B5A1-4C9571A2788A}" type="pres">
      <dgm:prSet presAssocID="{AD0319D9-9AC1-446C-B613-AD0B419B974C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DD20D2A3-8E55-4466-88F8-578F9094D8CC}" type="pres">
      <dgm:prSet presAssocID="{7A2BD098-BB15-474A-B1BE-9974DB956E07}" presName="childText" presStyleLbl="bgAcc1" presStyleIdx="6" presStyleCnt="14" custScaleX="376611" custLinFactNeighborY="-26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DA2A4-2D0D-44C4-B911-68056BB53C4D}" type="pres">
      <dgm:prSet presAssocID="{D73B9869-074E-4852-9D96-78C9ABE4BF5E}" presName="root" presStyleCnt="0"/>
      <dgm:spPr/>
    </dgm:pt>
    <dgm:pt modelId="{D17EE812-95F3-4BCE-AEDF-BE8979B27F2D}" type="pres">
      <dgm:prSet presAssocID="{D73B9869-074E-4852-9D96-78C9ABE4BF5E}" presName="rootComposite" presStyleCnt="0"/>
      <dgm:spPr/>
    </dgm:pt>
    <dgm:pt modelId="{33FB94FB-B678-433D-BCA8-85784368AB5E}" type="pres">
      <dgm:prSet presAssocID="{D73B9869-074E-4852-9D96-78C9ABE4BF5E}" presName="rootText" presStyleLbl="node1" presStyleIdx="1" presStyleCnt="2" custScaleX="404589" custScaleY="207356"/>
      <dgm:spPr/>
      <dgm:t>
        <a:bodyPr/>
        <a:lstStyle/>
        <a:p>
          <a:endParaRPr lang="ru-RU"/>
        </a:p>
      </dgm:t>
    </dgm:pt>
    <dgm:pt modelId="{E218764A-EF40-41B5-B5C6-BE4840D1BEB9}" type="pres">
      <dgm:prSet presAssocID="{D73B9869-074E-4852-9D96-78C9ABE4BF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252E0DDC-7058-41D5-B2FE-D69C9759CE3E}" type="pres">
      <dgm:prSet presAssocID="{D73B9869-074E-4852-9D96-78C9ABE4BF5E}" presName="childShape" presStyleCnt="0"/>
      <dgm:spPr/>
    </dgm:pt>
    <dgm:pt modelId="{2388B76B-6BB5-4D23-9354-5E0A837795AA}" type="pres">
      <dgm:prSet presAssocID="{D85C7A36-5143-407E-8BCF-FC4D983E0EC2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6376128-3247-4DE2-9B69-E41DD1D503F8}" type="pres">
      <dgm:prSet presAssocID="{06264325-2F00-41B0-9095-9AA0BDC93062}" presName="childText" presStyleLbl="bgAcc1" presStyleIdx="7" presStyleCnt="14" custScaleX="381205" custScaleY="93808" custLinFactNeighborY="-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F658E-90F3-467F-AE3A-87A8A0F92940}" type="pres">
      <dgm:prSet presAssocID="{7470C7B8-EA91-402B-B693-4EDBFB0022A3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8E6107EC-D4B0-49DD-84B3-FA0BE9E7B4A4}" type="pres">
      <dgm:prSet presAssocID="{A9AA7595-537C-4EA9-B30D-4635F5CCC686}" presName="childText" presStyleLbl="bgAcc1" presStyleIdx="8" presStyleCnt="14" custScaleX="382743" custScaleY="101098" custLinFactNeighborY="-14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56DE-8F9E-4DC2-AB4B-B36E92A19A1C}" type="pres">
      <dgm:prSet presAssocID="{A1F8607D-B09D-49F7-8E76-F0E835850D77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802C6E6E-C879-424E-AD56-40E71FB5ACEE}" type="pres">
      <dgm:prSet presAssocID="{52800909-CB99-4EA9-BF51-9CC7B0CE3A49}" presName="childText" presStyleLbl="bgAcc1" presStyleIdx="9" presStyleCnt="14" custScaleX="386514" custScaleY="85164" custLinFactNeighborY="-19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CBCB6-A41E-4F3F-A5CF-E7ADC7768DF2}" type="pres">
      <dgm:prSet presAssocID="{66070652-78CD-4FFE-8C65-79659530985C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735A02F5-221B-4739-8519-0DB54ACDA2B1}" type="pres">
      <dgm:prSet presAssocID="{6E3C8097-C4D4-4995-852F-39B08A374A90}" presName="childText" presStyleLbl="bgAcc1" presStyleIdx="10" presStyleCnt="14" custScaleX="387383" custScaleY="90891" custLinFactNeighborY="-18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4DA9-45EA-4434-B1EA-2588485B2DCA}" type="pres">
      <dgm:prSet presAssocID="{CDE8E6A2-CB3C-4910-BE8B-B1BBC208026D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0C8E9F17-4300-4E6C-8B0B-B4060196D8BE}" type="pres">
      <dgm:prSet presAssocID="{A822C8BE-C198-4FB3-B7F7-5193B8232410}" presName="childText" presStyleLbl="bgAcc1" presStyleIdx="11" presStyleCnt="14" custScaleX="383863" custLinFactNeighborY="-2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1D52D-A4A5-48F5-960C-3D9C22B05DFB}" type="pres">
      <dgm:prSet presAssocID="{92788CF7-475A-4912-9C9C-56DCFD9EDFB3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0BF27851-964F-4518-BE93-6A132D2B705A}" type="pres">
      <dgm:prSet presAssocID="{989EBE9C-7C74-44F0-BCD2-1627863037B5}" presName="childText" presStyleLbl="bgAcc1" presStyleIdx="12" presStyleCnt="14" custScaleX="384612" custLinFactNeighborY="-2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0AEAE-42A9-4DAB-A353-5B92506248E4}" type="pres">
      <dgm:prSet presAssocID="{7A72C3C2-21EB-47F8-8B05-D34A28A05A59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C971347-3247-4469-97CB-A19076C74314}" type="pres">
      <dgm:prSet presAssocID="{4D282515-1936-4325-8780-7C064C899768}" presName="childText" presStyleLbl="bgAcc1" presStyleIdx="13" presStyleCnt="14" custScaleX="384177" custLinFactNeighborY="-2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FB01C7-DD7A-4489-A840-7FAF184695E7}" type="presOf" srcId="{A9AA7595-537C-4EA9-B30D-4635F5CCC686}" destId="{8E6107EC-D4B0-49DD-84B3-FA0BE9E7B4A4}" srcOrd="0" destOrd="0" presId="urn:microsoft.com/office/officeart/2005/8/layout/hierarchy3"/>
    <dgm:cxn modelId="{3CE505E2-8BAC-4673-BE75-6EA65EF615AA}" type="presOf" srcId="{4D282515-1936-4325-8780-7C064C899768}" destId="{0C971347-3247-4469-97CB-A19076C74314}" srcOrd="0" destOrd="0" presId="urn:microsoft.com/office/officeart/2005/8/layout/hierarchy3"/>
    <dgm:cxn modelId="{847978C7-5AFA-4A94-A5C9-3CFB0F23C44A}" type="presOf" srcId="{A822C8BE-C198-4FB3-B7F7-5193B8232410}" destId="{0C8E9F17-4300-4E6C-8B0B-B4060196D8BE}" srcOrd="0" destOrd="0" presId="urn:microsoft.com/office/officeart/2005/8/layout/hierarchy3"/>
    <dgm:cxn modelId="{C08F3984-7010-4DC6-9A65-603AEB96B654}" srcId="{D73B9869-074E-4852-9D96-78C9ABE4BF5E}" destId="{989EBE9C-7C74-44F0-BCD2-1627863037B5}" srcOrd="5" destOrd="0" parTransId="{92788CF7-475A-4912-9C9C-56DCFD9EDFB3}" sibTransId="{31B25C52-0308-44D5-B14D-14C2ED1B72B2}"/>
    <dgm:cxn modelId="{EA8A0CDE-DCE2-4579-A1ED-44F46EB2EFFA}" type="presOf" srcId="{D85C7A36-5143-407E-8BCF-FC4D983E0EC2}" destId="{2388B76B-6BB5-4D23-9354-5E0A837795AA}" srcOrd="0" destOrd="0" presId="urn:microsoft.com/office/officeart/2005/8/layout/hierarchy3"/>
    <dgm:cxn modelId="{4E866DE1-FDFE-4D4C-9291-39D86ACEE4F5}" srcId="{60F47E99-17D9-4A90-80DC-4252020B39A5}" destId="{B5DC132B-F687-4A3E-8F19-EBF31303810A}" srcOrd="0" destOrd="0" parTransId="{582BF59A-E50A-47D4-B03C-162C9716FD7E}" sibTransId="{901F0336-6C33-47C9-9FD7-03F11320A51A}"/>
    <dgm:cxn modelId="{5E7A8FD7-7D4E-4FD7-9171-8752EAA3802B}" srcId="{D73B9869-074E-4852-9D96-78C9ABE4BF5E}" destId="{06264325-2F00-41B0-9095-9AA0BDC93062}" srcOrd="0" destOrd="0" parTransId="{D85C7A36-5143-407E-8BCF-FC4D983E0EC2}" sibTransId="{9A6E1CE5-5D21-4E30-9811-981358959059}"/>
    <dgm:cxn modelId="{9EA813D9-9557-4048-97BC-4F46A9AD169E}" type="presOf" srcId="{7D7AE082-1BED-4725-BD80-A80B1C93BF95}" destId="{6016819E-21E4-431F-8971-680400A4E08E}" srcOrd="0" destOrd="0" presId="urn:microsoft.com/office/officeart/2005/8/layout/hierarchy3"/>
    <dgm:cxn modelId="{4F2B5C41-82DA-48A2-949B-8DB00CD3E0BB}" type="presOf" srcId="{AD0319D9-9AC1-446C-B613-AD0B419B974C}" destId="{A0769859-E880-4F49-B5A1-4C9571A2788A}" srcOrd="0" destOrd="0" presId="urn:microsoft.com/office/officeart/2005/8/layout/hierarchy3"/>
    <dgm:cxn modelId="{2BB3B600-7FEE-4FE4-BC68-AA9A62DC2AC4}" type="presOf" srcId="{7A72C3C2-21EB-47F8-8B05-D34A28A05A59}" destId="{12B0AEAE-42A9-4DAB-A353-5B92506248E4}" srcOrd="0" destOrd="0" presId="urn:microsoft.com/office/officeart/2005/8/layout/hierarchy3"/>
    <dgm:cxn modelId="{8AB54F96-3489-4320-97E4-D16C319D13D8}" type="presOf" srcId="{92788CF7-475A-4912-9C9C-56DCFD9EDFB3}" destId="{7E11D52D-A4A5-48F5-960C-3D9C22B05DFB}" srcOrd="0" destOrd="0" presId="urn:microsoft.com/office/officeart/2005/8/layout/hierarchy3"/>
    <dgm:cxn modelId="{692ED353-8E96-4F13-B2AB-EC3877B2C6BC}" type="presOf" srcId="{075E9DBD-8F88-4AAB-AB35-17664E7D45CB}" destId="{03C350B8-7395-481B-8116-B05D25F84C38}" srcOrd="0" destOrd="0" presId="urn:microsoft.com/office/officeart/2005/8/layout/hierarchy3"/>
    <dgm:cxn modelId="{C09DAA7E-E1BE-4F78-80B0-0877F8C49DB7}" type="presOf" srcId="{C646DCBF-43F3-4812-9967-A89E6273B9EF}" destId="{4C738DA5-4DE2-40EF-AA10-3F19680B962C}" srcOrd="0" destOrd="0" presId="urn:microsoft.com/office/officeart/2005/8/layout/hierarchy3"/>
    <dgm:cxn modelId="{A6440778-DAA0-4990-B1A2-B72EE2BD2D30}" type="presOf" srcId="{B5DC132B-F687-4A3E-8F19-EBF31303810A}" destId="{905EC597-0594-4F79-834D-9E2FA87C315B}" srcOrd="1" destOrd="0" presId="urn:microsoft.com/office/officeart/2005/8/layout/hierarchy3"/>
    <dgm:cxn modelId="{5F74327B-8F95-46EC-AF3A-4F2FC674B692}" type="presOf" srcId="{06264325-2F00-41B0-9095-9AA0BDC93062}" destId="{96376128-3247-4DE2-9B69-E41DD1D503F8}" srcOrd="0" destOrd="0" presId="urn:microsoft.com/office/officeart/2005/8/layout/hierarchy3"/>
    <dgm:cxn modelId="{0FFEFD23-E05F-4063-9E19-987528D08695}" type="presOf" srcId="{B5DC132B-F687-4A3E-8F19-EBF31303810A}" destId="{545C9E0B-957D-429F-9111-7A196864AC5D}" srcOrd="0" destOrd="0" presId="urn:microsoft.com/office/officeart/2005/8/layout/hierarchy3"/>
    <dgm:cxn modelId="{B95410DE-D90D-4219-AD20-ACB0929A74B4}" srcId="{B5DC132B-F687-4A3E-8F19-EBF31303810A}" destId="{674123A6-65F8-43F0-8736-4803E3914858}" srcOrd="3" destOrd="0" parTransId="{36AF2422-30C5-45BB-8AB8-DC8302039310}" sibTransId="{4CBAFF71-BADC-4583-837D-6DD6570CCCD9}"/>
    <dgm:cxn modelId="{5E85EAE4-6264-4AE1-AE15-82BA12928F0E}" type="presOf" srcId="{989EBE9C-7C74-44F0-BCD2-1627863037B5}" destId="{0BF27851-964F-4518-BE93-6A132D2B705A}" srcOrd="0" destOrd="0" presId="urn:microsoft.com/office/officeart/2005/8/layout/hierarchy3"/>
    <dgm:cxn modelId="{89139015-680E-4A48-B9CF-9DA70CAA66B5}" type="presOf" srcId="{6EDBE1B7-B3D1-499E-AC3B-236CA397EC5D}" destId="{C8827641-F5EF-44D3-87F3-789528C9618A}" srcOrd="0" destOrd="0" presId="urn:microsoft.com/office/officeart/2005/8/layout/hierarchy3"/>
    <dgm:cxn modelId="{8015E7C0-9B36-4529-81A8-A02C839E15A7}" srcId="{B5DC132B-F687-4A3E-8F19-EBF31303810A}" destId="{6F95CBD9-557D-4ECC-B821-6C32FE9EAA02}" srcOrd="1" destOrd="0" parTransId="{7D7AE082-1BED-4725-BD80-A80B1C93BF95}" sibTransId="{28AF5C55-9377-433D-87EF-B16F8AB09F1B}"/>
    <dgm:cxn modelId="{024CC1C3-FD26-47EB-A238-E96DE2166BF5}" srcId="{B5DC132B-F687-4A3E-8F19-EBF31303810A}" destId="{075E9DBD-8F88-4AAB-AB35-17664E7D45CB}" srcOrd="0" destOrd="0" parTransId="{F2A8851F-5DD5-4D9C-BCC2-CE5E8912D17A}" sibTransId="{DF03DB3C-7A23-413B-9688-D9C10E51BFED}"/>
    <dgm:cxn modelId="{A8DF92AE-3519-413C-A90A-78839548794E}" srcId="{D73B9869-074E-4852-9D96-78C9ABE4BF5E}" destId="{6E3C8097-C4D4-4995-852F-39B08A374A90}" srcOrd="3" destOrd="0" parTransId="{66070652-78CD-4FFE-8C65-79659530985C}" sibTransId="{EE296E10-77E9-4752-93C4-CB843EB93955}"/>
    <dgm:cxn modelId="{DD65FCA2-A493-4F55-882A-8E035B101248}" type="presOf" srcId="{1555CADB-DDFA-40FA-80AD-F4617E36F143}" destId="{B7A828A6-01B2-4B44-9AB9-CEA081744242}" srcOrd="0" destOrd="0" presId="urn:microsoft.com/office/officeart/2005/8/layout/hierarchy3"/>
    <dgm:cxn modelId="{2E875E01-CD85-4793-89D7-9E70D6F6795F}" srcId="{D73B9869-074E-4852-9D96-78C9ABE4BF5E}" destId="{4D282515-1936-4325-8780-7C064C899768}" srcOrd="6" destOrd="0" parTransId="{7A72C3C2-21EB-47F8-8B05-D34A28A05A59}" sibTransId="{295D20A2-5675-4DE9-A6D1-800BB02AFDDC}"/>
    <dgm:cxn modelId="{481F3353-BFD1-41E8-8D7C-7E8483EA9FAC}" type="presOf" srcId="{674123A6-65F8-43F0-8736-4803E3914858}" destId="{A561E4DF-2A14-4A7A-8A9B-3AE055F3D43B}" srcOrd="0" destOrd="0" presId="urn:microsoft.com/office/officeart/2005/8/layout/hierarchy3"/>
    <dgm:cxn modelId="{BCFB94E5-FC3E-4C0A-B327-B800C3848964}" srcId="{D73B9869-074E-4852-9D96-78C9ABE4BF5E}" destId="{A9AA7595-537C-4EA9-B30D-4635F5CCC686}" srcOrd="1" destOrd="0" parTransId="{7470C7B8-EA91-402B-B693-4EDBFB0022A3}" sibTransId="{924A1361-E857-4764-8294-D701219812F4}"/>
    <dgm:cxn modelId="{14776708-C294-4217-AA4E-62131A7A6B47}" type="presOf" srcId="{7A2BD098-BB15-474A-B1BE-9974DB956E07}" destId="{DD20D2A3-8E55-4466-88F8-578F9094D8CC}" srcOrd="0" destOrd="0" presId="urn:microsoft.com/office/officeart/2005/8/layout/hierarchy3"/>
    <dgm:cxn modelId="{EEABA3AD-257C-4E31-A9D3-2F3EA77DE182}" type="presOf" srcId="{F2A8851F-5DD5-4D9C-BCC2-CE5E8912D17A}" destId="{67666AA4-FA64-4DBE-85E6-F43938233956}" srcOrd="0" destOrd="0" presId="urn:microsoft.com/office/officeart/2005/8/layout/hierarchy3"/>
    <dgm:cxn modelId="{E450B34D-A790-4891-9C56-FBABBBAF6B76}" srcId="{B5DC132B-F687-4A3E-8F19-EBF31303810A}" destId="{C646DCBF-43F3-4812-9967-A89E6273B9EF}" srcOrd="4" destOrd="0" parTransId="{2F573DBA-BA0A-48BF-B934-A5AD402C0024}" sibTransId="{EF2D7314-C6E9-4919-9E80-9B9BABA6FA21}"/>
    <dgm:cxn modelId="{67BF3E76-C100-469A-B7AA-4B73F0186E60}" srcId="{D73B9869-074E-4852-9D96-78C9ABE4BF5E}" destId="{52800909-CB99-4EA9-BF51-9CC7B0CE3A49}" srcOrd="2" destOrd="0" parTransId="{A1F8607D-B09D-49F7-8E76-F0E835850D77}" sibTransId="{EBB6F75A-40C0-48EA-BBDF-4BC36C42F296}"/>
    <dgm:cxn modelId="{04A507DD-A770-4DB3-B7DB-071DF9B50BE4}" type="presOf" srcId="{36AF2422-30C5-45BB-8AB8-DC8302039310}" destId="{043A878D-E7B4-42D2-819C-55198259AC5C}" srcOrd="0" destOrd="0" presId="urn:microsoft.com/office/officeart/2005/8/layout/hierarchy3"/>
    <dgm:cxn modelId="{9C7A526D-FD73-42A3-A759-305E9072D337}" srcId="{B5DC132B-F687-4A3E-8F19-EBF31303810A}" destId="{7A2BD098-BB15-474A-B1BE-9974DB956E07}" srcOrd="6" destOrd="0" parTransId="{AD0319D9-9AC1-446C-B613-AD0B419B974C}" sibTransId="{803EC112-8851-4B43-B974-DC9E4C6A8154}"/>
    <dgm:cxn modelId="{D19760AF-2C33-45B3-B492-9CDCF8CC6B2A}" type="presOf" srcId="{6E3C8097-C4D4-4995-852F-39B08A374A90}" destId="{735A02F5-221B-4739-8519-0DB54ACDA2B1}" srcOrd="0" destOrd="0" presId="urn:microsoft.com/office/officeart/2005/8/layout/hierarchy3"/>
    <dgm:cxn modelId="{F5425E64-3084-43D7-B1D5-5CE6E4802A7B}" type="presOf" srcId="{D73B9869-074E-4852-9D96-78C9ABE4BF5E}" destId="{33FB94FB-B678-433D-BCA8-85784368AB5E}" srcOrd="0" destOrd="0" presId="urn:microsoft.com/office/officeart/2005/8/layout/hierarchy3"/>
    <dgm:cxn modelId="{2A4B45C9-8D71-4619-AA34-C82D923DB7CD}" srcId="{B5DC132B-F687-4A3E-8F19-EBF31303810A}" destId="{6EDBE1B7-B3D1-499E-AC3B-236CA397EC5D}" srcOrd="2" destOrd="0" parTransId="{5A59CCB0-6BC5-4729-8F41-0853469BCDDB}" sibTransId="{459E9388-8889-46D2-B3DA-F0FFAC4EA328}"/>
    <dgm:cxn modelId="{815A839E-28BF-4C9D-8FFE-8146EAE43CB5}" type="presOf" srcId="{5A59CCB0-6BC5-4729-8F41-0853469BCDDB}" destId="{A9A545F6-5536-4D10-A529-7FAF159C4C13}" srcOrd="0" destOrd="0" presId="urn:microsoft.com/office/officeart/2005/8/layout/hierarchy3"/>
    <dgm:cxn modelId="{0B4448C8-4CDF-4F57-A810-F026B17E4B52}" type="presOf" srcId="{CDE8E6A2-CB3C-4910-BE8B-B1BBC208026D}" destId="{6A904DA9-45EA-4434-B1EA-2588485B2DCA}" srcOrd="0" destOrd="0" presId="urn:microsoft.com/office/officeart/2005/8/layout/hierarchy3"/>
    <dgm:cxn modelId="{9F06D1FE-7D36-479E-A888-BE919091CB52}" type="presOf" srcId="{66070652-78CD-4FFE-8C65-79659530985C}" destId="{CBCCBCB6-A41E-4F3F-A5CF-E7ADC7768DF2}" srcOrd="0" destOrd="0" presId="urn:microsoft.com/office/officeart/2005/8/layout/hierarchy3"/>
    <dgm:cxn modelId="{0EC6D6BE-FC32-479E-A6E6-BD852B7BE641}" srcId="{D73B9869-074E-4852-9D96-78C9ABE4BF5E}" destId="{A822C8BE-C198-4FB3-B7F7-5193B8232410}" srcOrd="4" destOrd="0" parTransId="{CDE8E6A2-CB3C-4910-BE8B-B1BBC208026D}" sibTransId="{FE98128F-3D6E-49DD-882B-EA30A54D6164}"/>
    <dgm:cxn modelId="{0939E608-43D5-42CE-BE71-AF34E36775DF}" type="presOf" srcId="{D73B9869-074E-4852-9D96-78C9ABE4BF5E}" destId="{E218764A-EF40-41B5-B5C6-BE4840D1BEB9}" srcOrd="1" destOrd="0" presId="urn:microsoft.com/office/officeart/2005/8/layout/hierarchy3"/>
    <dgm:cxn modelId="{2D079E5B-416E-436D-B3ED-3BA61B9D3BF7}" type="presOf" srcId="{52800909-CB99-4EA9-BF51-9CC7B0CE3A49}" destId="{802C6E6E-C879-424E-AD56-40E71FB5ACEE}" srcOrd="0" destOrd="0" presId="urn:microsoft.com/office/officeart/2005/8/layout/hierarchy3"/>
    <dgm:cxn modelId="{7C888320-D251-4068-BA36-3B3E63CA0C34}" type="presOf" srcId="{7470C7B8-EA91-402B-B693-4EDBFB0022A3}" destId="{9B7F658E-90F3-467F-AE3A-87A8A0F92940}" srcOrd="0" destOrd="0" presId="urn:microsoft.com/office/officeart/2005/8/layout/hierarchy3"/>
    <dgm:cxn modelId="{EBE6FA8F-DFA3-4B6A-9506-B11EF0663641}" type="presOf" srcId="{2F573DBA-BA0A-48BF-B934-A5AD402C0024}" destId="{9258BFA9-0C32-43FF-BF58-FBCE94D88B4F}" srcOrd="0" destOrd="0" presId="urn:microsoft.com/office/officeart/2005/8/layout/hierarchy3"/>
    <dgm:cxn modelId="{9C2CB088-54A6-4BD6-B259-32DE9E605A78}" srcId="{B5DC132B-F687-4A3E-8F19-EBF31303810A}" destId="{1555CADB-DDFA-40FA-80AD-F4617E36F143}" srcOrd="5" destOrd="0" parTransId="{C978488B-6458-4F96-B82F-B32F92ACBEB9}" sibTransId="{07F4A00E-68A0-4B54-9A88-86BFE568987F}"/>
    <dgm:cxn modelId="{57C49818-CBC9-4401-A9D2-4CB0BF43D8CA}" type="presOf" srcId="{60F47E99-17D9-4A90-80DC-4252020B39A5}" destId="{58CED488-8BAB-4C58-AAD5-64491F2A68B4}" srcOrd="0" destOrd="0" presId="urn:microsoft.com/office/officeart/2005/8/layout/hierarchy3"/>
    <dgm:cxn modelId="{DE0E5BE2-D8DC-4851-B6E0-57D88DF3259B}" srcId="{60F47E99-17D9-4A90-80DC-4252020B39A5}" destId="{D73B9869-074E-4852-9D96-78C9ABE4BF5E}" srcOrd="1" destOrd="0" parTransId="{D40825DC-5D40-4B6C-9365-CA3F641BFBAF}" sibTransId="{D2A628AC-72F2-49D5-A9E5-D24A399FD9E2}"/>
    <dgm:cxn modelId="{E7B014A6-9EEC-45FF-A8D1-53B06BC57B10}" type="presOf" srcId="{C978488B-6458-4F96-B82F-B32F92ACBEB9}" destId="{50AD0064-2A2E-4FB4-8F66-D3ECAC03A767}" srcOrd="0" destOrd="0" presId="urn:microsoft.com/office/officeart/2005/8/layout/hierarchy3"/>
    <dgm:cxn modelId="{58FF9BD4-420B-40EE-92E3-4127F048B9D7}" type="presOf" srcId="{A1F8607D-B09D-49F7-8E76-F0E835850D77}" destId="{7E6B56DE-8F9E-4DC2-AB4B-B36E92A19A1C}" srcOrd="0" destOrd="0" presId="urn:microsoft.com/office/officeart/2005/8/layout/hierarchy3"/>
    <dgm:cxn modelId="{35C0C9D0-454B-4183-87E7-9E4B47E5E161}" type="presOf" srcId="{6F95CBD9-557D-4ECC-B821-6C32FE9EAA02}" destId="{E9257058-26AD-41E2-A7E5-831673F94A3E}" srcOrd="0" destOrd="0" presId="urn:microsoft.com/office/officeart/2005/8/layout/hierarchy3"/>
    <dgm:cxn modelId="{2292C77E-755B-4F95-8C54-FEF225A46364}" type="presParOf" srcId="{58CED488-8BAB-4C58-AAD5-64491F2A68B4}" destId="{12312B4D-7505-4F01-A26E-0EE8630F9EE7}" srcOrd="0" destOrd="0" presId="urn:microsoft.com/office/officeart/2005/8/layout/hierarchy3"/>
    <dgm:cxn modelId="{8220895A-7BB3-4E54-8727-903CB9D92B75}" type="presParOf" srcId="{12312B4D-7505-4F01-A26E-0EE8630F9EE7}" destId="{FCAA5218-CC1F-44DA-AD85-096C32A24B55}" srcOrd="0" destOrd="0" presId="urn:microsoft.com/office/officeart/2005/8/layout/hierarchy3"/>
    <dgm:cxn modelId="{9E3BF650-68E1-4BE2-B7E8-027159C3E185}" type="presParOf" srcId="{FCAA5218-CC1F-44DA-AD85-096C32A24B55}" destId="{545C9E0B-957D-429F-9111-7A196864AC5D}" srcOrd="0" destOrd="0" presId="urn:microsoft.com/office/officeart/2005/8/layout/hierarchy3"/>
    <dgm:cxn modelId="{16EF782B-53FE-496D-B082-A1FC9F58A529}" type="presParOf" srcId="{FCAA5218-CC1F-44DA-AD85-096C32A24B55}" destId="{905EC597-0594-4F79-834D-9E2FA87C315B}" srcOrd="1" destOrd="0" presId="urn:microsoft.com/office/officeart/2005/8/layout/hierarchy3"/>
    <dgm:cxn modelId="{15E42741-84CD-4575-A3E7-7B771807F314}" type="presParOf" srcId="{12312B4D-7505-4F01-A26E-0EE8630F9EE7}" destId="{B56E3FB6-3AD2-4AA1-9066-38D7C272789B}" srcOrd="1" destOrd="0" presId="urn:microsoft.com/office/officeart/2005/8/layout/hierarchy3"/>
    <dgm:cxn modelId="{6D0D8B34-B16E-4395-9475-A209A2DD672B}" type="presParOf" srcId="{B56E3FB6-3AD2-4AA1-9066-38D7C272789B}" destId="{67666AA4-FA64-4DBE-85E6-F43938233956}" srcOrd="0" destOrd="0" presId="urn:microsoft.com/office/officeart/2005/8/layout/hierarchy3"/>
    <dgm:cxn modelId="{B072855B-B8DF-496A-B108-149D62829556}" type="presParOf" srcId="{B56E3FB6-3AD2-4AA1-9066-38D7C272789B}" destId="{03C350B8-7395-481B-8116-B05D25F84C38}" srcOrd="1" destOrd="0" presId="urn:microsoft.com/office/officeart/2005/8/layout/hierarchy3"/>
    <dgm:cxn modelId="{AC853618-4DC2-445C-AE98-F2BFBF2A7377}" type="presParOf" srcId="{B56E3FB6-3AD2-4AA1-9066-38D7C272789B}" destId="{6016819E-21E4-431F-8971-680400A4E08E}" srcOrd="2" destOrd="0" presId="urn:microsoft.com/office/officeart/2005/8/layout/hierarchy3"/>
    <dgm:cxn modelId="{663E104F-A790-4F1A-B2FB-DE41DFEE3BCF}" type="presParOf" srcId="{B56E3FB6-3AD2-4AA1-9066-38D7C272789B}" destId="{E9257058-26AD-41E2-A7E5-831673F94A3E}" srcOrd="3" destOrd="0" presId="urn:microsoft.com/office/officeart/2005/8/layout/hierarchy3"/>
    <dgm:cxn modelId="{2E5BFB77-163C-4870-BE53-2E5CB655549F}" type="presParOf" srcId="{B56E3FB6-3AD2-4AA1-9066-38D7C272789B}" destId="{A9A545F6-5536-4D10-A529-7FAF159C4C13}" srcOrd="4" destOrd="0" presId="urn:microsoft.com/office/officeart/2005/8/layout/hierarchy3"/>
    <dgm:cxn modelId="{926C40B1-ADA8-4581-9234-9C9F04B23FDA}" type="presParOf" srcId="{B56E3FB6-3AD2-4AA1-9066-38D7C272789B}" destId="{C8827641-F5EF-44D3-87F3-789528C9618A}" srcOrd="5" destOrd="0" presId="urn:microsoft.com/office/officeart/2005/8/layout/hierarchy3"/>
    <dgm:cxn modelId="{EF075FAB-6282-42C6-B37A-771AFB933A8F}" type="presParOf" srcId="{B56E3FB6-3AD2-4AA1-9066-38D7C272789B}" destId="{043A878D-E7B4-42D2-819C-55198259AC5C}" srcOrd="6" destOrd="0" presId="urn:microsoft.com/office/officeart/2005/8/layout/hierarchy3"/>
    <dgm:cxn modelId="{577C70AE-0D7E-4834-B063-5E3E29A0A1F5}" type="presParOf" srcId="{B56E3FB6-3AD2-4AA1-9066-38D7C272789B}" destId="{A561E4DF-2A14-4A7A-8A9B-3AE055F3D43B}" srcOrd="7" destOrd="0" presId="urn:microsoft.com/office/officeart/2005/8/layout/hierarchy3"/>
    <dgm:cxn modelId="{84F3CF69-3133-4FA1-A19B-32E76BAB3979}" type="presParOf" srcId="{B56E3FB6-3AD2-4AA1-9066-38D7C272789B}" destId="{9258BFA9-0C32-43FF-BF58-FBCE94D88B4F}" srcOrd="8" destOrd="0" presId="urn:microsoft.com/office/officeart/2005/8/layout/hierarchy3"/>
    <dgm:cxn modelId="{DF2ACD3D-2301-4F3C-8AC3-248242EE0A43}" type="presParOf" srcId="{B56E3FB6-3AD2-4AA1-9066-38D7C272789B}" destId="{4C738DA5-4DE2-40EF-AA10-3F19680B962C}" srcOrd="9" destOrd="0" presId="urn:microsoft.com/office/officeart/2005/8/layout/hierarchy3"/>
    <dgm:cxn modelId="{38981C1A-992D-450F-A23C-02E7D88D9934}" type="presParOf" srcId="{B56E3FB6-3AD2-4AA1-9066-38D7C272789B}" destId="{50AD0064-2A2E-4FB4-8F66-D3ECAC03A767}" srcOrd="10" destOrd="0" presId="urn:microsoft.com/office/officeart/2005/8/layout/hierarchy3"/>
    <dgm:cxn modelId="{984319AC-A8A6-4D4E-B579-6BB837660826}" type="presParOf" srcId="{B56E3FB6-3AD2-4AA1-9066-38D7C272789B}" destId="{B7A828A6-01B2-4B44-9AB9-CEA081744242}" srcOrd="11" destOrd="0" presId="urn:microsoft.com/office/officeart/2005/8/layout/hierarchy3"/>
    <dgm:cxn modelId="{17EC89DD-12DF-41E3-A027-F43429DB1196}" type="presParOf" srcId="{B56E3FB6-3AD2-4AA1-9066-38D7C272789B}" destId="{A0769859-E880-4F49-B5A1-4C9571A2788A}" srcOrd="12" destOrd="0" presId="urn:microsoft.com/office/officeart/2005/8/layout/hierarchy3"/>
    <dgm:cxn modelId="{47348B9D-D52A-403D-9B4A-CE1B121D172E}" type="presParOf" srcId="{B56E3FB6-3AD2-4AA1-9066-38D7C272789B}" destId="{DD20D2A3-8E55-4466-88F8-578F9094D8CC}" srcOrd="13" destOrd="0" presId="urn:microsoft.com/office/officeart/2005/8/layout/hierarchy3"/>
    <dgm:cxn modelId="{775EF1B0-D207-4BAF-83A0-5458186C0391}" type="presParOf" srcId="{58CED488-8BAB-4C58-AAD5-64491F2A68B4}" destId="{DC3DA2A4-2D0D-44C4-B911-68056BB53C4D}" srcOrd="1" destOrd="0" presId="urn:microsoft.com/office/officeart/2005/8/layout/hierarchy3"/>
    <dgm:cxn modelId="{BD516084-EE40-4EA6-AF42-B4A2D8017017}" type="presParOf" srcId="{DC3DA2A4-2D0D-44C4-B911-68056BB53C4D}" destId="{D17EE812-95F3-4BCE-AEDF-BE8979B27F2D}" srcOrd="0" destOrd="0" presId="urn:microsoft.com/office/officeart/2005/8/layout/hierarchy3"/>
    <dgm:cxn modelId="{FBCC42EC-9F94-4F82-9F66-105E2786E928}" type="presParOf" srcId="{D17EE812-95F3-4BCE-AEDF-BE8979B27F2D}" destId="{33FB94FB-B678-433D-BCA8-85784368AB5E}" srcOrd="0" destOrd="0" presId="urn:microsoft.com/office/officeart/2005/8/layout/hierarchy3"/>
    <dgm:cxn modelId="{9221A503-EB49-498B-BE8A-EBEEC937CF3A}" type="presParOf" srcId="{D17EE812-95F3-4BCE-AEDF-BE8979B27F2D}" destId="{E218764A-EF40-41B5-B5C6-BE4840D1BEB9}" srcOrd="1" destOrd="0" presId="urn:microsoft.com/office/officeart/2005/8/layout/hierarchy3"/>
    <dgm:cxn modelId="{6202CD5C-6107-438B-AAB6-68965AD96F37}" type="presParOf" srcId="{DC3DA2A4-2D0D-44C4-B911-68056BB53C4D}" destId="{252E0DDC-7058-41D5-B2FE-D69C9759CE3E}" srcOrd="1" destOrd="0" presId="urn:microsoft.com/office/officeart/2005/8/layout/hierarchy3"/>
    <dgm:cxn modelId="{2E45F042-8A24-4B52-AF6D-6E9B301C907F}" type="presParOf" srcId="{252E0DDC-7058-41D5-B2FE-D69C9759CE3E}" destId="{2388B76B-6BB5-4D23-9354-5E0A837795AA}" srcOrd="0" destOrd="0" presId="urn:microsoft.com/office/officeart/2005/8/layout/hierarchy3"/>
    <dgm:cxn modelId="{620115C7-BCC4-476B-86B3-77A33F06A847}" type="presParOf" srcId="{252E0DDC-7058-41D5-B2FE-D69C9759CE3E}" destId="{96376128-3247-4DE2-9B69-E41DD1D503F8}" srcOrd="1" destOrd="0" presId="urn:microsoft.com/office/officeart/2005/8/layout/hierarchy3"/>
    <dgm:cxn modelId="{BB74FDFD-2A46-47BE-A63F-67C89F59D9A1}" type="presParOf" srcId="{252E0DDC-7058-41D5-B2FE-D69C9759CE3E}" destId="{9B7F658E-90F3-467F-AE3A-87A8A0F92940}" srcOrd="2" destOrd="0" presId="urn:microsoft.com/office/officeart/2005/8/layout/hierarchy3"/>
    <dgm:cxn modelId="{229B78F0-DF61-4BAD-BC55-607CF720E385}" type="presParOf" srcId="{252E0DDC-7058-41D5-B2FE-D69C9759CE3E}" destId="{8E6107EC-D4B0-49DD-84B3-FA0BE9E7B4A4}" srcOrd="3" destOrd="0" presId="urn:microsoft.com/office/officeart/2005/8/layout/hierarchy3"/>
    <dgm:cxn modelId="{75090E7C-72F1-433B-A06A-3E7369D5247C}" type="presParOf" srcId="{252E0DDC-7058-41D5-B2FE-D69C9759CE3E}" destId="{7E6B56DE-8F9E-4DC2-AB4B-B36E92A19A1C}" srcOrd="4" destOrd="0" presId="urn:microsoft.com/office/officeart/2005/8/layout/hierarchy3"/>
    <dgm:cxn modelId="{2933B24C-AACD-4C0D-A37C-E650328D8CA5}" type="presParOf" srcId="{252E0DDC-7058-41D5-B2FE-D69C9759CE3E}" destId="{802C6E6E-C879-424E-AD56-40E71FB5ACEE}" srcOrd="5" destOrd="0" presId="urn:microsoft.com/office/officeart/2005/8/layout/hierarchy3"/>
    <dgm:cxn modelId="{74773E7E-1F05-44D5-8466-FEDECE303697}" type="presParOf" srcId="{252E0DDC-7058-41D5-B2FE-D69C9759CE3E}" destId="{CBCCBCB6-A41E-4F3F-A5CF-E7ADC7768DF2}" srcOrd="6" destOrd="0" presId="urn:microsoft.com/office/officeart/2005/8/layout/hierarchy3"/>
    <dgm:cxn modelId="{4E4B9016-540B-4A57-B7B4-385F82F6CF5E}" type="presParOf" srcId="{252E0DDC-7058-41D5-B2FE-D69C9759CE3E}" destId="{735A02F5-221B-4739-8519-0DB54ACDA2B1}" srcOrd="7" destOrd="0" presId="urn:microsoft.com/office/officeart/2005/8/layout/hierarchy3"/>
    <dgm:cxn modelId="{D1E64211-BDFB-4D1D-BE42-6A94E10430F8}" type="presParOf" srcId="{252E0DDC-7058-41D5-B2FE-D69C9759CE3E}" destId="{6A904DA9-45EA-4434-B1EA-2588485B2DCA}" srcOrd="8" destOrd="0" presId="urn:microsoft.com/office/officeart/2005/8/layout/hierarchy3"/>
    <dgm:cxn modelId="{1FDE9C04-785E-4426-9A2C-D312B7AFA0D0}" type="presParOf" srcId="{252E0DDC-7058-41D5-B2FE-D69C9759CE3E}" destId="{0C8E9F17-4300-4E6C-8B0B-B4060196D8BE}" srcOrd="9" destOrd="0" presId="urn:microsoft.com/office/officeart/2005/8/layout/hierarchy3"/>
    <dgm:cxn modelId="{C6DE19F7-2164-4A62-991D-3121A44DDAAF}" type="presParOf" srcId="{252E0DDC-7058-41D5-B2FE-D69C9759CE3E}" destId="{7E11D52D-A4A5-48F5-960C-3D9C22B05DFB}" srcOrd="10" destOrd="0" presId="urn:microsoft.com/office/officeart/2005/8/layout/hierarchy3"/>
    <dgm:cxn modelId="{337982FB-944C-41BF-92A0-6CA8AE9D520D}" type="presParOf" srcId="{252E0DDC-7058-41D5-B2FE-D69C9759CE3E}" destId="{0BF27851-964F-4518-BE93-6A132D2B705A}" srcOrd="11" destOrd="0" presId="urn:microsoft.com/office/officeart/2005/8/layout/hierarchy3"/>
    <dgm:cxn modelId="{84945947-7DC3-44F6-B6ED-E3C3896148C8}" type="presParOf" srcId="{252E0DDC-7058-41D5-B2FE-D69C9759CE3E}" destId="{12B0AEAE-42A9-4DAB-A353-5B92506248E4}" srcOrd="12" destOrd="0" presId="urn:microsoft.com/office/officeart/2005/8/layout/hierarchy3"/>
    <dgm:cxn modelId="{22F87116-D732-4F80-851F-4F6C3E3B7108}" type="presParOf" srcId="{252E0DDC-7058-41D5-B2FE-D69C9759CE3E}" destId="{0C971347-3247-4469-97CB-A19076C74314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6307" y="163388"/>
          <a:ext cx="4111724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Параметры методики оценки влияния АЦ/АС</a:t>
          </a:r>
          <a:endParaRPr lang="ru-RU" sz="2800" b="1" kern="1200" dirty="0"/>
        </a:p>
      </dsp:txBody>
      <dsp:txXfrm>
        <a:off x="41280" y="198361"/>
        <a:ext cx="4041778" cy="1124131"/>
      </dsp:txXfrm>
    </dsp:sp>
    <dsp:sp modelId="{67666AA4-FA64-4DBE-85E6-F43938233956}">
      <dsp:nvSpPr>
        <dsp:cNvPr id="0" name=""/>
        <dsp:cNvSpPr/>
      </dsp:nvSpPr>
      <dsp:spPr>
        <a:xfrm>
          <a:off x="417479" y="1357466"/>
          <a:ext cx="411172" cy="59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709"/>
              </a:lnTo>
              <a:lnTo>
                <a:pt x="411172" y="591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28652" y="1501430"/>
          <a:ext cx="3457475" cy="895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</a:rPr>
            <a:t>консолидация и идентичность аналитического сообщества</a:t>
          </a:r>
          <a:endParaRPr lang="ru-RU" sz="1800" kern="1200" dirty="0"/>
        </a:p>
      </dsp:txBody>
      <dsp:txXfrm>
        <a:off x="854880" y="1527658"/>
        <a:ext cx="3405019" cy="843033"/>
      </dsp:txXfrm>
    </dsp:sp>
    <dsp:sp modelId="{6016819E-21E4-431F-8971-680400A4E08E}">
      <dsp:nvSpPr>
        <dsp:cNvPr id="0" name=""/>
        <dsp:cNvSpPr/>
      </dsp:nvSpPr>
      <dsp:spPr>
        <a:xfrm>
          <a:off x="417479" y="1357466"/>
          <a:ext cx="411172" cy="164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262"/>
              </a:lnTo>
              <a:lnTo>
                <a:pt x="411172" y="1640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28652" y="2540884"/>
          <a:ext cx="3465997" cy="91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</a:rPr>
            <a:t>автономия (в том числе ресурсная автономия) или «властный потенциал», включая активность АС</a:t>
          </a:r>
          <a:endParaRPr lang="ru-RU" sz="1800" kern="1200" dirty="0"/>
        </a:p>
      </dsp:txBody>
      <dsp:txXfrm>
        <a:off x="855413" y="2567645"/>
        <a:ext cx="3412475" cy="860164"/>
      </dsp:txXfrm>
    </dsp:sp>
    <dsp:sp modelId="{A9A545F6-5536-4D10-A529-7FAF159C4C13}">
      <dsp:nvSpPr>
        <dsp:cNvPr id="0" name=""/>
        <dsp:cNvSpPr/>
      </dsp:nvSpPr>
      <dsp:spPr>
        <a:xfrm>
          <a:off x="417479" y="1357466"/>
          <a:ext cx="411172" cy="269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913"/>
              </a:lnTo>
              <a:lnTo>
                <a:pt x="411172" y="269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28652" y="3598535"/>
          <a:ext cx="3449892" cy="91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воздействие и влияние аналитического сообщества на политические изменения</a:t>
          </a:r>
          <a:endParaRPr lang="ru-RU" sz="1900" kern="1200" dirty="0"/>
        </a:p>
      </dsp:txBody>
      <dsp:txXfrm>
        <a:off x="855413" y="3625296"/>
        <a:ext cx="3396370" cy="860164"/>
      </dsp:txXfrm>
    </dsp:sp>
    <dsp:sp modelId="{043A878D-E7B4-42D2-819C-55198259AC5C}">
      <dsp:nvSpPr>
        <dsp:cNvPr id="0" name=""/>
        <dsp:cNvSpPr/>
      </dsp:nvSpPr>
      <dsp:spPr>
        <a:xfrm>
          <a:off x="417479" y="1357466"/>
          <a:ext cx="411172" cy="3755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561"/>
              </a:lnTo>
              <a:lnTo>
                <a:pt x="411172" y="3755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828652" y="4656187"/>
          <a:ext cx="3481283" cy="913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контекст влияния аналитического сообщества</a:t>
          </a:r>
          <a:endParaRPr lang="ru-RU" sz="1900" kern="1200" dirty="0"/>
        </a:p>
      </dsp:txBody>
      <dsp:txXfrm>
        <a:off x="855413" y="4682948"/>
        <a:ext cx="3427761" cy="860158"/>
      </dsp:txXfrm>
    </dsp:sp>
    <dsp:sp modelId="{33FB94FB-B678-433D-BCA8-85784368AB5E}">
      <dsp:nvSpPr>
        <dsp:cNvPr id="0" name=""/>
        <dsp:cNvSpPr/>
      </dsp:nvSpPr>
      <dsp:spPr>
        <a:xfrm>
          <a:off x="4405961" y="163388"/>
          <a:ext cx="4659723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Параметры методики оценки эффективности деятельности сети ОЦП</a:t>
          </a:r>
          <a:endParaRPr lang="ru-RU" sz="2800" b="1" kern="1200" dirty="0"/>
        </a:p>
      </dsp:txBody>
      <dsp:txXfrm>
        <a:off x="4440934" y="198361"/>
        <a:ext cx="4589777" cy="1124131"/>
      </dsp:txXfrm>
    </dsp:sp>
    <dsp:sp modelId="{2388B76B-6BB5-4D23-9354-5E0A837795AA}">
      <dsp:nvSpPr>
        <dsp:cNvPr id="0" name=""/>
        <dsp:cNvSpPr/>
      </dsp:nvSpPr>
      <dsp:spPr>
        <a:xfrm>
          <a:off x="4871933" y="1357466"/>
          <a:ext cx="465972" cy="590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500"/>
              </a:lnTo>
              <a:lnTo>
                <a:pt x="465972" y="590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337905" y="1501430"/>
          <a:ext cx="3512324" cy="8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формирование сети ОЦП</a:t>
          </a:r>
          <a:endParaRPr lang="ru-RU" sz="1900" kern="1200" dirty="0"/>
        </a:p>
      </dsp:txBody>
      <dsp:txXfrm>
        <a:off x="5364062" y="1527587"/>
        <a:ext cx="3460010" cy="840756"/>
      </dsp:txXfrm>
    </dsp:sp>
    <dsp:sp modelId="{9B7F658E-90F3-467F-AE3A-87A8A0F92940}">
      <dsp:nvSpPr>
        <dsp:cNvPr id="0" name=""/>
        <dsp:cNvSpPr/>
      </dsp:nvSpPr>
      <dsp:spPr>
        <a:xfrm>
          <a:off x="4871933" y="1357466"/>
          <a:ext cx="465972" cy="1629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355"/>
              </a:lnTo>
              <a:lnTo>
                <a:pt x="465972" y="1629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337905" y="2538466"/>
          <a:ext cx="3526495" cy="896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потенциал развития сети ОЦП</a:t>
          </a:r>
          <a:endParaRPr lang="ru-RU" sz="1900" kern="1200" dirty="0"/>
        </a:p>
      </dsp:txBody>
      <dsp:txXfrm>
        <a:off x="5364169" y="2564730"/>
        <a:ext cx="3473967" cy="844182"/>
      </dsp:txXfrm>
    </dsp:sp>
    <dsp:sp modelId="{7E6B56DE-8F9E-4DC2-AB4B-B36E92A19A1C}">
      <dsp:nvSpPr>
        <dsp:cNvPr id="0" name=""/>
        <dsp:cNvSpPr/>
      </dsp:nvSpPr>
      <dsp:spPr>
        <a:xfrm>
          <a:off x="4871933" y="1357466"/>
          <a:ext cx="465972" cy="2668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213"/>
              </a:lnTo>
              <a:lnTo>
                <a:pt x="465972" y="26682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337905" y="3579141"/>
          <a:ext cx="3561240" cy="89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результаты деятельности сети ОЦП</a:t>
          </a:r>
          <a:endParaRPr lang="ru-RU" sz="1900" kern="1200" dirty="0"/>
        </a:p>
      </dsp:txBody>
      <dsp:txXfrm>
        <a:off x="5364062" y="3605298"/>
        <a:ext cx="3508926" cy="840762"/>
      </dsp:txXfrm>
    </dsp:sp>
    <dsp:sp modelId="{CBCCBCB6-A41E-4F3F-A5CF-E7ADC7768DF2}">
      <dsp:nvSpPr>
        <dsp:cNvPr id="0" name=""/>
        <dsp:cNvSpPr/>
      </dsp:nvSpPr>
      <dsp:spPr>
        <a:xfrm>
          <a:off x="4871933" y="1357466"/>
          <a:ext cx="465972" cy="3707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805"/>
              </a:lnTo>
              <a:lnTo>
                <a:pt x="465972" y="3707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5337905" y="4616182"/>
          <a:ext cx="3569246" cy="898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effectLst/>
            </a:rPr>
            <a:t>возможности и ограничения деятельности сети ОЦП</a:t>
          </a:r>
          <a:endParaRPr lang="ru-RU" sz="1900" kern="1200" dirty="0"/>
        </a:p>
      </dsp:txBody>
      <dsp:txXfrm>
        <a:off x="5364212" y="4642489"/>
        <a:ext cx="3516632" cy="845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6307" y="121220"/>
          <a:ext cx="4111724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Консолидация и идентичность АЦ/АС</a:t>
          </a:r>
          <a:endParaRPr lang="ru-RU" sz="2800" b="1" kern="1200" dirty="0"/>
        </a:p>
      </dsp:txBody>
      <dsp:txXfrm>
        <a:off x="41280" y="156193"/>
        <a:ext cx="4041778" cy="1124131"/>
      </dsp:txXfrm>
    </dsp:sp>
    <dsp:sp modelId="{67666AA4-FA64-4DBE-85E6-F43938233956}">
      <dsp:nvSpPr>
        <dsp:cNvPr id="0" name=""/>
        <dsp:cNvSpPr/>
      </dsp:nvSpPr>
      <dsp:spPr>
        <a:xfrm>
          <a:off x="417479" y="1315298"/>
          <a:ext cx="411172" cy="35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31"/>
              </a:lnTo>
              <a:lnTo>
                <a:pt x="411172" y="355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28652" y="1459263"/>
          <a:ext cx="3457475" cy="42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Общность интересов</a:t>
          </a:r>
          <a:endParaRPr lang="ru-RU" sz="2400" b="1" kern="1200" dirty="0"/>
        </a:p>
      </dsp:txBody>
      <dsp:txXfrm>
        <a:off x="841016" y="1471627"/>
        <a:ext cx="3432747" cy="397405"/>
      </dsp:txXfrm>
    </dsp:sp>
    <dsp:sp modelId="{6016819E-21E4-431F-8971-680400A4E08E}">
      <dsp:nvSpPr>
        <dsp:cNvPr id="0" name=""/>
        <dsp:cNvSpPr/>
      </dsp:nvSpPr>
      <dsp:spPr>
        <a:xfrm>
          <a:off x="417479" y="1315298"/>
          <a:ext cx="411172" cy="92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815"/>
              </a:lnTo>
              <a:lnTo>
                <a:pt x="411172" y="923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28652" y="2025361"/>
          <a:ext cx="3465997" cy="427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Общность целей</a:t>
          </a:r>
          <a:endParaRPr lang="ru-RU" sz="2400" b="1" kern="1200" dirty="0"/>
        </a:p>
      </dsp:txBody>
      <dsp:txXfrm>
        <a:off x="841173" y="2037882"/>
        <a:ext cx="3440955" cy="402464"/>
      </dsp:txXfrm>
    </dsp:sp>
    <dsp:sp modelId="{A9A545F6-5536-4D10-A529-7FAF159C4C13}">
      <dsp:nvSpPr>
        <dsp:cNvPr id="0" name=""/>
        <dsp:cNvSpPr/>
      </dsp:nvSpPr>
      <dsp:spPr>
        <a:xfrm>
          <a:off x="417479" y="1315298"/>
          <a:ext cx="411172" cy="1495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289"/>
              </a:lnTo>
              <a:lnTo>
                <a:pt x="411172" y="1495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28652" y="2596832"/>
          <a:ext cx="3449892" cy="427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Общность ценностей</a:t>
          </a:r>
          <a:endParaRPr lang="ru-RU" sz="2400" b="1" kern="1200" dirty="0"/>
        </a:p>
      </dsp:txBody>
      <dsp:txXfrm>
        <a:off x="841173" y="2609353"/>
        <a:ext cx="3424850" cy="402469"/>
      </dsp:txXfrm>
    </dsp:sp>
    <dsp:sp modelId="{043A878D-E7B4-42D2-819C-55198259AC5C}">
      <dsp:nvSpPr>
        <dsp:cNvPr id="0" name=""/>
        <dsp:cNvSpPr/>
      </dsp:nvSpPr>
      <dsp:spPr>
        <a:xfrm>
          <a:off x="417479" y="1315298"/>
          <a:ext cx="411172" cy="3074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4873"/>
              </a:lnTo>
              <a:lnTo>
                <a:pt x="411172" y="307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828652" y="3168308"/>
          <a:ext cx="3481283" cy="2443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Коммуникационная связанность</a:t>
          </a:r>
          <a:endParaRPr lang="ru-RU" sz="2400" b="1" kern="1200" dirty="0"/>
        </a:p>
      </dsp:txBody>
      <dsp:txXfrm>
        <a:off x="900226" y="3239882"/>
        <a:ext cx="3338135" cy="2300578"/>
      </dsp:txXfrm>
    </dsp:sp>
    <dsp:sp modelId="{33FB94FB-B678-433D-BCA8-85784368AB5E}">
      <dsp:nvSpPr>
        <dsp:cNvPr id="0" name=""/>
        <dsp:cNvSpPr/>
      </dsp:nvSpPr>
      <dsp:spPr>
        <a:xfrm>
          <a:off x="4405961" y="121220"/>
          <a:ext cx="4659723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Формирование сети ОЦП</a:t>
          </a:r>
          <a:endParaRPr lang="ru-RU" sz="2800" b="1" kern="1200" dirty="0"/>
        </a:p>
      </dsp:txBody>
      <dsp:txXfrm>
        <a:off x="4440934" y="156193"/>
        <a:ext cx="4589777" cy="1124131"/>
      </dsp:txXfrm>
    </dsp:sp>
    <dsp:sp modelId="{2388B76B-6BB5-4D23-9354-5E0A837795AA}">
      <dsp:nvSpPr>
        <dsp:cNvPr id="0" name=""/>
        <dsp:cNvSpPr/>
      </dsp:nvSpPr>
      <dsp:spPr>
        <a:xfrm>
          <a:off x="4871933" y="1315298"/>
          <a:ext cx="465972" cy="383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306"/>
              </a:lnTo>
              <a:lnTo>
                <a:pt x="465972" y="383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337905" y="1459263"/>
          <a:ext cx="3512324" cy="478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-</a:t>
          </a:r>
          <a:endParaRPr lang="ru-RU" sz="2400" b="1" kern="1200" dirty="0"/>
        </a:p>
      </dsp:txBody>
      <dsp:txXfrm>
        <a:off x="5351925" y="1473283"/>
        <a:ext cx="3484284" cy="450642"/>
      </dsp:txXfrm>
    </dsp:sp>
    <dsp:sp modelId="{9B7F658E-90F3-467F-AE3A-87A8A0F92940}">
      <dsp:nvSpPr>
        <dsp:cNvPr id="0" name=""/>
        <dsp:cNvSpPr/>
      </dsp:nvSpPr>
      <dsp:spPr>
        <a:xfrm>
          <a:off x="4871933" y="1315298"/>
          <a:ext cx="465972" cy="932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295"/>
              </a:lnTo>
              <a:lnTo>
                <a:pt x="465972" y="932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337905" y="2081910"/>
          <a:ext cx="3526495" cy="331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-</a:t>
          </a:r>
          <a:endParaRPr lang="ru-RU" sz="2400" b="1" kern="1200" dirty="0"/>
        </a:p>
      </dsp:txBody>
      <dsp:txXfrm>
        <a:off x="5347610" y="2091615"/>
        <a:ext cx="3507085" cy="311956"/>
      </dsp:txXfrm>
    </dsp:sp>
    <dsp:sp modelId="{7E6B56DE-8F9E-4DC2-AB4B-B36E92A19A1C}">
      <dsp:nvSpPr>
        <dsp:cNvPr id="0" name=""/>
        <dsp:cNvSpPr/>
      </dsp:nvSpPr>
      <dsp:spPr>
        <a:xfrm>
          <a:off x="4871933" y="1315298"/>
          <a:ext cx="465972" cy="142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836"/>
              </a:lnTo>
              <a:lnTo>
                <a:pt x="465972" y="14238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337905" y="2557242"/>
          <a:ext cx="3561240" cy="363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-</a:t>
          </a:r>
          <a:endParaRPr lang="ru-RU" sz="2400" b="1" kern="1200" dirty="0"/>
        </a:p>
      </dsp:txBody>
      <dsp:txXfrm>
        <a:off x="5348560" y="2567897"/>
        <a:ext cx="3539930" cy="342477"/>
      </dsp:txXfrm>
    </dsp:sp>
    <dsp:sp modelId="{CBCCBCB6-A41E-4F3F-A5CF-E7ADC7768DF2}">
      <dsp:nvSpPr>
        <dsp:cNvPr id="0" name=""/>
        <dsp:cNvSpPr/>
      </dsp:nvSpPr>
      <dsp:spPr>
        <a:xfrm>
          <a:off x="4871933" y="1315298"/>
          <a:ext cx="465972" cy="300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740"/>
              </a:lnTo>
              <a:lnTo>
                <a:pt x="465972" y="3000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5337905" y="3064994"/>
          <a:ext cx="3569246" cy="25020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1. Структуры и эксперты, привлечённые в сеть ОЦП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2. Аналитические продукты, экспертные и публичные мероприятия ОЦП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3.Степень вовлеченности участников сети ОЦП во внутренние мероприятия и подготовку </a:t>
          </a:r>
          <a:r>
            <a:rPr lang="ru-RU" sz="1800" b="1" kern="1200" dirty="0" err="1" smtClean="0">
              <a:effectLst/>
            </a:rPr>
            <a:t>аналитич</a:t>
          </a:r>
          <a:r>
            <a:rPr lang="ru-RU" sz="1800" b="1" kern="1200" dirty="0" smtClean="0">
              <a:effectLst/>
            </a:rPr>
            <a:t>. продуктов</a:t>
          </a:r>
          <a:endParaRPr lang="ru-RU" sz="1800" b="1" kern="1200" dirty="0"/>
        </a:p>
      </dsp:txBody>
      <dsp:txXfrm>
        <a:off x="5411189" y="3138278"/>
        <a:ext cx="3422678" cy="2355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6307" y="143143"/>
          <a:ext cx="4111724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Автономия</a:t>
          </a:r>
          <a:r>
            <a:rPr lang="ru-RU" sz="2000" b="1" kern="1200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kern="1200" dirty="0"/>
        </a:p>
      </dsp:txBody>
      <dsp:txXfrm>
        <a:off x="41280" y="178116"/>
        <a:ext cx="4041778" cy="1124131"/>
      </dsp:txXfrm>
    </dsp:sp>
    <dsp:sp modelId="{67666AA4-FA64-4DBE-85E6-F43938233956}">
      <dsp:nvSpPr>
        <dsp:cNvPr id="0" name=""/>
        <dsp:cNvSpPr/>
      </dsp:nvSpPr>
      <dsp:spPr>
        <a:xfrm>
          <a:off x="417479" y="1337221"/>
          <a:ext cx="411172" cy="419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038"/>
              </a:lnTo>
              <a:lnTo>
                <a:pt x="411172" y="419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28652" y="1481186"/>
          <a:ext cx="3457475" cy="550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Степень самоорганизации</a:t>
          </a:r>
          <a:endParaRPr lang="ru-RU" sz="2000" b="1" kern="1200" dirty="0"/>
        </a:p>
      </dsp:txBody>
      <dsp:txXfrm>
        <a:off x="844765" y="1497299"/>
        <a:ext cx="3425249" cy="517920"/>
      </dsp:txXfrm>
    </dsp:sp>
    <dsp:sp modelId="{6016819E-21E4-431F-8971-680400A4E08E}">
      <dsp:nvSpPr>
        <dsp:cNvPr id="0" name=""/>
        <dsp:cNvSpPr/>
      </dsp:nvSpPr>
      <dsp:spPr>
        <a:xfrm>
          <a:off x="417479" y="1337221"/>
          <a:ext cx="411172" cy="111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79"/>
              </a:lnTo>
              <a:lnTo>
                <a:pt x="411172" y="1118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28652" y="2175297"/>
          <a:ext cx="3465997" cy="561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Степень самоуправления</a:t>
          </a:r>
          <a:endParaRPr lang="ru-RU" sz="2000" b="1" kern="1200" dirty="0"/>
        </a:p>
      </dsp:txBody>
      <dsp:txXfrm>
        <a:off x="845083" y="2191728"/>
        <a:ext cx="3433135" cy="528145"/>
      </dsp:txXfrm>
    </dsp:sp>
    <dsp:sp modelId="{A9A545F6-5536-4D10-A529-7FAF159C4C13}">
      <dsp:nvSpPr>
        <dsp:cNvPr id="0" name=""/>
        <dsp:cNvSpPr/>
      </dsp:nvSpPr>
      <dsp:spPr>
        <a:xfrm>
          <a:off x="417479" y="1337221"/>
          <a:ext cx="411172" cy="181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178"/>
              </a:lnTo>
              <a:lnTo>
                <a:pt x="411172" y="1813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28652" y="2880270"/>
          <a:ext cx="3449892" cy="54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Степень самодостаточности</a:t>
          </a:r>
          <a:endParaRPr lang="ru-RU" sz="2000" b="1" kern="1200" dirty="0"/>
        </a:p>
      </dsp:txBody>
      <dsp:txXfrm>
        <a:off x="844476" y="2896094"/>
        <a:ext cx="3418244" cy="508611"/>
      </dsp:txXfrm>
    </dsp:sp>
    <dsp:sp modelId="{043A878D-E7B4-42D2-819C-55198259AC5C}">
      <dsp:nvSpPr>
        <dsp:cNvPr id="0" name=""/>
        <dsp:cNvSpPr/>
      </dsp:nvSpPr>
      <dsp:spPr>
        <a:xfrm>
          <a:off x="417479" y="1337221"/>
          <a:ext cx="411172" cy="2684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4112"/>
              </a:lnTo>
              <a:lnTo>
                <a:pt x="411172" y="26841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828652" y="3564494"/>
          <a:ext cx="3481283" cy="913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Способность к самостоятельному целеполаганию</a:t>
          </a:r>
          <a:endParaRPr lang="ru-RU" sz="2000" b="1" kern="1200" dirty="0"/>
        </a:p>
      </dsp:txBody>
      <dsp:txXfrm>
        <a:off x="855413" y="3591255"/>
        <a:ext cx="3427761" cy="860158"/>
      </dsp:txXfrm>
    </dsp:sp>
    <dsp:sp modelId="{3D0413AD-A8CE-43D8-8E52-6C9BB4E47924}">
      <dsp:nvSpPr>
        <dsp:cNvPr id="0" name=""/>
        <dsp:cNvSpPr/>
      </dsp:nvSpPr>
      <dsp:spPr>
        <a:xfrm>
          <a:off x="417479" y="1337221"/>
          <a:ext cx="411172" cy="3768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8904"/>
              </a:lnTo>
              <a:lnTo>
                <a:pt x="411172" y="3768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B4E96-B0AD-429E-B481-702FCEEB7C9C}">
      <dsp:nvSpPr>
        <dsp:cNvPr id="0" name=""/>
        <dsp:cNvSpPr/>
      </dsp:nvSpPr>
      <dsp:spPr>
        <a:xfrm>
          <a:off x="828652" y="4622139"/>
          <a:ext cx="3590171" cy="96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Поддержание собственной идентичности (четкость границ сообщества)</a:t>
          </a:r>
          <a:endParaRPr lang="ru-RU" sz="2000" b="1" kern="1200" dirty="0"/>
        </a:p>
      </dsp:txBody>
      <dsp:txXfrm>
        <a:off x="857003" y="4650490"/>
        <a:ext cx="3533469" cy="911270"/>
      </dsp:txXfrm>
    </dsp:sp>
    <dsp:sp modelId="{33FB94FB-B678-433D-BCA8-85784368AB5E}">
      <dsp:nvSpPr>
        <dsp:cNvPr id="0" name=""/>
        <dsp:cNvSpPr/>
      </dsp:nvSpPr>
      <dsp:spPr>
        <a:xfrm>
          <a:off x="4405961" y="143143"/>
          <a:ext cx="4659723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Потенциал развития сети ОЦП</a:t>
          </a:r>
          <a:endParaRPr lang="ru-RU" sz="2800" b="1" kern="1200" dirty="0"/>
        </a:p>
      </dsp:txBody>
      <dsp:txXfrm>
        <a:off x="4440934" y="178116"/>
        <a:ext cx="4589777" cy="1124131"/>
      </dsp:txXfrm>
    </dsp:sp>
    <dsp:sp modelId="{2388B76B-6BB5-4D23-9354-5E0A837795AA}">
      <dsp:nvSpPr>
        <dsp:cNvPr id="0" name=""/>
        <dsp:cNvSpPr/>
      </dsp:nvSpPr>
      <dsp:spPr>
        <a:xfrm>
          <a:off x="4871933" y="1337221"/>
          <a:ext cx="465972" cy="40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395"/>
              </a:lnTo>
              <a:lnTo>
                <a:pt x="465972" y="4023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337905" y="1481186"/>
          <a:ext cx="3443663" cy="51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53043" y="1496324"/>
        <a:ext cx="3413387" cy="486586"/>
      </dsp:txXfrm>
    </dsp:sp>
    <dsp:sp modelId="{9B7F658E-90F3-467F-AE3A-87A8A0F92940}">
      <dsp:nvSpPr>
        <dsp:cNvPr id="0" name=""/>
        <dsp:cNvSpPr/>
      </dsp:nvSpPr>
      <dsp:spPr>
        <a:xfrm>
          <a:off x="4871933" y="1337221"/>
          <a:ext cx="465972" cy="1033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3574"/>
              </a:lnTo>
              <a:lnTo>
                <a:pt x="465972" y="1033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337905" y="2142013"/>
          <a:ext cx="3511661" cy="457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-</a:t>
          </a:r>
          <a:endParaRPr lang="ru-RU" sz="2000" b="1" kern="1200" dirty="0"/>
        </a:p>
      </dsp:txBody>
      <dsp:txXfrm>
        <a:off x="5351307" y="2155415"/>
        <a:ext cx="3484857" cy="430761"/>
      </dsp:txXfrm>
    </dsp:sp>
    <dsp:sp modelId="{7E6B56DE-8F9E-4DC2-AB4B-B36E92A19A1C}">
      <dsp:nvSpPr>
        <dsp:cNvPr id="0" name=""/>
        <dsp:cNvSpPr/>
      </dsp:nvSpPr>
      <dsp:spPr>
        <a:xfrm>
          <a:off x="4871933" y="1337221"/>
          <a:ext cx="465972" cy="1650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898"/>
              </a:lnTo>
              <a:lnTo>
                <a:pt x="465972" y="16508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337905" y="2743543"/>
          <a:ext cx="3561240" cy="489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52232" y="2757870"/>
        <a:ext cx="3532586" cy="460497"/>
      </dsp:txXfrm>
    </dsp:sp>
    <dsp:sp modelId="{CBCCBCB6-A41E-4F3F-A5CF-E7ADC7768DF2}">
      <dsp:nvSpPr>
        <dsp:cNvPr id="0" name=""/>
        <dsp:cNvSpPr/>
      </dsp:nvSpPr>
      <dsp:spPr>
        <a:xfrm>
          <a:off x="4871933" y="1337221"/>
          <a:ext cx="465972" cy="2296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418"/>
              </a:lnTo>
              <a:lnTo>
                <a:pt x="465972" y="22964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5337905" y="3376660"/>
          <a:ext cx="3569246" cy="51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-</a:t>
          </a:r>
          <a:endParaRPr lang="ru-RU" sz="2000" b="1" kern="1200" dirty="0"/>
        </a:p>
      </dsp:txBody>
      <dsp:txXfrm>
        <a:off x="5352958" y="3391713"/>
        <a:ext cx="3539140" cy="483853"/>
      </dsp:txXfrm>
    </dsp:sp>
    <dsp:sp modelId="{579D4B83-66F1-4A6E-AC7C-634C2677051D}">
      <dsp:nvSpPr>
        <dsp:cNvPr id="0" name=""/>
        <dsp:cNvSpPr/>
      </dsp:nvSpPr>
      <dsp:spPr>
        <a:xfrm>
          <a:off x="4871933" y="1337221"/>
          <a:ext cx="465972" cy="2985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5292"/>
              </a:lnTo>
              <a:lnTo>
                <a:pt x="465972" y="29852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A63D-E07C-449B-A05B-48D5DCFDF37E}">
      <dsp:nvSpPr>
        <dsp:cNvPr id="0" name=""/>
        <dsp:cNvSpPr/>
      </dsp:nvSpPr>
      <dsp:spPr>
        <a:xfrm>
          <a:off x="5337905" y="4034584"/>
          <a:ext cx="3524495" cy="575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54771" y="4051450"/>
        <a:ext cx="3490763" cy="542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234843" y="135"/>
          <a:ext cx="2921696" cy="1452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Автономия</a:t>
          </a:r>
          <a:r>
            <a:rPr lang="ru-RU" sz="2000" b="1" kern="1200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kern="1200" dirty="0"/>
        </a:p>
      </dsp:txBody>
      <dsp:txXfrm>
        <a:off x="277391" y="42683"/>
        <a:ext cx="2836600" cy="1367592"/>
      </dsp:txXfrm>
    </dsp:sp>
    <dsp:sp modelId="{67666AA4-FA64-4DBE-85E6-F43938233956}">
      <dsp:nvSpPr>
        <dsp:cNvPr id="0" name=""/>
        <dsp:cNvSpPr/>
      </dsp:nvSpPr>
      <dsp:spPr>
        <a:xfrm>
          <a:off x="527013" y="1452824"/>
          <a:ext cx="292169" cy="257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173"/>
              </a:lnTo>
              <a:lnTo>
                <a:pt x="292169" y="257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19182" y="1507729"/>
          <a:ext cx="2730044" cy="404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Кадровый ресурс</a:t>
          </a:r>
          <a:endParaRPr lang="ru-RU" sz="2000" b="1" kern="1200" dirty="0"/>
        </a:p>
      </dsp:txBody>
      <dsp:txXfrm>
        <a:off x="831030" y="1519577"/>
        <a:ext cx="2706348" cy="380839"/>
      </dsp:txXfrm>
    </dsp:sp>
    <dsp:sp modelId="{6016819E-21E4-431F-8971-680400A4E08E}">
      <dsp:nvSpPr>
        <dsp:cNvPr id="0" name=""/>
        <dsp:cNvSpPr/>
      </dsp:nvSpPr>
      <dsp:spPr>
        <a:xfrm>
          <a:off x="527013" y="1452824"/>
          <a:ext cx="292169" cy="79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19"/>
              </a:lnTo>
              <a:lnTo>
                <a:pt x="292169" y="799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19182" y="1975248"/>
          <a:ext cx="2785798" cy="554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Организационный ресурс</a:t>
          </a:r>
          <a:endParaRPr lang="ru-RU" sz="2000" b="1" kern="1200" dirty="0"/>
        </a:p>
      </dsp:txBody>
      <dsp:txXfrm>
        <a:off x="835437" y="1991503"/>
        <a:ext cx="2753288" cy="522481"/>
      </dsp:txXfrm>
    </dsp:sp>
    <dsp:sp modelId="{A9A545F6-5536-4D10-A529-7FAF159C4C13}">
      <dsp:nvSpPr>
        <dsp:cNvPr id="0" name=""/>
        <dsp:cNvSpPr/>
      </dsp:nvSpPr>
      <dsp:spPr>
        <a:xfrm>
          <a:off x="527013" y="1452824"/>
          <a:ext cx="292169" cy="1359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528"/>
              </a:lnTo>
              <a:lnTo>
                <a:pt x="292169" y="1359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19182" y="2590042"/>
          <a:ext cx="2797236" cy="444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Интеллектуальный ресурс</a:t>
          </a:r>
          <a:endParaRPr lang="ru-RU" sz="2000" b="1" kern="1200" dirty="0"/>
        </a:p>
      </dsp:txBody>
      <dsp:txXfrm>
        <a:off x="832204" y="2603064"/>
        <a:ext cx="2771192" cy="418575"/>
      </dsp:txXfrm>
    </dsp:sp>
    <dsp:sp modelId="{043A878D-E7B4-42D2-819C-55198259AC5C}">
      <dsp:nvSpPr>
        <dsp:cNvPr id="0" name=""/>
        <dsp:cNvSpPr/>
      </dsp:nvSpPr>
      <dsp:spPr>
        <a:xfrm>
          <a:off x="527013" y="1452824"/>
          <a:ext cx="292169" cy="1860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880"/>
              </a:lnTo>
              <a:lnTo>
                <a:pt x="292169" y="18608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819182" y="3141854"/>
          <a:ext cx="2774937" cy="343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Социальный ресурс</a:t>
          </a:r>
          <a:endParaRPr lang="ru-RU" sz="2000" b="1" kern="1200" dirty="0"/>
        </a:p>
      </dsp:txBody>
      <dsp:txXfrm>
        <a:off x="829249" y="3151921"/>
        <a:ext cx="2754803" cy="323566"/>
      </dsp:txXfrm>
    </dsp:sp>
    <dsp:sp modelId="{BCF069F2-36A4-428E-BBA8-A1ACA0B58ACF}">
      <dsp:nvSpPr>
        <dsp:cNvPr id="0" name=""/>
        <dsp:cNvSpPr/>
      </dsp:nvSpPr>
      <dsp:spPr>
        <a:xfrm>
          <a:off x="527013" y="1452824"/>
          <a:ext cx="265077" cy="388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5401"/>
              </a:lnTo>
              <a:lnTo>
                <a:pt x="265077" y="38854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5E570-831E-4861-9B53-0F872EE56273}">
      <dsp:nvSpPr>
        <dsp:cNvPr id="0" name=""/>
        <dsp:cNvSpPr/>
      </dsp:nvSpPr>
      <dsp:spPr>
        <a:xfrm>
          <a:off x="792091" y="5059823"/>
          <a:ext cx="2797590" cy="556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Материальный ресурс</a:t>
          </a:r>
          <a:endParaRPr lang="ru-RU" sz="2000" b="1" kern="1200" dirty="0"/>
        </a:p>
      </dsp:txBody>
      <dsp:txXfrm>
        <a:off x="808399" y="5076131"/>
        <a:ext cx="2764974" cy="524187"/>
      </dsp:txXfrm>
    </dsp:sp>
    <dsp:sp modelId="{3F0F2D21-F94B-4D26-87D1-6F395F252E50}">
      <dsp:nvSpPr>
        <dsp:cNvPr id="0" name=""/>
        <dsp:cNvSpPr/>
      </dsp:nvSpPr>
      <dsp:spPr>
        <a:xfrm>
          <a:off x="527013" y="1452824"/>
          <a:ext cx="258550" cy="3135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5196"/>
              </a:lnTo>
              <a:lnTo>
                <a:pt x="258550" y="31351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673F3-0BA4-4D71-83C7-336C50DE896A}">
      <dsp:nvSpPr>
        <dsp:cNvPr id="0" name=""/>
        <dsp:cNvSpPr/>
      </dsp:nvSpPr>
      <dsp:spPr>
        <a:xfrm>
          <a:off x="785563" y="4207488"/>
          <a:ext cx="2773719" cy="761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Публичный (информационный) ресурс</a:t>
          </a:r>
          <a:endParaRPr lang="ru-RU" sz="2000" b="1" kern="1200" dirty="0"/>
        </a:p>
      </dsp:txBody>
      <dsp:txXfrm>
        <a:off x="807854" y="4229779"/>
        <a:ext cx="2729137" cy="716482"/>
      </dsp:txXfrm>
    </dsp:sp>
    <dsp:sp modelId="{9DF61D83-6FE3-4CF6-B4C3-D459882FFC38}">
      <dsp:nvSpPr>
        <dsp:cNvPr id="0" name=""/>
        <dsp:cNvSpPr/>
      </dsp:nvSpPr>
      <dsp:spPr>
        <a:xfrm>
          <a:off x="527013" y="1452824"/>
          <a:ext cx="252383" cy="240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386"/>
              </a:lnTo>
              <a:lnTo>
                <a:pt x="252383" y="24023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DD0E0-A481-42AA-97E9-499B16ACED49}">
      <dsp:nvSpPr>
        <dsp:cNvPr id="0" name=""/>
        <dsp:cNvSpPr/>
      </dsp:nvSpPr>
      <dsp:spPr>
        <a:xfrm>
          <a:off x="779396" y="3605964"/>
          <a:ext cx="2806749" cy="498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Символический капитал</a:t>
          </a:r>
          <a:endParaRPr lang="ru-RU" sz="2000" b="1" kern="1200" dirty="0"/>
        </a:p>
      </dsp:txBody>
      <dsp:txXfrm>
        <a:off x="793996" y="3620564"/>
        <a:ext cx="2777549" cy="469294"/>
      </dsp:txXfrm>
    </dsp:sp>
    <dsp:sp modelId="{33FB94FB-B678-433D-BCA8-85784368AB5E}">
      <dsp:nvSpPr>
        <dsp:cNvPr id="0" name=""/>
        <dsp:cNvSpPr/>
      </dsp:nvSpPr>
      <dsp:spPr>
        <a:xfrm>
          <a:off x="3361136" y="135"/>
          <a:ext cx="3311091" cy="848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Потенциал развития сети ОЦП</a:t>
          </a:r>
          <a:endParaRPr lang="ru-RU" sz="2800" b="1" kern="1200" dirty="0"/>
        </a:p>
      </dsp:txBody>
      <dsp:txXfrm>
        <a:off x="3385987" y="24986"/>
        <a:ext cx="3261389" cy="798782"/>
      </dsp:txXfrm>
    </dsp:sp>
    <dsp:sp modelId="{2388B76B-6BB5-4D23-9354-5E0A837795AA}">
      <dsp:nvSpPr>
        <dsp:cNvPr id="0" name=""/>
        <dsp:cNvSpPr/>
      </dsp:nvSpPr>
      <dsp:spPr>
        <a:xfrm>
          <a:off x="3692245" y="848619"/>
          <a:ext cx="331109" cy="533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551"/>
              </a:lnTo>
              <a:lnTo>
                <a:pt x="331109" y="5335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4023354" y="950917"/>
          <a:ext cx="4736963" cy="862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Разнообразие и представленность экспертов разных категорий, их «качество»</a:t>
          </a:r>
          <a:endParaRPr lang="ru-RU" sz="2000" b="1" kern="1200" dirty="0"/>
        </a:p>
      </dsp:txBody>
      <dsp:txXfrm>
        <a:off x="4048616" y="976179"/>
        <a:ext cx="4686439" cy="811983"/>
      </dsp:txXfrm>
    </dsp:sp>
    <dsp:sp modelId="{9B7F658E-90F3-467F-AE3A-87A8A0F92940}">
      <dsp:nvSpPr>
        <dsp:cNvPr id="0" name=""/>
        <dsp:cNvSpPr/>
      </dsp:nvSpPr>
      <dsp:spPr>
        <a:xfrm>
          <a:off x="3692245" y="848619"/>
          <a:ext cx="331109" cy="137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37"/>
              </a:lnTo>
              <a:lnTo>
                <a:pt x="331109" y="1378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4023354" y="1915723"/>
          <a:ext cx="4755119" cy="623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Разнообразие и представленность организаций разных категорий</a:t>
          </a:r>
          <a:endParaRPr lang="ru-RU" sz="2000" b="1" kern="1200" dirty="0"/>
        </a:p>
      </dsp:txBody>
      <dsp:txXfrm>
        <a:off x="4041609" y="1933978"/>
        <a:ext cx="4718609" cy="586759"/>
      </dsp:txXfrm>
    </dsp:sp>
    <dsp:sp modelId="{7E6B56DE-8F9E-4DC2-AB4B-B36E92A19A1C}">
      <dsp:nvSpPr>
        <dsp:cNvPr id="0" name=""/>
        <dsp:cNvSpPr/>
      </dsp:nvSpPr>
      <dsp:spPr>
        <a:xfrm>
          <a:off x="3692245" y="848619"/>
          <a:ext cx="331109" cy="2069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269"/>
              </a:lnTo>
              <a:lnTo>
                <a:pt x="331109" y="2069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4023354" y="2641290"/>
          <a:ext cx="4782872" cy="55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Разнообразие и представленность тем, экспертов и организаций по темам</a:t>
          </a:r>
          <a:endParaRPr lang="ru-RU" sz="2000" b="1" kern="1200" dirty="0"/>
        </a:p>
      </dsp:txBody>
      <dsp:txXfrm>
        <a:off x="4039557" y="2657493"/>
        <a:ext cx="4750466" cy="520792"/>
      </dsp:txXfrm>
    </dsp:sp>
    <dsp:sp modelId="{CBCCBCB6-A41E-4F3F-A5CF-E7ADC7768DF2}">
      <dsp:nvSpPr>
        <dsp:cNvPr id="0" name=""/>
        <dsp:cNvSpPr/>
      </dsp:nvSpPr>
      <dsp:spPr>
        <a:xfrm>
          <a:off x="3692245" y="848619"/>
          <a:ext cx="331109" cy="285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2684"/>
              </a:lnTo>
              <a:lnTo>
                <a:pt x="331109" y="2852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4023354" y="3296787"/>
          <a:ext cx="4813793" cy="809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Разнообразие</a:t>
          </a:r>
          <a:r>
            <a:rPr lang="ru-RU" sz="2000" b="1" kern="1200" baseline="0" dirty="0" smtClean="0"/>
            <a:t> и представленность экспертов и организаций по социальным областям</a:t>
          </a:r>
          <a:endParaRPr lang="ru-RU" sz="2000" b="1" kern="1200" dirty="0"/>
        </a:p>
      </dsp:txBody>
      <dsp:txXfrm>
        <a:off x="4047050" y="3320483"/>
        <a:ext cx="4766401" cy="761642"/>
      </dsp:txXfrm>
    </dsp:sp>
    <dsp:sp modelId="{C7A17905-D572-447B-B8B0-EAEF9EC61D85}">
      <dsp:nvSpPr>
        <dsp:cNvPr id="0" name=""/>
        <dsp:cNvSpPr/>
      </dsp:nvSpPr>
      <dsp:spPr>
        <a:xfrm>
          <a:off x="3692245" y="848619"/>
          <a:ext cx="331109" cy="3564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095"/>
              </a:lnTo>
              <a:lnTo>
                <a:pt x="331109" y="3564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42D51-02A2-48A2-962B-D1937235D3B5}">
      <dsp:nvSpPr>
        <dsp:cNvPr id="0" name=""/>
        <dsp:cNvSpPr/>
      </dsp:nvSpPr>
      <dsp:spPr>
        <a:xfrm>
          <a:off x="4023354" y="4208119"/>
          <a:ext cx="4808962" cy="40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Репутация ОЦП</a:t>
          </a:r>
          <a:endParaRPr lang="ru-RU" sz="2000" b="1" kern="1200" dirty="0"/>
        </a:p>
      </dsp:txBody>
      <dsp:txXfrm>
        <a:off x="4035339" y="4220104"/>
        <a:ext cx="4784992" cy="385222"/>
      </dsp:txXfrm>
    </dsp:sp>
    <dsp:sp modelId="{CA7A0B21-3877-4A79-8B21-ED0299A2D775}">
      <dsp:nvSpPr>
        <dsp:cNvPr id="0" name=""/>
        <dsp:cNvSpPr/>
      </dsp:nvSpPr>
      <dsp:spPr>
        <a:xfrm>
          <a:off x="3692245" y="848619"/>
          <a:ext cx="331109" cy="4075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5585"/>
              </a:lnTo>
              <a:lnTo>
                <a:pt x="331109" y="4075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EFE3-37DF-4062-BBD6-C5F150956225}">
      <dsp:nvSpPr>
        <dsp:cNvPr id="0" name=""/>
        <dsp:cNvSpPr/>
      </dsp:nvSpPr>
      <dsp:spPr>
        <a:xfrm>
          <a:off x="4023354" y="4719609"/>
          <a:ext cx="4813793" cy="40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Публичная известность ОЦП</a:t>
          </a:r>
          <a:endParaRPr lang="ru-RU" sz="2000" b="1" kern="1200" dirty="0"/>
        </a:p>
      </dsp:txBody>
      <dsp:txXfrm>
        <a:off x="4035339" y="4731594"/>
        <a:ext cx="4789823" cy="385222"/>
      </dsp:txXfrm>
    </dsp:sp>
    <dsp:sp modelId="{EB7183C3-179A-416F-8185-B063CC069C1B}">
      <dsp:nvSpPr>
        <dsp:cNvPr id="0" name=""/>
        <dsp:cNvSpPr/>
      </dsp:nvSpPr>
      <dsp:spPr>
        <a:xfrm>
          <a:off x="3692245" y="848619"/>
          <a:ext cx="331109" cy="458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075"/>
              </a:lnTo>
              <a:lnTo>
                <a:pt x="331109" y="4587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02A64-B2B0-4F4D-A960-473E82C8134A}">
      <dsp:nvSpPr>
        <dsp:cNvPr id="0" name=""/>
        <dsp:cNvSpPr/>
      </dsp:nvSpPr>
      <dsp:spPr>
        <a:xfrm>
          <a:off x="4023354" y="5231099"/>
          <a:ext cx="4797884" cy="40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</a:t>
          </a:r>
          <a:endParaRPr lang="ru-RU" sz="3200" b="1" kern="1200" dirty="0"/>
        </a:p>
      </dsp:txBody>
      <dsp:txXfrm>
        <a:off x="4035339" y="5243084"/>
        <a:ext cx="4773914" cy="385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6307" y="167660"/>
          <a:ext cx="4111724" cy="117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Автономия</a:t>
          </a:r>
          <a:r>
            <a:rPr lang="ru-RU" sz="2000" b="1" kern="1200" dirty="0" smtClean="0">
              <a:effectLst/>
            </a:rPr>
            <a:t> (в том числе ресурсная автономия) или «властный потенциал», включая активность АС</a:t>
          </a:r>
          <a:endParaRPr lang="ru-RU" sz="2000" b="1" kern="1200" dirty="0"/>
        </a:p>
      </dsp:txBody>
      <dsp:txXfrm>
        <a:off x="40631" y="201984"/>
        <a:ext cx="4043076" cy="1103247"/>
      </dsp:txXfrm>
    </dsp:sp>
    <dsp:sp modelId="{67666AA4-FA64-4DBE-85E6-F43938233956}">
      <dsp:nvSpPr>
        <dsp:cNvPr id="0" name=""/>
        <dsp:cNvSpPr/>
      </dsp:nvSpPr>
      <dsp:spPr>
        <a:xfrm>
          <a:off x="417479" y="1339556"/>
          <a:ext cx="411172" cy="573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774"/>
              </a:lnTo>
              <a:lnTo>
                <a:pt x="411172" y="57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28652" y="1416825"/>
          <a:ext cx="3842010" cy="99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Неформальные контакты с ЛПР</a:t>
          </a:r>
          <a:endParaRPr lang="ru-RU" sz="2000" b="1" kern="1200" dirty="0"/>
        </a:p>
      </dsp:txBody>
      <dsp:txXfrm>
        <a:off x="857736" y="1445909"/>
        <a:ext cx="3783842" cy="934843"/>
      </dsp:txXfrm>
    </dsp:sp>
    <dsp:sp modelId="{6016819E-21E4-431F-8971-680400A4E08E}">
      <dsp:nvSpPr>
        <dsp:cNvPr id="0" name=""/>
        <dsp:cNvSpPr/>
      </dsp:nvSpPr>
      <dsp:spPr>
        <a:xfrm>
          <a:off x="417479" y="1339556"/>
          <a:ext cx="411172" cy="1549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437"/>
              </a:lnTo>
              <a:lnTo>
                <a:pt x="411172" y="1549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28652" y="2498472"/>
          <a:ext cx="3920474" cy="781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Участие в формальных процедурах</a:t>
          </a:r>
          <a:endParaRPr lang="ru-RU" sz="2000" b="1" kern="1200" dirty="0"/>
        </a:p>
      </dsp:txBody>
      <dsp:txXfrm>
        <a:off x="851528" y="2521348"/>
        <a:ext cx="3874722" cy="735291"/>
      </dsp:txXfrm>
    </dsp:sp>
    <dsp:sp modelId="{A9A545F6-5536-4D10-A529-7FAF159C4C13}">
      <dsp:nvSpPr>
        <dsp:cNvPr id="0" name=""/>
        <dsp:cNvSpPr/>
      </dsp:nvSpPr>
      <dsp:spPr>
        <a:xfrm>
          <a:off x="417479" y="1339556"/>
          <a:ext cx="411172" cy="2508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657"/>
              </a:lnTo>
              <a:lnTo>
                <a:pt x="411172" y="25086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28652" y="3363677"/>
          <a:ext cx="3936571" cy="96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Участие в дискуссионных формах коммуникации</a:t>
          </a:r>
          <a:endParaRPr lang="ru-RU" sz="2000" b="1" kern="1200" dirty="0"/>
        </a:p>
      </dsp:txBody>
      <dsp:txXfrm>
        <a:off x="857035" y="3392060"/>
        <a:ext cx="3879805" cy="912306"/>
      </dsp:txXfrm>
    </dsp:sp>
    <dsp:sp modelId="{043A878D-E7B4-42D2-819C-55198259AC5C}">
      <dsp:nvSpPr>
        <dsp:cNvPr id="0" name=""/>
        <dsp:cNvSpPr/>
      </dsp:nvSpPr>
      <dsp:spPr>
        <a:xfrm>
          <a:off x="417479" y="1339556"/>
          <a:ext cx="411172" cy="359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571"/>
              </a:lnTo>
              <a:lnTo>
                <a:pt x="411172" y="359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828652" y="4483602"/>
          <a:ext cx="3905189" cy="907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Выпуск аналитического продукта</a:t>
          </a:r>
          <a:endParaRPr lang="ru-RU" sz="2000" b="1" kern="1200" dirty="0"/>
        </a:p>
      </dsp:txBody>
      <dsp:txXfrm>
        <a:off x="855219" y="4510169"/>
        <a:ext cx="3852055" cy="853918"/>
      </dsp:txXfrm>
    </dsp:sp>
    <dsp:sp modelId="{33FB94FB-B678-433D-BCA8-85784368AB5E}">
      <dsp:nvSpPr>
        <dsp:cNvPr id="0" name=""/>
        <dsp:cNvSpPr/>
      </dsp:nvSpPr>
      <dsp:spPr>
        <a:xfrm>
          <a:off x="4405961" y="167660"/>
          <a:ext cx="4659723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Потенциал развития сети ОЦП</a:t>
          </a:r>
          <a:endParaRPr lang="ru-RU" sz="2800" b="1" kern="1200" dirty="0"/>
        </a:p>
      </dsp:txBody>
      <dsp:txXfrm>
        <a:off x="4440934" y="202633"/>
        <a:ext cx="4589777" cy="1124131"/>
      </dsp:txXfrm>
    </dsp:sp>
    <dsp:sp modelId="{2388B76B-6BB5-4D23-9354-5E0A837795AA}">
      <dsp:nvSpPr>
        <dsp:cNvPr id="0" name=""/>
        <dsp:cNvSpPr/>
      </dsp:nvSpPr>
      <dsp:spPr>
        <a:xfrm>
          <a:off x="4871933" y="1361738"/>
          <a:ext cx="465972" cy="563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054"/>
              </a:lnTo>
              <a:lnTo>
                <a:pt x="465972" y="563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337905" y="1505703"/>
          <a:ext cx="3522828" cy="838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62454" y="1530252"/>
        <a:ext cx="3473730" cy="789081"/>
      </dsp:txXfrm>
    </dsp:sp>
    <dsp:sp modelId="{9B7F658E-90F3-467F-AE3A-87A8A0F92940}">
      <dsp:nvSpPr>
        <dsp:cNvPr id="0" name=""/>
        <dsp:cNvSpPr/>
      </dsp:nvSpPr>
      <dsp:spPr>
        <a:xfrm>
          <a:off x="4871933" y="1361738"/>
          <a:ext cx="465972" cy="1562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477"/>
              </a:lnTo>
              <a:lnTo>
                <a:pt x="465972" y="1562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337905" y="2487848"/>
          <a:ext cx="3466366" cy="872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63467" y="2513410"/>
        <a:ext cx="3415242" cy="821613"/>
      </dsp:txXfrm>
    </dsp:sp>
    <dsp:sp modelId="{7E6B56DE-8F9E-4DC2-AB4B-B36E92A19A1C}">
      <dsp:nvSpPr>
        <dsp:cNvPr id="0" name=""/>
        <dsp:cNvSpPr/>
      </dsp:nvSpPr>
      <dsp:spPr>
        <a:xfrm>
          <a:off x="4871933" y="1361738"/>
          <a:ext cx="465972" cy="25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7918"/>
              </a:lnTo>
              <a:lnTo>
                <a:pt x="465972" y="257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337905" y="3504550"/>
          <a:ext cx="3471323" cy="8702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63393" y="3530038"/>
        <a:ext cx="3420347" cy="819238"/>
      </dsp:txXfrm>
    </dsp:sp>
    <dsp:sp modelId="{CBCCBCB6-A41E-4F3F-A5CF-E7ADC7768DF2}">
      <dsp:nvSpPr>
        <dsp:cNvPr id="0" name=""/>
        <dsp:cNvSpPr/>
      </dsp:nvSpPr>
      <dsp:spPr>
        <a:xfrm>
          <a:off x="4871933" y="1361738"/>
          <a:ext cx="465972" cy="3602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2558"/>
              </a:lnTo>
              <a:lnTo>
                <a:pt x="465972" y="3602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5337905" y="4518729"/>
          <a:ext cx="3538777" cy="891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</a:t>
          </a:r>
          <a:endParaRPr lang="ru-RU" sz="2000" b="1" kern="1200" dirty="0"/>
        </a:p>
      </dsp:txBody>
      <dsp:txXfrm>
        <a:off x="5364005" y="4544829"/>
        <a:ext cx="3486577" cy="838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6307" y="139708"/>
          <a:ext cx="4111724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воздействие и влияние аналитического сообщества на политические изменения</a:t>
          </a:r>
          <a:endParaRPr lang="ru-RU" sz="2400" b="1" kern="1200" dirty="0"/>
        </a:p>
      </dsp:txBody>
      <dsp:txXfrm>
        <a:off x="41280" y="174681"/>
        <a:ext cx="4041778" cy="1124131"/>
      </dsp:txXfrm>
    </dsp:sp>
    <dsp:sp modelId="{67666AA4-FA64-4DBE-85E6-F43938233956}">
      <dsp:nvSpPr>
        <dsp:cNvPr id="0" name=""/>
        <dsp:cNvSpPr/>
      </dsp:nvSpPr>
      <dsp:spPr>
        <a:xfrm>
          <a:off x="417479" y="1333786"/>
          <a:ext cx="411172" cy="59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709"/>
              </a:lnTo>
              <a:lnTo>
                <a:pt x="411172" y="591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828652" y="1477751"/>
          <a:ext cx="3457475" cy="895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Текущей политической ситуации</a:t>
          </a:r>
          <a:r>
            <a:rPr lang="en-US" sz="2000" b="1" kern="1200" dirty="0" smtClean="0"/>
            <a:t> (situational change)</a:t>
          </a:r>
          <a:endParaRPr lang="ru-RU" sz="2000" b="1" kern="1200" dirty="0"/>
        </a:p>
      </dsp:txBody>
      <dsp:txXfrm>
        <a:off x="854880" y="1503979"/>
        <a:ext cx="3405019" cy="843033"/>
      </dsp:txXfrm>
    </dsp:sp>
    <dsp:sp modelId="{6016819E-21E4-431F-8971-680400A4E08E}">
      <dsp:nvSpPr>
        <dsp:cNvPr id="0" name=""/>
        <dsp:cNvSpPr/>
      </dsp:nvSpPr>
      <dsp:spPr>
        <a:xfrm>
          <a:off x="417479" y="1333786"/>
          <a:ext cx="411172" cy="1640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262"/>
              </a:lnTo>
              <a:lnTo>
                <a:pt x="411172" y="1640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828652" y="2517205"/>
          <a:ext cx="3465997" cy="91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политико-управленческие решения в конкретных областях (</a:t>
          </a:r>
          <a:r>
            <a:rPr lang="en-US" sz="2000" b="1" kern="1200" dirty="0" smtClean="0"/>
            <a:t>policy change)</a:t>
          </a:r>
          <a:endParaRPr lang="ru-RU" sz="2000" b="1" kern="1200" dirty="0"/>
        </a:p>
      </dsp:txBody>
      <dsp:txXfrm>
        <a:off x="855413" y="2543966"/>
        <a:ext cx="3412475" cy="860164"/>
      </dsp:txXfrm>
    </dsp:sp>
    <dsp:sp modelId="{A9A545F6-5536-4D10-A529-7FAF159C4C13}">
      <dsp:nvSpPr>
        <dsp:cNvPr id="0" name=""/>
        <dsp:cNvSpPr/>
      </dsp:nvSpPr>
      <dsp:spPr>
        <a:xfrm>
          <a:off x="417479" y="1333786"/>
          <a:ext cx="411172" cy="269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913"/>
              </a:lnTo>
              <a:lnTo>
                <a:pt x="411172" y="269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828652" y="3574856"/>
          <a:ext cx="3449892" cy="913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институциональные изменения</a:t>
          </a:r>
          <a:r>
            <a:rPr lang="en-US" sz="2000" b="1" kern="1200" dirty="0" smtClean="0"/>
            <a:t> (institutional change)</a:t>
          </a:r>
          <a:endParaRPr lang="ru-RU" sz="2000" b="1" kern="1200" dirty="0"/>
        </a:p>
      </dsp:txBody>
      <dsp:txXfrm>
        <a:off x="855413" y="3601617"/>
        <a:ext cx="3396370" cy="860164"/>
      </dsp:txXfrm>
    </dsp:sp>
    <dsp:sp modelId="{33FB94FB-B678-433D-BCA8-85784368AB5E}">
      <dsp:nvSpPr>
        <dsp:cNvPr id="0" name=""/>
        <dsp:cNvSpPr/>
      </dsp:nvSpPr>
      <dsp:spPr>
        <a:xfrm>
          <a:off x="4405961" y="139708"/>
          <a:ext cx="4659723" cy="1194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effectLst/>
            </a:rPr>
            <a:t>результаты деятельности сети ОЦП</a:t>
          </a:r>
          <a:endParaRPr lang="ru-RU" sz="2800" b="1" kern="1200" dirty="0"/>
        </a:p>
      </dsp:txBody>
      <dsp:txXfrm>
        <a:off x="4440934" y="174681"/>
        <a:ext cx="4589777" cy="1124131"/>
      </dsp:txXfrm>
    </dsp:sp>
    <dsp:sp modelId="{2388B76B-6BB5-4D23-9354-5E0A837795AA}">
      <dsp:nvSpPr>
        <dsp:cNvPr id="0" name=""/>
        <dsp:cNvSpPr/>
      </dsp:nvSpPr>
      <dsp:spPr>
        <a:xfrm>
          <a:off x="4871933" y="1333786"/>
          <a:ext cx="465972" cy="590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500"/>
              </a:lnTo>
              <a:lnTo>
                <a:pt x="465972" y="590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337905" y="1477751"/>
          <a:ext cx="3512324" cy="893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-</a:t>
          </a:r>
          <a:endParaRPr lang="ru-RU" sz="5000" kern="1200" dirty="0"/>
        </a:p>
      </dsp:txBody>
      <dsp:txXfrm>
        <a:off x="5364062" y="1503908"/>
        <a:ext cx="3460010" cy="840756"/>
      </dsp:txXfrm>
    </dsp:sp>
    <dsp:sp modelId="{9B7F658E-90F3-467F-AE3A-87A8A0F92940}">
      <dsp:nvSpPr>
        <dsp:cNvPr id="0" name=""/>
        <dsp:cNvSpPr/>
      </dsp:nvSpPr>
      <dsp:spPr>
        <a:xfrm>
          <a:off x="4871933" y="1333786"/>
          <a:ext cx="465972" cy="220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859"/>
              </a:lnTo>
              <a:lnTo>
                <a:pt x="465972" y="22018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337905" y="2514786"/>
          <a:ext cx="3526495" cy="204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Оценка влияния деятельности сети ОЦП на политико-управленческие решения в области научно-технологического развития России (</a:t>
          </a:r>
          <a:r>
            <a:rPr lang="en-US" sz="2000" b="1" kern="1200" dirty="0" smtClean="0"/>
            <a:t>policy effect on STI-policy)</a:t>
          </a:r>
          <a:endParaRPr lang="ru-RU" sz="2000" b="1" kern="1200" dirty="0"/>
        </a:p>
      </dsp:txBody>
      <dsp:txXfrm>
        <a:off x="5397705" y="2574586"/>
        <a:ext cx="3406895" cy="1922119"/>
      </dsp:txXfrm>
    </dsp:sp>
    <dsp:sp modelId="{7E6B56DE-8F9E-4DC2-AB4B-B36E92A19A1C}">
      <dsp:nvSpPr>
        <dsp:cNvPr id="0" name=""/>
        <dsp:cNvSpPr/>
      </dsp:nvSpPr>
      <dsp:spPr>
        <a:xfrm>
          <a:off x="4871933" y="1333786"/>
          <a:ext cx="456657" cy="3793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3274"/>
              </a:lnTo>
              <a:lnTo>
                <a:pt x="456657" y="37932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328590" y="4680522"/>
          <a:ext cx="3561240" cy="893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effectLst/>
            </a:rPr>
            <a:t>-</a:t>
          </a:r>
          <a:endParaRPr lang="ru-RU" sz="5000" kern="1200" dirty="0"/>
        </a:p>
      </dsp:txBody>
      <dsp:txXfrm>
        <a:off x="5354747" y="4706679"/>
        <a:ext cx="3508926" cy="840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C9E0B-957D-429F-9111-7A196864AC5D}">
      <dsp:nvSpPr>
        <dsp:cNvPr id="0" name=""/>
        <dsp:cNvSpPr/>
      </dsp:nvSpPr>
      <dsp:spPr>
        <a:xfrm>
          <a:off x="254569" y="39"/>
          <a:ext cx="3886370" cy="112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контекст влияния аналитических сообществ</a:t>
          </a:r>
          <a:endParaRPr lang="ru-RU" sz="2800" b="1" kern="1200" dirty="0"/>
        </a:p>
      </dsp:txBody>
      <dsp:txXfrm>
        <a:off x="287626" y="33096"/>
        <a:ext cx="3820256" cy="1062519"/>
      </dsp:txXfrm>
    </dsp:sp>
    <dsp:sp modelId="{67666AA4-FA64-4DBE-85E6-F43938233956}">
      <dsp:nvSpPr>
        <dsp:cNvPr id="0" name=""/>
        <dsp:cNvSpPr/>
      </dsp:nvSpPr>
      <dsp:spPr>
        <a:xfrm>
          <a:off x="643206" y="1128672"/>
          <a:ext cx="388637" cy="347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955"/>
              </a:lnTo>
              <a:lnTo>
                <a:pt x="388637" y="347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350B8-7395-481B-8116-B05D25F84C38}">
      <dsp:nvSpPr>
        <dsp:cNvPr id="0" name=""/>
        <dsp:cNvSpPr/>
      </dsp:nvSpPr>
      <dsp:spPr>
        <a:xfrm>
          <a:off x="1031843" y="1215782"/>
          <a:ext cx="3267978" cy="521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политический</a:t>
          </a:r>
          <a:endParaRPr lang="ru-RU" sz="2000" b="1" kern="1200" dirty="0"/>
        </a:p>
      </dsp:txBody>
      <dsp:txXfrm>
        <a:off x="1047123" y="1231062"/>
        <a:ext cx="3237418" cy="491132"/>
      </dsp:txXfrm>
    </dsp:sp>
    <dsp:sp modelId="{6016819E-21E4-431F-8971-680400A4E08E}">
      <dsp:nvSpPr>
        <dsp:cNvPr id="0" name=""/>
        <dsp:cNvSpPr/>
      </dsp:nvSpPr>
      <dsp:spPr>
        <a:xfrm>
          <a:off x="643206" y="1128672"/>
          <a:ext cx="388637" cy="987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472"/>
              </a:lnTo>
              <a:lnTo>
                <a:pt x="388637" y="987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57058-26AD-41E2-A7E5-831673F94A3E}">
      <dsp:nvSpPr>
        <dsp:cNvPr id="0" name=""/>
        <dsp:cNvSpPr/>
      </dsp:nvSpPr>
      <dsp:spPr>
        <a:xfrm>
          <a:off x="1031843" y="1860573"/>
          <a:ext cx="3276034" cy="51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культурный</a:t>
          </a:r>
          <a:endParaRPr lang="ru-RU" sz="2000" b="1" kern="1200" dirty="0"/>
        </a:p>
      </dsp:txBody>
      <dsp:txXfrm>
        <a:off x="1046814" y="1875544"/>
        <a:ext cx="3246092" cy="481202"/>
      </dsp:txXfrm>
    </dsp:sp>
    <dsp:sp modelId="{A9A545F6-5536-4D10-A529-7FAF159C4C13}">
      <dsp:nvSpPr>
        <dsp:cNvPr id="0" name=""/>
        <dsp:cNvSpPr/>
      </dsp:nvSpPr>
      <dsp:spPr>
        <a:xfrm>
          <a:off x="643206" y="1128672"/>
          <a:ext cx="388637" cy="1597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605"/>
              </a:lnTo>
              <a:lnTo>
                <a:pt x="388637" y="1597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7641-F5EF-44D3-87F3-789528C9618A}">
      <dsp:nvSpPr>
        <dsp:cNvPr id="0" name=""/>
        <dsp:cNvSpPr/>
      </dsp:nvSpPr>
      <dsp:spPr>
        <a:xfrm>
          <a:off x="1031843" y="2505369"/>
          <a:ext cx="3260811" cy="441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экономический</a:t>
          </a:r>
          <a:endParaRPr lang="ru-RU" sz="2000" b="1" kern="1200" dirty="0"/>
        </a:p>
      </dsp:txBody>
      <dsp:txXfrm>
        <a:off x="1044783" y="2518309"/>
        <a:ext cx="3234931" cy="415937"/>
      </dsp:txXfrm>
    </dsp:sp>
    <dsp:sp modelId="{043A878D-E7B4-42D2-819C-55198259AC5C}">
      <dsp:nvSpPr>
        <dsp:cNvPr id="0" name=""/>
        <dsp:cNvSpPr/>
      </dsp:nvSpPr>
      <dsp:spPr>
        <a:xfrm>
          <a:off x="643206" y="1128672"/>
          <a:ext cx="388637" cy="220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414"/>
              </a:lnTo>
              <a:lnTo>
                <a:pt x="388637" y="2205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E4DF-2A14-4A7A-8A9B-3AE055F3D43B}">
      <dsp:nvSpPr>
        <dsp:cNvPr id="0" name=""/>
        <dsp:cNvSpPr/>
      </dsp:nvSpPr>
      <dsp:spPr>
        <a:xfrm>
          <a:off x="1031843" y="3078514"/>
          <a:ext cx="3290482" cy="511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социальный</a:t>
          </a:r>
          <a:endParaRPr lang="ru-RU" sz="2000" b="1" kern="1200" dirty="0"/>
        </a:p>
      </dsp:txBody>
      <dsp:txXfrm>
        <a:off x="1046814" y="3093485"/>
        <a:ext cx="3260540" cy="481202"/>
      </dsp:txXfrm>
    </dsp:sp>
    <dsp:sp modelId="{9258BFA9-0C32-43FF-BF58-FBCE94D88B4F}">
      <dsp:nvSpPr>
        <dsp:cNvPr id="0" name=""/>
        <dsp:cNvSpPr/>
      </dsp:nvSpPr>
      <dsp:spPr>
        <a:xfrm>
          <a:off x="643206" y="1128672"/>
          <a:ext cx="388637" cy="2866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6781"/>
              </a:lnTo>
              <a:lnTo>
                <a:pt x="388637" y="28667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8DA5-4DE2-40EF-AA10-3F19680B962C}">
      <dsp:nvSpPr>
        <dsp:cNvPr id="0" name=""/>
        <dsp:cNvSpPr/>
      </dsp:nvSpPr>
      <dsp:spPr>
        <a:xfrm>
          <a:off x="1031843" y="3723305"/>
          <a:ext cx="3272698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правовой</a:t>
          </a:r>
          <a:endParaRPr lang="ru-RU" sz="2000" b="1" kern="1200" dirty="0"/>
        </a:p>
      </dsp:txBody>
      <dsp:txXfrm>
        <a:off x="1047785" y="3739247"/>
        <a:ext cx="3240814" cy="512413"/>
      </dsp:txXfrm>
    </dsp:sp>
    <dsp:sp modelId="{50AD0064-2A2E-4FB4-8F66-D3ECAC03A767}">
      <dsp:nvSpPr>
        <dsp:cNvPr id="0" name=""/>
        <dsp:cNvSpPr/>
      </dsp:nvSpPr>
      <dsp:spPr>
        <a:xfrm>
          <a:off x="643206" y="1128672"/>
          <a:ext cx="388637" cy="3511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1578"/>
              </a:lnTo>
              <a:lnTo>
                <a:pt x="388637" y="3511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828A6-01B2-4B44-9AB9-CEA081744242}">
      <dsp:nvSpPr>
        <dsp:cNvPr id="0" name=""/>
        <dsp:cNvSpPr/>
      </dsp:nvSpPr>
      <dsp:spPr>
        <a:xfrm>
          <a:off x="1031843" y="4368102"/>
          <a:ext cx="3321084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инфраструктурный </a:t>
          </a:r>
          <a:endParaRPr lang="ru-RU" sz="2000" b="1" kern="1200" dirty="0"/>
        </a:p>
      </dsp:txBody>
      <dsp:txXfrm>
        <a:off x="1047785" y="4384044"/>
        <a:ext cx="3289200" cy="512413"/>
      </dsp:txXfrm>
    </dsp:sp>
    <dsp:sp modelId="{A0769859-E880-4F49-B5A1-4C9571A2788A}">
      <dsp:nvSpPr>
        <dsp:cNvPr id="0" name=""/>
        <dsp:cNvSpPr/>
      </dsp:nvSpPr>
      <dsp:spPr>
        <a:xfrm>
          <a:off x="643206" y="1128672"/>
          <a:ext cx="388637" cy="4156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369"/>
              </a:lnTo>
              <a:lnTo>
                <a:pt x="388637" y="4156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0D2A3-8E55-4466-88F8-578F9094D8CC}">
      <dsp:nvSpPr>
        <dsp:cNvPr id="0" name=""/>
        <dsp:cNvSpPr/>
      </dsp:nvSpPr>
      <dsp:spPr>
        <a:xfrm>
          <a:off x="1031843" y="5012893"/>
          <a:ext cx="3279814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глобальный</a:t>
          </a:r>
          <a:endParaRPr lang="ru-RU" sz="2000" b="1" kern="1200" dirty="0"/>
        </a:p>
      </dsp:txBody>
      <dsp:txXfrm>
        <a:off x="1047785" y="5028835"/>
        <a:ext cx="3247930" cy="512413"/>
      </dsp:txXfrm>
    </dsp:sp>
    <dsp:sp modelId="{33FB94FB-B678-433D-BCA8-85784368AB5E}">
      <dsp:nvSpPr>
        <dsp:cNvPr id="0" name=""/>
        <dsp:cNvSpPr/>
      </dsp:nvSpPr>
      <dsp:spPr>
        <a:xfrm>
          <a:off x="4413088" y="39"/>
          <a:ext cx="4404334" cy="1128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</a:rPr>
            <a:t>возможности и ограничения деятельности сети ОЦП</a:t>
          </a:r>
          <a:endParaRPr lang="ru-RU" sz="2800" b="1" kern="1200" dirty="0"/>
        </a:p>
      </dsp:txBody>
      <dsp:txXfrm>
        <a:off x="4446145" y="33096"/>
        <a:ext cx="4338220" cy="1062519"/>
      </dsp:txXfrm>
    </dsp:sp>
    <dsp:sp modelId="{2388B76B-6BB5-4D23-9354-5E0A837795AA}">
      <dsp:nvSpPr>
        <dsp:cNvPr id="0" name=""/>
        <dsp:cNvSpPr/>
      </dsp:nvSpPr>
      <dsp:spPr>
        <a:xfrm>
          <a:off x="4853521" y="1128672"/>
          <a:ext cx="440433" cy="37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238"/>
              </a:lnTo>
              <a:lnTo>
                <a:pt x="440433" y="3712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6128-3247-4DE2-9B69-E41DD1D503F8}">
      <dsp:nvSpPr>
        <dsp:cNvPr id="0" name=""/>
        <dsp:cNvSpPr/>
      </dsp:nvSpPr>
      <dsp:spPr>
        <a:xfrm>
          <a:off x="5293955" y="1244613"/>
          <a:ext cx="3319822" cy="51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</a:t>
          </a:r>
          <a:endParaRPr lang="ru-RU" sz="3200" b="1" kern="1200" dirty="0"/>
        </a:p>
      </dsp:txBody>
      <dsp:txXfrm>
        <a:off x="5308910" y="1259568"/>
        <a:ext cx="3289912" cy="480684"/>
      </dsp:txXfrm>
    </dsp:sp>
    <dsp:sp modelId="{9B7F658E-90F3-467F-AE3A-87A8A0F92940}">
      <dsp:nvSpPr>
        <dsp:cNvPr id="0" name=""/>
        <dsp:cNvSpPr/>
      </dsp:nvSpPr>
      <dsp:spPr>
        <a:xfrm>
          <a:off x="4853521" y="1128672"/>
          <a:ext cx="440433" cy="977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280"/>
              </a:lnTo>
              <a:lnTo>
                <a:pt x="440433" y="977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107EC-D4B0-49DD-84B3-FA0BE9E7B4A4}">
      <dsp:nvSpPr>
        <dsp:cNvPr id="0" name=""/>
        <dsp:cNvSpPr/>
      </dsp:nvSpPr>
      <dsp:spPr>
        <a:xfrm>
          <a:off x="5293955" y="1830816"/>
          <a:ext cx="3333216" cy="550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</a:t>
          </a:r>
          <a:endParaRPr lang="ru-RU" sz="3200" b="1" kern="1200" dirty="0"/>
        </a:p>
      </dsp:txBody>
      <dsp:txXfrm>
        <a:off x="5310072" y="1846933"/>
        <a:ext cx="3300982" cy="518039"/>
      </dsp:txXfrm>
    </dsp:sp>
    <dsp:sp modelId="{7E6B56DE-8F9E-4DC2-AB4B-B36E92A19A1C}">
      <dsp:nvSpPr>
        <dsp:cNvPr id="0" name=""/>
        <dsp:cNvSpPr/>
      </dsp:nvSpPr>
      <dsp:spPr>
        <a:xfrm>
          <a:off x="4853521" y="1128672"/>
          <a:ext cx="440433" cy="159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392"/>
              </a:lnTo>
              <a:lnTo>
                <a:pt x="440433" y="1593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C6E6E-C879-424E-AD56-40E71FB5ACEE}">
      <dsp:nvSpPr>
        <dsp:cNvPr id="0" name=""/>
        <dsp:cNvSpPr/>
      </dsp:nvSpPr>
      <dsp:spPr>
        <a:xfrm>
          <a:off x="5293955" y="2490292"/>
          <a:ext cx="3366056" cy="463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</a:rPr>
            <a:t>-</a:t>
          </a:r>
          <a:endParaRPr lang="ru-RU" sz="3200" b="1" kern="1200" dirty="0"/>
        </a:p>
      </dsp:txBody>
      <dsp:txXfrm>
        <a:off x="5307532" y="2503869"/>
        <a:ext cx="3338902" cy="436391"/>
      </dsp:txXfrm>
    </dsp:sp>
    <dsp:sp modelId="{CBCCBCB6-A41E-4F3F-A5CF-E7ADC7768DF2}">
      <dsp:nvSpPr>
        <dsp:cNvPr id="0" name=""/>
        <dsp:cNvSpPr/>
      </dsp:nvSpPr>
      <dsp:spPr>
        <a:xfrm>
          <a:off x="4853521" y="1128672"/>
          <a:ext cx="440433" cy="2215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5031"/>
              </a:lnTo>
              <a:lnTo>
                <a:pt x="440433" y="2215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02F5-221B-4739-8519-0DB54ACDA2B1}">
      <dsp:nvSpPr>
        <dsp:cNvPr id="0" name=""/>
        <dsp:cNvSpPr/>
      </dsp:nvSpPr>
      <dsp:spPr>
        <a:xfrm>
          <a:off x="5293955" y="3096345"/>
          <a:ext cx="3373624" cy="494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/>
            </a:rPr>
            <a:t>-</a:t>
          </a:r>
          <a:endParaRPr lang="ru-RU" sz="3200" b="1" kern="1200" dirty="0"/>
        </a:p>
      </dsp:txBody>
      <dsp:txXfrm>
        <a:off x="5308445" y="3110835"/>
        <a:ext cx="3344644" cy="465737"/>
      </dsp:txXfrm>
    </dsp:sp>
    <dsp:sp modelId="{6A904DA9-45EA-4434-B1EA-2588485B2DCA}">
      <dsp:nvSpPr>
        <dsp:cNvPr id="0" name=""/>
        <dsp:cNvSpPr/>
      </dsp:nvSpPr>
      <dsp:spPr>
        <a:xfrm>
          <a:off x="4853521" y="1128672"/>
          <a:ext cx="440433" cy="284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649"/>
              </a:lnTo>
              <a:lnTo>
                <a:pt x="440433" y="284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E9F17-4300-4E6C-8B0B-B4060196D8BE}">
      <dsp:nvSpPr>
        <dsp:cNvPr id="0" name=""/>
        <dsp:cNvSpPr/>
      </dsp:nvSpPr>
      <dsp:spPr>
        <a:xfrm>
          <a:off x="5293955" y="3704173"/>
          <a:ext cx="3342969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</a:t>
          </a:r>
          <a:endParaRPr lang="ru-RU" sz="3200" b="1" kern="1200" dirty="0"/>
        </a:p>
      </dsp:txBody>
      <dsp:txXfrm>
        <a:off x="5309897" y="3720115"/>
        <a:ext cx="3311085" cy="512413"/>
      </dsp:txXfrm>
    </dsp:sp>
    <dsp:sp modelId="{7E11D52D-A4A5-48F5-960C-3D9C22B05DFB}">
      <dsp:nvSpPr>
        <dsp:cNvPr id="0" name=""/>
        <dsp:cNvSpPr/>
      </dsp:nvSpPr>
      <dsp:spPr>
        <a:xfrm>
          <a:off x="4853521" y="1128672"/>
          <a:ext cx="440433" cy="3535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5962"/>
              </a:lnTo>
              <a:lnTo>
                <a:pt x="440433" y="3535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27851-964F-4518-BE93-6A132D2B705A}">
      <dsp:nvSpPr>
        <dsp:cNvPr id="0" name=""/>
        <dsp:cNvSpPr/>
      </dsp:nvSpPr>
      <dsp:spPr>
        <a:xfrm>
          <a:off x="5293955" y="4392486"/>
          <a:ext cx="3349492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соответствие целей результатам, пути развития</a:t>
          </a:r>
          <a:endParaRPr lang="ru-RU" sz="2000" b="1" kern="1200" dirty="0"/>
        </a:p>
      </dsp:txBody>
      <dsp:txXfrm>
        <a:off x="5309897" y="4408428"/>
        <a:ext cx="3317608" cy="512413"/>
      </dsp:txXfrm>
    </dsp:sp>
    <dsp:sp modelId="{12B0AEAE-42A9-4DAB-A353-5B92506248E4}">
      <dsp:nvSpPr>
        <dsp:cNvPr id="0" name=""/>
        <dsp:cNvSpPr/>
      </dsp:nvSpPr>
      <dsp:spPr>
        <a:xfrm>
          <a:off x="4853521" y="1128672"/>
          <a:ext cx="440433" cy="4184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035"/>
              </a:lnTo>
              <a:lnTo>
                <a:pt x="440433" y="4184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71347-3247-4469-97CB-A19076C74314}">
      <dsp:nvSpPr>
        <dsp:cNvPr id="0" name=""/>
        <dsp:cNvSpPr/>
      </dsp:nvSpPr>
      <dsp:spPr>
        <a:xfrm>
          <a:off x="5293955" y="5040559"/>
          <a:ext cx="3345704" cy="544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-</a:t>
          </a:r>
          <a:endParaRPr lang="ru-RU" sz="3200" b="1" kern="1200" dirty="0"/>
        </a:p>
      </dsp:txBody>
      <dsp:txXfrm>
        <a:off x="5309897" y="5056501"/>
        <a:ext cx="3313820" cy="512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3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4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CF92-FC3E-437A-9742-14FF8A3A4730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0E50-1341-4110-8614-3B5A1C4F6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6C"/>
                </a:solidFill>
                <a:latin typeface="Myriad Pro" pitchFamily="34" charset="0"/>
              </a:defRPr>
            </a:lvl1pPr>
            <a:lvl2pPr>
              <a:defRPr>
                <a:solidFill>
                  <a:srgbClr val="00386C"/>
                </a:solidFill>
                <a:latin typeface="Myriad Pro" pitchFamily="34" charset="0"/>
              </a:defRPr>
            </a:lvl2pPr>
            <a:lvl3pPr>
              <a:defRPr>
                <a:solidFill>
                  <a:srgbClr val="00386C"/>
                </a:solidFill>
                <a:latin typeface="Myriad Pro" pitchFamily="34" charset="0"/>
              </a:defRPr>
            </a:lvl3pPr>
            <a:lvl4pPr>
              <a:defRPr>
                <a:solidFill>
                  <a:srgbClr val="00386C"/>
                </a:solidFill>
                <a:latin typeface="Myriad Pro" pitchFamily="34" charset="0"/>
              </a:defRPr>
            </a:lvl4pPr>
            <a:lvl5pPr>
              <a:defRPr>
                <a:solidFill>
                  <a:srgbClr val="00386C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C144-7D4F-4D46-B04B-B69770F7A435}" type="datetime1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3C27-F5F6-4389-B9B0-703C77220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517650" y="168275"/>
            <a:ext cx="7273925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15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2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5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6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3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1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2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DCE3-A98D-4775-A764-398BF31A25CA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6F2-0C56-4200-9E2C-DCCB76C0A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2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zaytsevdi2@gmail.com" TargetMode="External"/><Relationship Id="rId7" Type="http://schemas.openxmlformats.org/officeDocument/2006/relationships/hyperlink" Target="http://www.facebook.com/Public.Policy.Analysis" TargetMode="External"/><Relationship Id="rId2" Type="http://schemas.openxmlformats.org/officeDocument/2006/relationships/hyperlink" Target="mailto:nbelyaeva.hse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se.ru/en/ma/politanaliz" TargetMode="External"/><Relationship Id="rId5" Type="http://schemas.openxmlformats.org/officeDocument/2006/relationships/hyperlink" Target="http://social.hse.ru/en/politanaliz/" TargetMode="External"/><Relationship Id="rId4" Type="http://schemas.openxmlformats.org/officeDocument/2006/relationships/hyperlink" Target="mailto:politanaliz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 idx="4294967295"/>
          </p:nvPr>
        </p:nvSpPr>
        <p:spPr>
          <a:xfrm>
            <a:off x="275208" y="1178215"/>
            <a:ext cx="7208668" cy="246680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386C"/>
                </a:solidFill>
                <a:latin typeface="+mn-lt"/>
                <a:ea typeface="ＭＳ Ｐゴシック"/>
                <a:cs typeface="ＭＳ Ｐゴシック"/>
              </a:rPr>
              <a:t>Влияние аналитических центров и сообществ на политико-управленческие решения: методология оценки и её апробация на примере региональных аналитических сообществ и деятельности центров прогнозирования в России</a:t>
            </a:r>
            <a:endParaRPr lang="en-US" sz="2800" b="1" dirty="0" smtClean="0">
              <a:solidFill>
                <a:srgbClr val="00386C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8019" y="3861048"/>
            <a:ext cx="6400800" cy="17373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86C"/>
                </a:solidFill>
                <a:ea typeface="ＭＳ Ｐゴシック"/>
                <a:cs typeface="ＭＳ Ｐゴシック"/>
              </a:rPr>
              <a:t>Н.Ю. Беляева</a:t>
            </a:r>
            <a:endParaRPr lang="en-US" dirty="0">
              <a:solidFill>
                <a:srgbClr val="00386C"/>
              </a:solidFill>
              <a:ea typeface="ＭＳ Ｐゴシック"/>
              <a:cs typeface="ＭＳ Ｐゴシック"/>
            </a:endParaRPr>
          </a:p>
          <a:p>
            <a:r>
              <a:rPr kumimoji="1" lang="en-US" sz="1400" dirty="0">
                <a:solidFill>
                  <a:srgbClr val="00386C"/>
                </a:solidFill>
                <a:ea typeface="ＭＳ Ｐゴシック"/>
                <a:cs typeface="ＭＳ Ｐゴシック"/>
              </a:rPr>
              <a:t>e-mail: nbelyaeva.hse@gmail.com </a:t>
            </a:r>
            <a:endParaRPr kumimoji="1" lang="ru-RU" sz="1400" dirty="0">
              <a:solidFill>
                <a:srgbClr val="00386C"/>
              </a:solidFill>
              <a:ea typeface="ＭＳ Ｐゴシック"/>
              <a:cs typeface="ＭＳ Ｐゴシック"/>
            </a:endParaRPr>
          </a:p>
          <a:p>
            <a:pPr eaLnBrk="1" hangingPunct="1"/>
            <a:r>
              <a:rPr lang="ru-RU" dirty="0" smtClean="0">
                <a:solidFill>
                  <a:srgbClr val="00386C"/>
                </a:solidFill>
                <a:ea typeface="ＭＳ Ｐゴシック"/>
                <a:cs typeface="ＭＳ Ｐゴシック"/>
              </a:rPr>
              <a:t>Д.Г. Зайцев</a:t>
            </a:r>
          </a:p>
          <a:p>
            <a:pPr eaLnBrk="1" hangingPunct="1"/>
            <a:r>
              <a:rPr kumimoji="1" lang="en-US" sz="1400" dirty="0" smtClean="0">
                <a:solidFill>
                  <a:srgbClr val="00386C"/>
                </a:solidFill>
                <a:ea typeface="ＭＳ Ｐゴシック"/>
                <a:cs typeface="ＭＳ Ｐゴシック"/>
              </a:rPr>
              <a:t>e-mail: zaytsevdi2@gmail.com 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</a:rPr>
              <a:t>Higher School of Economics , </a:t>
            </a:r>
            <a:r>
              <a:rPr lang="en-US" sz="800">
                <a:solidFill>
                  <a:schemeClr val="bg1"/>
                </a:solidFill>
              </a:rPr>
              <a:t>Moscow</a:t>
            </a:r>
            <a:r>
              <a:rPr lang="ru-RU" sz="800">
                <a:solidFill>
                  <a:schemeClr val="bg1"/>
                </a:solidFill>
              </a:rPr>
              <a:t>, 201</a:t>
            </a:r>
            <a:r>
              <a:rPr lang="en-US" sz="800">
                <a:solidFill>
                  <a:schemeClr val="bg1"/>
                </a:solidFill>
              </a:rPr>
              <a:t>2</a:t>
            </a:r>
            <a:endParaRPr lang="ru-RU" sz="80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>
                <a:solidFill>
                  <a:schemeClr val="bg1"/>
                </a:solidFill>
              </a:rPr>
              <a:t>www.hse.ru</a:t>
            </a:r>
            <a:r>
              <a:rPr lang="ru-RU" sz="800">
                <a:solidFill>
                  <a:schemeClr val="bg1"/>
                </a:solidFill>
              </a:rPr>
              <a:t> </a:t>
            </a:r>
            <a:endParaRPr kumimoji="1" lang="ru-RU" sz="80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331" y="5797713"/>
            <a:ext cx="6649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i="1" dirty="0" smtClean="0">
                <a:solidFill>
                  <a:srgbClr val="00386C"/>
                </a:solidFill>
              </a:rPr>
              <a:t>Доклад на XVI Апрельской международной научной конференции </a:t>
            </a:r>
            <a:r>
              <a:rPr kumimoji="1" lang="ru-RU" sz="2000" i="1" dirty="0">
                <a:solidFill>
                  <a:srgbClr val="00386C"/>
                </a:solidFill>
              </a:rPr>
              <a:t>«Модернизация экономики и общества</a:t>
            </a:r>
            <a:r>
              <a:rPr kumimoji="1" lang="ru-RU" sz="2000" i="1" dirty="0" smtClean="0">
                <a:solidFill>
                  <a:srgbClr val="00386C"/>
                </a:solidFill>
              </a:rPr>
              <a:t>», 07-10.04.2015г. </a:t>
            </a:r>
            <a:endParaRPr kumimoji="1" lang="en-US" sz="2000" i="1" dirty="0" smtClean="0">
              <a:solidFill>
                <a:srgbClr val="00386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5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74320"/>
            <a:ext cx="71818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COLLECTION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(numbers of interviewed)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49818"/>
              </p:ext>
            </p:extLst>
          </p:nvPr>
        </p:nvGraphicFramePr>
        <p:xfrm>
          <a:off x="121920" y="1373568"/>
          <a:ext cx="894588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470"/>
                <a:gridCol w="2236470"/>
                <a:gridCol w="2236470"/>
                <a:gridCol w="2236470"/>
              </a:tblGrid>
              <a:tr h="7914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Case/Unit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Workshops participants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Semi-structured Interviews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Total by Cases</a:t>
                      </a:r>
                      <a:endParaRPr lang="ru-RU" sz="2400" b="1" dirty="0"/>
                    </a:p>
                  </a:txBody>
                  <a:tcPr/>
                </a:tc>
              </a:tr>
              <a:tr h="211392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Saratov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18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25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43</a:t>
                      </a:r>
                      <a:endParaRPr lang="ru-RU" sz="2400" b="0" dirty="0"/>
                    </a:p>
                  </a:txBody>
                  <a:tcPr/>
                </a:tc>
              </a:tr>
              <a:tr h="349536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Karelia (Petrozavodsk)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30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50</a:t>
                      </a:r>
                      <a:endParaRPr lang="ru-RU" sz="2400" b="0" dirty="0"/>
                    </a:p>
                  </a:txBody>
                  <a:tcPr/>
                </a:tc>
              </a:tr>
              <a:tr h="136176"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Tatarstan</a:t>
                      </a:r>
                      <a:r>
                        <a:rPr lang="en-US" sz="2400" b="0" dirty="0" smtClean="0"/>
                        <a:t> (Kazan’)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8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28</a:t>
                      </a:r>
                      <a:endParaRPr lang="ru-RU" sz="2400" b="0" dirty="0"/>
                    </a:p>
                  </a:txBody>
                  <a:tcPr/>
                </a:tc>
              </a:tr>
              <a:tr h="16468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</a:t>
                      </a:r>
                      <a:r>
                        <a:rPr lang="en-US" sz="2400" b="1" baseline="0" dirty="0" smtClean="0"/>
                        <a:t> for Regions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121</a:t>
                      </a:r>
                      <a:endParaRPr lang="ru-RU" sz="2400" b="1" dirty="0"/>
                    </a:p>
                  </a:txBody>
                  <a:tcPr/>
                </a:tc>
              </a:tr>
              <a:tr h="16468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Kirgizstan</a:t>
                      </a:r>
                      <a:r>
                        <a:rPr lang="en-US" sz="2400" b="1" baseline="0" dirty="0" smtClean="0"/>
                        <a:t> (Bishkek)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74320"/>
            <a:ext cx="71818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COLLECTION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(limitations)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5090" y="1355090"/>
            <a:ext cx="896747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3F82"/>
                </a:solidFill>
                <a:latin typeface="+mn-lt"/>
              </a:rPr>
              <a:t>Opinions and Declarations about themselves</a:t>
            </a:r>
          </a:p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3F82"/>
                </a:solidFill>
                <a:latin typeface="+mn-lt"/>
              </a:rPr>
              <a:t>Not Random, “Expert Sample”</a:t>
            </a:r>
          </a:p>
          <a:p>
            <a:pPr marL="571500" indent="-571500">
              <a:spcBef>
                <a:spcPts val="6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rgbClr val="003F82"/>
                </a:solidFill>
                <a:latin typeface="+mn-lt"/>
              </a:rPr>
              <a:t>The results are valid for: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3F82"/>
                </a:solidFill>
                <a:latin typeface="+mn-lt"/>
              </a:rPr>
              <a:t>Those who came to the workshops, devoted to the analysis of regional analytical communities (RAC) role (power, influence and impact), reflecting on these topics, interested in increasing RAC’ role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3F82"/>
                </a:solidFill>
                <a:latin typeface="+mn-lt"/>
              </a:rPr>
              <a:t>More active, with active position to influence, part of regional analytical communities</a:t>
            </a:r>
          </a:p>
          <a:p>
            <a:pPr marL="1028700" lvl="1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3F82"/>
                </a:solidFill>
                <a:latin typeface="+mn-lt"/>
              </a:rPr>
              <a:t>Recruited by “local agents”, follow the tracks of places, where the workshops were organized</a:t>
            </a:r>
            <a:endParaRPr lang="ru-RU" sz="2800" b="1" dirty="0">
              <a:solidFill>
                <a:srgbClr val="003F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62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52400"/>
            <a:ext cx="71818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CONTEXT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44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(political context for RAC’ impact)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280"/>
            <a:ext cx="9144000" cy="57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198120"/>
            <a:ext cx="71818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CONTEXT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4400" b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(political context for RAC’ impact)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615"/>
            <a:ext cx="9768840" cy="597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74320"/>
            <a:ext cx="747141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RAC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’ policy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impact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819"/>
            <a:ext cx="9144000" cy="56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7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74320"/>
            <a:ext cx="747141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RAC</a:t>
            </a:r>
            <a:r>
              <a:rPr lang="en-US" sz="3600" b="1" i="1" dirty="0">
                <a:solidFill>
                  <a:schemeClr val="bg1"/>
                </a:solidFill>
                <a:latin typeface="+mn-lt"/>
              </a:rPr>
              <a:t>’ policy </a:t>
            </a:r>
            <a:r>
              <a:rPr lang="en-US" sz="3600" b="1" i="1" dirty="0" smtClean="0">
                <a:solidFill>
                  <a:schemeClr val="bg1"/>
                </a:solidFill>
                <a:latin typeface="+mn-lt"/>
              </a:rPr>
              <a:t>impact</a:t>
            </a:r>
            <a:endParaRPr lang="en-US" sz="3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539"/>
            <a:ext cx="9144000" cy="55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600" y="2204864"/>
            <a:ext cx="7273925" cy="187220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Оценка эффективности деятельности отраслевых центров научно -  технологического прогнозирования (ОЦП) в России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88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4968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7606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Использование апробированной методики оценки влияния аналитических центров (АЦ) для </a:t>
            </a:r>
            <a:r>
              <a:rPr lang="ru-RU" sz="2800" dirty="0"/>
              <a:t>оценки </a:t>
            </a:r>
            <a:r>
              <a:rPr lang="ru-RU" sz="2800" dirty="0" smtClean="0"/>
              <a:t>эффективности </a:t>
            </a:r>
            <a:r>
              <a:rPr lang="ru-RU" sz="2800" dirty="0"/>
              <a:t>деятельности отраслевых центров научно-технологического прогнозирования </a:t>
            </a:r>
            <a:r>
              <a:rPr lang="ru-RU" sz="2800" dirty="0" smtClean="0"/>
              <a:t>России (ОЦП)</a:t>
            </a:r>
            <a:endParaRPr lang="ru-RU" sz="2800" dirty="0"/>
          </a:p>
          <a:p>
            <a:r>
              <a:rPr lang="ru-RU" sz="2800" dirty="0" smtClean="0"/>
              <a:t>Адаптация апробированной методики оценки влияния АЦ к целям проекта ОЦП</a:t>
            </a:r>
          </a:p>
          <a:p>
            <a:r>
              <a:rPr lang="ru-RU" sz="2800" dirty="0" smtClean="0"/>
              <a:t>Сбор и обработка данных  проекта для оценки эффективности ОЦП по адаптированной методике</a:t>
            </a:r>
          </a:p>
          <a:p>
            <a:r>
              <a:rPr lang="ru-RU" sz="2800" dirty="0" smtClean="0"/>
              <a:t>Анализ и интерпретация данных </a:t>
            </a:r>
            <a:r>
              <a:rPr lang="ru-RU" sz="2800" dirty="0"/>
              <a:t>проекта для оценки эффективности ОЦП по адаптированной методике</a:t>
            </a:r>
          </a:p>
          <a:p>
            <a:r>
              <a:rPr lang="ru-RU" sz="2800" dirty="0" smtClean="0"/>
              <a:t>Подготовка аналитического отчета по итогам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08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адаптации методики</a:t>
            </a:r>
            <a:br>
              <a:rPr lang="ru-RU" b="1" dirty="0" smtClean="0"/>
            </a:br>
            <a:r>
              <a:rPr lang="ru-RU" sz="2700" b="1" dirty="0" smtClean="0"/>
              <a:t>(ограничения и допущения)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Объект исследования: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сетевое сообщество в стадии становления, формирования и развития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р</a:t>
            </a:r>
            <a:r>
              <a:rPr lang="ru-RU" dirty="0" smtClean="0"/>
              <a:t>азная степень институционализации элементов сети (от организаций до индивидов)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еобходимость включения в оценку иных </a:t>
            </a:r>
            <a:r>
              <a:rPr lang="ru-RU" dirty="0" err="1" smtClean="0"/>
              <a:t>акторов</a:t>
            </a:r>
            <a:r>
              <a:rPr lang="ru-RU" dirty="0" smtClean="0"/>
              <a:t> инновационной политики (</a:t>
            </a:r>
            <a:r>
              <a:rPr lang="en-US" dirty="0" smtClean="0"/>
              <a:t>policy makers</a:t>
            </a:r>
            <a:r>
              <a:rPr lang="ru-RU" dirty="0" smtClean="0"/>
              <a:t>; экспертов (в том числе</a:t>
            </a:r>
            <a:r>
              <a:rPr lang="ru-RU" dirty="0"/>
              <a:t>,</a:t>
            </a:r>
            <a:r>
              <a:rPr lang="ru-RU" dirty="0" smtClean="0"/>
              <a:t> по АЦ, футурологов, специалистов по Форсайту); представителей ГО и </a:t>
            </a:r>
            <a:r>
              <a:rPr lang="ru-RU" dirty="0" err="1" smtClean="0"/>
              <a:t>Безнеса</a:t>
            </a:r>
            <a:r>
              <a:rPr lang="ru-RU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9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адаптации методики</a:t>
            </a:r>
            <a:br>
              <a:rPr lang="ru-RU" b="1" dirty="0" smtClean="0"/>
            </a:br>
            <a:r>
              <a:rPr lang="ru-RU" sz="2700" b="1" dirty="0" smtClean="0"/>
              <a:t>(ограничения и допущения)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23793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ru-RU" dirty="0" smtClean="0"/>
              <a:t>Предмет исследования: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необходимость  «перехода» от «технократического подхода» в анализе к «</a:t>
            </a:r>
            <a:r>
              <a:rPr lang="en-US" dirty="0" smtClean="0"/>
              <a:t>public policy approach</a:t>
            </a:r>
            <a:r>
              <a:rPr lang="ru-RU" dirty="0" smtClean="0"/>
              <a:t>»</a:t>
            </a:r>
            <a:r>
              <a:rPr lang="en-US" dirty="0" smtClean="0"/>
              <a:t> (incl. policy actors and drivers, policy change, policy design, policy capacity, policy impact , and policy effect)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«трудности перевода»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6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оценки влияния АЦ </a:t>
            </a:r>
            <a:r>
              <a:rPr lang="ru-RU" sz="2700" b="1" dirty="0"/>
              <a:t>(зарубежный опыт, </a:t>
            </a:r>
            <a:r>
              <a:rPr lang="ru-RU" sz="2700" b="1" dirty="0" smtClean="0"/>
              <a:t>примеры</a:t>
            </a:r>
            <a:r>
              <a:rPr lang="en-US" sz="2700" b="1" dirty="0" smtClean="0"/>
              <a:t> </a:t>
            </a:r>
            <a:r>
              <a:rPr lang="ru-RU" sz="2700" b="1" dirty="0" smtClean="0"/>
              <a:t>методик)</a:t>
            </a:r>
            <a:endParaRPr lang="ru-RU" dirty="0"/>
          </a:p>
        </p:txBody>
      </p:sp>
      <p:graphicFrame>
        <p:nvGraphicFramePr>
          <p:cNvPr id="4" name="Group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00272"/>
              </p:ext>
            </p:extLst>
          </p:nvPr>
        </p:nvGraphicFramePr>
        <p:xfrm>
          <a:off x="107504" y="1052736"/>
          <a:ext cx="8964488" cy="6065480"/>
        </p:xfrm>
        <a:graphic>
          <a:graphicData uri="http://schemas.openxmlformats.org/drawingml/2006/table">
            <a:tbl>
              <a:tblPr/>
              <a:tblGrid>
                <a:gridCol w="387528"/>
                <a:gridCol w="1340664"/>
                <a:gridCol w="2304256"/>
                <a:gridCol w="2376264"/>
                <a:gridCol w="1224136"/>
                <a:gridCol w="1331640"/>
              </a:tblGrid>
              <a:tr h="609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влияния АЦ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определения объектов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оценки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Предмет оценки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5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alt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Домхофф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1.Источники финансирования,</a:t>
                      </a:r>
                      <a:b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2.Связи с властью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«важность» занимаемой позиции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Позиция центра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6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 Рабл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1.Уровень цитируемости в СМИ</a:t>
                      </a:r>
                      <a:b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2.Частота выступлений в парламенте на слушаниях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специализация на  экономических исследованиях;</a:t>
                      </a:r>
                      <a:b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 «полного цикла»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Активность центра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9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 Посен, С. Тримбат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1.Уровень цитируемости в СМИ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известность (всемирная);</a:t>
                      </a:r>
                      <a:b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специализация на  экономических исследованиях;</a:t>
                      </a:r>
                      <a:b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АЦ «полного цикла»;</a:t>
                      </a:r>
                      <a:b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представленность АЦ разного «политического спектра» и географического охвата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 активность центра</a:t>
                      </a:r>
                      <a:endParaRPr kumimoji="0" lang="ru-RU" alt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адаптации методики</a:t>
            </a:r>
            <a:br>
              <a:rPr lang="ru-RU" b="1" dirty="0" smtClean="0"/>
            </a:br>
            <a:r>
              <a:rPr lang="ru-RU" sz="2700" b="1" dirty="0" smtClean="0"/>
              <a:t>(ограничения и допущения)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74035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ru-RU" dirty="0" smtClean="0"/>
              <a:t>Сбор и обработка данных: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пора практически только на один метод – «вторичный анализ данных»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тсутствие данных по некоторым показателям исходной модели (</a:t>
            </a:r>
            <a:r>
              <a:rPr lang="ru-RU" dirty="0" err="1" smtClean="0"/>
              <a:t>неконсистентность</a:t>
            </a:r>
            <a:r>
              <a:rPr lang="ru-RU" dirty="0" smtClean="0"/>
              <a:t> данных)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разница в результатах подсчетов по одинаковому показателю, если данные берутся из разных источников/отчетов ОЦП (низкая достоверность данных по некоторым показателям или разрозненность данных)</a:t>
            </a:r>
          </a:p>
        </p:txBody>
      </p:sp>
    </p:spTree>
    <p:extLst>
      <p:ext uri="{BB962C8B-B14F-4D97-AF65-F5344CB8AC3E}">
        <p14:creationId xmlns:p14="http://schemas.microsoft.com/office/powerpoint/2010/main" val="14102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адаптации методики</a:t>
            </a:r>
            <a:br>
              <a:rPr lang="ru-RU" b="1" dirty="0" smtClean="0"/>
            </a:br>
            <a:r>
              <a:rPr lang="ru-RU" sz="2700" b="1" dirty="0" smtClean="0"/>
              <a:t>(ограничения и допущения)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84576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ru-RU" dirty="0" smtClean="0"/>
              <a:t>Анализ, интерпретация и визуализация данных: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/>
              <a:t>т</a:t>
            </a:r>
            <a:r>
              <a:rPr lang="ru-RU" dirty="0" smtClean="0"/>
              <a:t>рудности использования сложных моделей агрегации данных и представления результатов исследования из-за</a:t>
            </a:r>
            <a:r>
              <a:rPr lang="en-US" dirty="0"/>
              <a:t>:</a:t>
            </a:r>
            <a:endParaRPr lang="ru-RU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низкого охвата показателей исходной модели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доступности данных одной природы (количественных данных)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н</a:t>
            </a:r>
            <a:r>
              <a:rPr lang="ru-RU" dirty="0" smtClean="0"/>
              <a:t>евозможности оценить «веса» показателей модели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dirty="0" smtClean="0"/>
              <a:t>Вопросы </a:t>
            </a:r>
            <a:r>
              <a:rPr lang="ru-RU" dirty="0" err="1" smtClean="0"/>
              <a:t>валидности</a:t>
            </a:r>
            <a:r>
              <a:rPr lang="ru-RU" dirty="0" smtClean="0"/>
              <a:t> и надежности полученных результатов: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олученные результаты не претендуют на Абсолютно Истинную оценку эффективности ОЦП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 smtClean="0"/>
              <a:t>нацелены на разработку и развитие системы показателей мониторинга эффективности сети ОЦП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ru-RU" dirty="0"/>
              <a:t>д</a:t>
            </a:r>
            <a:r>
              <a:rPr lang="ru-RU" dirty="0" smtClean="0"/>
              <a:t>олжны быть верифицированы оценкой различных «</a:t>
            </a:r>
            <a:r>
              <a:rPr lang="ru-RU" dirty="0" err="1" smtClean="0"/>
              <a:t>стейкхолдеров</a:t>
            </a:r>
            <a:r>
              <a:rPr lang="ru-RU" dirty="0" smtClean="0"/>
              <a:t> проекта»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514350" lvl="0" indent="-514350">
              <a:buFont typeface="+mj-lt"/>
              <a:buAutoNum type="arabicPeriod" startAt="4"/>
            </a:pPr>
            <a:r>
              <a:rPr lang="ru-RU" dirty="0" smtClean="0"/>
              <a:t>Временные ограничения</a:t>
            </a:r>
          </a:p>
        </p:txBody>
      </p:sp>
    </p:spTree>
    <p:extLst>
      <p:ext uri="{BB962C8B-B14F-4D97-AF65-F5344CB8AC3E}">
        <p14:creationId xmlns:p14="http://schemas.microsoft.com/office/powerpoint/2010/main" val="4127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адаптации методики</a:t>
            </a:r>
            <a:br>
              <a:rPr lang="ru-RU" b="1" dirty="0" smtClean="0"/>
            </a:br>
            <a:r>
              <a:rPr lang="ru-RU" sz="2700" b="1" dirty="0" smtClean="0"/>
              <a:t>(общие основания)</a:t>
            </a:r>
            <a:endParaRPr lang="ru-RU" sz="27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Концептуализация: что такое ОЦП? Их эффективность?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u="sng" dirty="0" err="1" smtClean="0"/>
              <a:t>Операционализация</a:t>
            </a:r>
            <a:r>
              <a:rPr lang="ru-RU" b="1" u="sng" dirty="0" smtClean="0"/>
              <a:t>: параметры (4), показатели (11), индикаторы (31)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Измерение: как измерять эффективность?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Агрегация: «формулы» расчетов интегрированных индексов (8)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Визуализация: представление результатов исследования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Интерпретация: что это все значит?</a:t>
            </a:r>
          </a:p>
        </p:txBody>
      </p:sp>
    </p:spTree>
    <p:extLst>
      <p:ext uri="{BB962C8B-B14F-4D97-AF65-F5344CB8AC3E}">
        <p14:creationId xmlns:p14="http://schemas.microsoft.com/office/powerpoint/2010/main" val="33952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Параметры модели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/>
              <a:t>2й уровень детализации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94673958"/>
              </p:ext>
            </p:extLst>
          </p:nvPr>
        </p:nvGraphicFramePr>
        <p:xfrm>
          <a:off x="35496" y="1124744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995936" y="156596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33880" y="2780928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24164" y="378904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308924" y="4797152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308924" y="5877272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(1):</a:t>
            </a:r>
            <a:br>
              <a:rPr lang="ru-RU" sz="4700" b="1" dirty="0" smtClean="0"/>
            </a:br>
            <a:r>
              <a:rPr lang="ru-RU" sz="3600" b="1" dirty="0" smtClean="0"/>
              <a:t>2й уровень детализации</a:t>
            </a:r>
            <a:br>
              <a:rPr lang="ru-RU" sz="3600" b="1" dirty="0" smtClean="0"/>
            </a:b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8062193"/>
              </p:ext>
            </p:extLst>
          </p:nvPr>
        </p:nvGraphicFramePr>
        <p:xfrm>
          <a:off x="35496" y="1196752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1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(2):</a:t>
            </a:r>
            <a:br>
              <a:rPr lang="ru-RU" sz="4700" b="1" dirty="0" smtClean="0"/>
            </a:br>
            <a:r>
              <a:rPr lang="ru-RU" sz="3600" b="1" dirty="0" smtClean="0"/>
              <a:t>2й уровень детализации</a:t>
            </a:r>
            <a:br>
              <a:rPr lang="ru-RU" sz="3600" b="1" dirty="0" smtClean="0"/>
            </a:b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99118722"/>
              </p:ext>
            </p:extLst>
          </p:nvPr>
        </p:nvGraphicFramePr>
        <p:xfrm>
          <a:off x="35496" y="1196752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5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(3): </a:t>
            </a:r>
            <a:r>
              <a:rPr lang="ru-RU" sz="3600" b="1" dirty="0" smtClean="0"/>
              <a:t>2й уровень детализации </a:t>
            </a: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7697842"/>
              </p:ext>
            </p:extLst>
          </p:nvPr>
        </p:nvGraphicFramePr>
        <p:xfrm>
          <a:off x="35496" y="1196752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5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(4): </a:t>
            </a:r>
            <a:br>
              <a:rPr lang="ru-RU" sz="4700" b="1" dirty="0" smtClean="0"/>
            </a:br>
            <a:r>
              <a:rPr lang="ru-RU" sz="3600" b="1" dirty="0" smtClean="0"/>
              <a:t>2й уровень детализации </a:t>
            </a:r>
            <a:br>
              <a:rPr lang="ru-RU" sz="3600" b="1" dirty="0" smtClean="0"/>
            </a:b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4844927"/>
              </p:ext>
            </p:extLst>
          </p:nvPr>
        </p:nvGraphicFramePr>
        <p:xfrm>
          <a:off x="35496" y="1268760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</a:t>
            </a:r>
            <a:r>
              <a:rPr lang="en-US" sz="4700" b="1" dirty="0" smtClean="0"/>
              <a:t>5</a:t>
            </a:r>
            <a:r>
              <a:rPr lang="ru-RU" sz="4700" b="1" dirty="0" smtClean="0"/>
              <a:t>):</a:t>
            </a:r>
            <a:br>
              <a:rPr lang="ru-RU" sz="4700" b="1" dirty="0" smtClean="0"/>
            </a:br>
            <a:r>
              <a:rPr lang="ru-RU" sz="3600" b="1" dirty="0" smtClean="0"/>
              <a:t>2й уровень детализации</a:t>
            </a:r>
            <a:br>
              <a:rPr lang="ru-RU" sz="3600" b="1" dirty="0" smtClean="0"/>
            </a:b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0500563"/>
              </p:ext>
            </p:extLst>
          </p:nvPr>
        </p:nvGraphicFramePr>
        <p:xfrm>
          <a:off x="35496" y="1196752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700" b="1" dirty="0" smtClean="0"/>
              <a:t>Показатели модели (6): </a:t>
            </a:r>
            <a:r>
              <a:rPr lang="ru-RU" sz="3600" b="1" dirty="0" smtClean="0"/>
              <a:t>2й уровень детализации </a:t>
            </a:r>
            <a:r>
              <a:rPr lang="ru-RU" sz="2400" b="1" dirty="0" smtClean="0"/>
              <a:t>(адаптация оригинальной методики)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6110542"/>
              </p:ext>
            </p:extLst>
          </p:nvPr>
        </p:nvGraphicFramePr>
        <p:xfrm>
          <a:off x="35496" y="1196752"/>
          <a:ext cx="9071992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Методика оценки влияния АЦ </a:t>
            </a:r>
            <a:r>
              <a:rPr lang="ru-RU" sz="2700" b="1" dirty="0"/>
              <a:t>(зарубежный опыт, </a:t>
            </a:r>
            <a:r>
              <a:rPr lang="ru-RU" sz="2700" b="1" dirty="0" smtClean="0"/>
              <a:t>примеры методик)</a:t>
            </a:r>
            <a:endParaRPr lang="ru-RU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57268"/>
              </p:ext>
            </p:extLst>
          </p:nvPr>
        </p:nvGraphicFramePr>
        <p:xfrm>
          <a:off x="0" y="1346448"/>
          <a:ext cx="9144000" cy="5394920"/>
        </p:xfrm>
        <a:graphic>
          <a:graphicData uri="http://schemas.openxmlformats.org/drawingml/2006/table">
            <a:tbl>
              <a:tblPr/>
              <a:tblGrid>
                <a:gridCol w="395288"/>
                <a:gridCol w="936625"/>
                <a:gridCol w="2879725"/>
                <a:gridCol w="2447925"/>
                <a:gridCol w="1152525"/>
                <a:gridCol w="1331912"/>
              </a:tblGrid>
              <a:tr h="548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Авторы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влияния АЦ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определения объектов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Субъекты оценки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0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Дж. Макгэн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1.Восприятие среди экспертов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«лучшие в мире, регионе»;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авторитетность (репутация);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цитируемость;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автономный политический статус;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на влияние на политический процесс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исследователи АЦ;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сотрудники АЦ;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«доноры»;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политики и др.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Репутация центра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2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Э. Рич, К. Уивер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1.Восприятие среди экспертов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2.Уровень цитируемости в СМИ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3.Частота выступлений в парламенте на слушаниях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автономный политический статус;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на влияние на политический процесс;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«видность»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эксперты (журналисты и политики)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Репутация и активность центра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14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Э. Рич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1.Ресурсы (объем бюджета, кадры и др.) и стратегии;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2.Восприятие среди экспертов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3.Уровень цитируемости в СМИ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4.Роль АЦ в процессе принятия политических решений на различных стадиях (case studies)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автономный политический статус;</a:t>
                      </a:r>
                      <a:b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на влияние на политический процесс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эксперты (журналисты и политики)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9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9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Позиция, репутация и активность центра, а также</a:t>
                      </a:r>
                      <a:r>
                        <a:rPr kumimoji="0" lang="en-US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5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policy impact</a:t>
                      </a:r>
                      <a:endParaRPr kumimoji="0" lang="ru-RU" altLang="ru-RU" sz="15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9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Индикаторы </a:t>
            </a:r>
            <a:r>
              <a:rPr lang="ru-RU" sz="4200" b="1" dirty="0"/>
              <a:t>модели </a:t>
            </a:r>
            <a:r>
              <a:rPr lang="ru-RU" sz="4200" b="1" dirty="0" smtClean="0"/>
              <a:t>(1):</a:t>
            </a:r>
            <a:r>
              <a:rPr lang="ru-RU" sz="2000" b="1" dirty="0" smtClean="0"/>
              <a:t>  </a:t>
            </a:r>
            <a:br>
              <a:rPr lang="ru-RU" sz="2000" b="1" dirty="0" smtClean="0"/>
            </a:br>
            <a:r>
              <a:rPr lang="ru-RU" sz="3600" b="1" dirty="0" smtClean="0"/>
              <a:t>3й </a:t>
            </a:r>
            <a:r>
              <a:rPr lang="ru-RU" sz="3600" b="1" dirty="0"/>
              <a:t>уровень детализации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адаптация оригинальной </a:t>
            </a:r>
            <a:r>
              <a:rPr lang="ru-RU" sz="2400" b="1" dirty="0" smtClean="0"/>
              <a:t>методики</a:t>
            </a:r>
            <a:r>
              <a:rPr lang="en-US" sz="2400" b="1" dirty="0" smtClean="0"/>
              <a:t>; </a:t>
            </a:r>
            <a:r>
              <a:rPr lang="ru-RU" sz="2400" b="1" i="1" u="sng" dirty="0" smtClean="0"/>
              <a:t>опорные</a:t>
            </a:r>
            <a:r>
              <a:rPr lang="ru-RU" sz="2400" b="1" dirty="0" smtClean="0"/>
              <a:t> индикаторы)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1440160"/>
            <a:ext cx="8820472" cy="5373216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Количество организаций и экспертов сети ОЦП, кластеров, базовых центров, центров превосходства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Количество мероприятий и их участников, аналитических продуктов и их авторов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i="1" u="sng" dirty="0"/>
              <a:t>Доля экспертов-авторов аналитических продуктов среди всех экспертов сети </a:t>
            </a:r>
            <a:r>
              <a:rPr lang="ru-RU" sz="1800" b="1" i="1" u="sng" dirty="0" smtClean="0"/>
              <a:t>ОЦП (1)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Доля участников мероприятий ОЦП среди всех экспертов сети ОЦП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i="1" u="sng" dirty="0"/>
              <a:t>Доля внутренних мероприятий ОЦП среди всех экспертных организаций </a:t>
            </a:r>
            <a:r>
              <a:rPr lang="ru-RU" sz="1800" b="1" i="1" u="sng" dirty="0" smtClean="0"/>
              <a:t>сети (2)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/>
              <a:t>Количество и доля привлеченных экспертов сети ОЦП по категориям (ученым званиям, степеням, эксперты от организаций, независимые эксперты, по регионам)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800" b="1" i="1" u="sng" dirty="0" smtClean="0"/>
              <a:t>Степень </a:t>
            </a:r>
            <a:r>
              <a:rPr lang="ru-RU" sz="1800" b="1" i="1" u="sng" dirty="0"/>
              <a:t>разнообразия привлеченных экспертов по категориям (ученым званиям, степеням</a:t>
            </a:r>
            <a:r>
              <a:rPr lang="ru-RU" sz="1800" b="1" i="1" u="sng" dirty="0" smtClean="0"/>
              <a:t>) (3)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b="1" i="1" u="sng" dirty="0"/>
              <a:t>Степень разнообразия привлеченных экспертов по категориям (эксперты от организаций, независимые эксперты</a:t>
            </a:r>
            <a:r>
              <a:rPr lang="ru-RU" sz="1800" b="1" i="1" u="sng" dirty="0" smtClean="0"/>
              <a:t>) (4)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b="1" i="1" u="sng" dirty="0"/>
              <a:t>Степень разнообразия привлеченных экспертов по категориям (регионам</a:t>
            </a:r>
            <a:r>
              <a:rPr lang="ru-RU" sz="1800" b="1" i="1" u="sng" dirty="0" smtClean="0"/>
              <a:t>) (5)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/>
            </a:pPr>
            <a:r>
              <a:rPr lang="ru-RU" sz="1800" dirty="0" smtClean="0"/>
              <a:t>Количество </a:t>
            </a:r>
            <a:r>
              <a:rPr lang="ru-RU" sz="1800" dirty="0"/>
              <a:t>публикаций экспертов сети ОЦП (среднее значение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8682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Индикаторы </a:t>
            </a:r>
            <a:r>
              <a:rPr lang="ru-RU" sz="4200" b="1" dirty="0"/>
              <a:t>модели </a:t>
            </a:r>
            <a:r>
              <a:rPr lang="ru-RU" sz="4200" b="1" dirty="0" smtClean="0"/>
              <a:t>(1):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3600" b="1" dirty="0"/>
              <a:t>3</a:t>
            </a:r>
            <a:r>
              <a:rPr lang="ru-RU" sz="3600" b="1" dirty="0" smtClean="0"/>
              <a:t>й </a:t>
            </a:r>
            <a:r>
              <a:rPr lang="ru-RU" sz="3600" b="1" dirty="0"/>
              <a:t>уровень детализации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/>
              <a:t>(адаптация оригинальной методики</a:t>
            </a:r>
            <a:r>
              <a:rPr lang="en-US" sz="2400" b="1" dirty="0"/>
              <a:t>; </a:t>
            </a:r>
            <a:r>
              <a:rPr lang="ru-RU" sz="2400" b="1" i="1" u="sng" dirty="0"/>
              <a:t>опорные</a:t>
            </a:r>
            <a:r>
              <a:rPr lang="ru-RU" sz="2400" b="1" dirty="0"/>
              <a:t> индикаторы)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1440160"/>
            <a:ext cx="8820472" cy="530120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1"/>
            </a:pPr>
            <a:r>
              <a:rPr lang="ru-RU" sz="1800" dirty="0" smtClean="0"/>
              <a:t>Количество </a:t>
            </a:r>
            <a:r>
              <a:rPr lang="ru-RU" sz="1800" dirty="0"/>
              <a:t>и доля привлеченных организаций сети ОЦП (по категориям и регионам)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разнообразия привлеченных организаций сети ОЦП (по </a:t>
            </a:r>
            <a:r>
              <a:rPr lang="ru-RU" sz="1800" b="1" i="1" u="sng" dirty="0" smtClean="0"/>
              <a:t>категориям) (6)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разнообразия привлеченных организаций сети ОЦП (</a:t>
            </a:r>
            <a:r>
              <a:rPr lang="ru-RU" sz="1800" b="1" i="1" u="sng" dirty="0" smtClean="0"/>
              <a:t>по регионам</a:t>
            </a:r>
            <a:r>
              <a:rPr lang="ru-RU" sz="1800" b="1" i="1" u="sng" dirty="0"/>
              <a:t>) </a:t>
            </a:r>
            <a:r>
              <a:rPr lang="ru-RU" sz="1800" b="1" i="1" u="sng" dirty="0" smtClean="0"/>
              <a:t>(7</a:t>
            </a:r>
            <a:r>
              <a:rPr lang="ru-RU" sz="1800" b="1" i="1" u="sng" dirty="0"/>
              <a:t>)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 smtClean="0"/>
              <a:t>Количество </a:t>
            </a:r>
            <a:r>
              <a:rPr lang="ru-RU" sz="1800" b="1" i="1" u="sng" dirty="0"/>
              <a:t>тематических областей сетей </a:t>
            </a:r>
            <a:r>
              <a:rPr lang="ru-RU" sz="1800" b="1" i="1" u="sng" dirty="0" smtClean="0"/>
              <a:t>ОЦП (8)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dirty="0"/>
              <a:t>Количество экспертов по тематическим областям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dirty="0"/>
              <a:t>Количество организаций по тематическим областям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равномерности распределения экспертов по тематическим </a:t>
            </a:r>
            <a:r>
              <a:rPr lang="ru-RU" sz="1800" b="1" i="1" u="sng" dirty="0" smtClean="0"/>
              <a:t>областям (9)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равномерности распределения организаций по тематическим </a:t>
            </a:r>
            <a:r>
              <a:rPr lang="ru-RU" sz="1800" b="1" i="1" u="sng" dirty="0" smtClean="0"/>
              <a:t>областям (10)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dirty="0"/>
              <a:t>Количество экспертов по социальным областям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dirty="0"/>
              <a:t>Количество организаций по социальным областям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распределения экспертов по социальным </a:t>
            </a:r>
            <a:r>
              <a:rPr lang="ru-RU" sz="1800" b="1" i="1" u="sng" dirty="0" smtClean="0"/>
              <a:t>областям (11)</a:t>
            </a:r>
            <a:endParaRPr lang="ru-RU" sz="1800" b="1" i="1" u="sng" dirty="0"/>
          </a:p>
          <a:p>
            <a:pPr marL="514350" lvl="0" indent="-514350">
              <a:buFont typeface="+mj-lt"/>
              <a:buAutoNum type="arabicPeriod" startAt="11"/>
            </a:pPr>
            <a:r>
              <a:rPr lang="ru-RU" sz="1800" b="1" i="1" u="sng" dirty="0"/>
              <a:t>Степень распределения организаций по социальным </a:t>
            </a:r>
            <a:r>
              <a:rPr lang="ru-RU" sz="1800" b="1" i="1" u="sng" dirty="0" smtClean="0"/>
              <a:t>областям (12)</a:t>
            </a:r>
            <a:endParaRPr lang="ru-RU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2767284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Индикаторы </a:t>
            </a:r>
            <a:r>
              <a:rPr lang="ru-RU" sz="4200" b="1" dirty="0"/>
              <a:t>модели </a:t>
            </a:r>
            <a:r>
              <a:rPr lang="ru-RU" sz="4200" b="1" dirty="0" smtClean="0"/>
              <a:t>(1):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3600" b="1" dirty="0"/>
              <a:t>3</a:t>
            </a:r>
            <a:r>
              <a:rPr lang="ru-RU" sz="3600" b="1" dirty="0" smtClean="0"/>
              <a:t>й </a:t>
            </a:r>
            <a:r>
              <a:rPr lang="ru-RU" sz="3600" b="1" dirty="0"/>
              <a:t>уровень детализации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/>
              <a:t>(адаптация оригинальной методики</a:t>
            </a:r>
            <a:r>
              <a:rPr lang="en-US" sz="2400" b="1" dirty="0"/>
              <a:t>; </a:t>
            </a:r>
            <a:r>
              <a:rPr lang="ru-RU" sz="2400" b="1" i="1" u="sng" dirty="0"/>
              <a:t>опорные</a:t>
            </a:r>
            <a:r>
              <a:rPr lang="ru-RU" sz="2400" b="1" dirty="0"/>
              <a:t> индикаторы)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1368152"/>
            <a:ext cx="8820472" cy="544522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3"/>
            </a:pPr>
            <a:r>
              <a:rPr lang="ru-RU" sz="2000" b="1" i="1" u="sng" dirty="0" smtClean="0"/>
              <a:t>Место </a:t>
            </a:r>
            <a:r>
              <a:rPr lang="ru-RU" sz="2000" b="1" i="1" u="sng" dirty="0"/>
              <a:t>вуза-координатора сети ОЦП в рейтинге российских </a:t>
            </a:r>
            <a:r>
              <a:rPr lang="ru-RU" sz="2000" b="1" i="1" u="sng" dirty="0" smtClean="0"/>
              <a:t>вузов (13)</a:t>
            </a:r>
            <a:endParaRPr lang="ru-RU" sz="2000" b="1" i="1" u="sng" dirty="0"/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dirty="0"/>
              <a:t>Частота упоминаний сетей ОЦП в </a:t>
            </a:r>
            <a:r>
              <a:rPr lang="ru-RU" sz="2000" dirty="0" smtClean="0"/>
              <a:t>СМИ (ИНТЕГРУМ)</a:t>
            </a:r>
            <a:endParaRPr lang="ru-RU" sz="2000" dirty="0"/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b="1" i="1" u="sng" dirty="0"/>
              <a:t>Частота упоминаний сетей ОЦП в </a:t>
            </a:r>
            <a:r>
              <a:rPr lang="ru-RU" sz="2000" b="1" i="1" u="sng" dirty="0" smtClean="0"/>
              <a:t>СМИ (</a:t>
            </a:r>
            <a:r>
              <a:rPr lang="en-US" sz="2000" b="1" i="1" u="sng" dirty="0" err="1" smtClean="0"/>
              <a:t>Public.Ru</a:t>
            </a:r>
            <a:r>
              <a:rPr lang="en-US" sz="2000" b="1" i="1" u="sng" dirty="0" smtClean="0"/>
              <a:t>) (14)</a:t>
            </a:r>
            <a:endParaRPr lang="ru-RU" sz="2000" b="1" i="1" u="sng" dirty="0"/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b="1" i="1" u="sng" dirty="0"/>
              <a:t>Количество рекомендаций (мер государственной </a:t>
            </a:r>
            <a:r>
              <a:rPr lang="ru-RU" sz="2000" b="1" i="1" u="sng" dirty="0" smtClean="0"/>
              <a:t>политики), предлагаемых ОЦП </a:t>
            </a:r>
            <a:r>
              <a:rPr lang="en-US" sz="2000" b="1" i="1" u="sng" dirty="0" smtClean="0"/>
              <a:t>(15)</a:t>
            </a:r>
            <a:endParaRPr lang="ru-RU" sz="2000" b="1" i="1" u="sng" dirty="0" smtClean="0"/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b="1" i="1" u="sng" dirty="0"/>
              <a:t>Присутствие в общественном дискурсе предложений ОЦП - количество упоминаний рекомендаций, предлагаемых ОЦП, в СМИ за период с начала 2011 года до настоящего </a:t>
            </a:r>
            <a:r>
              <a:rPr lang="ru-RU" sz="2000" b="1" i="1" u="sng" dirty="0" smtClean="0"/>
              <a:t>времени (16)</a:t>
            </a:r>
            <a:endParaRPr lang="ru-RU" sz="2000" b="1" i="1" u="sng" dirty="0"/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dirty="0"/>
              <a:t>Степень конкретности и качества рекомендаций, предложенных сетью ОЦП</a:t>
            </a:r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dirty="0"/>
              <a:t>Включение предложений в систему государственных решений в области научно-технологического развития по приоритетным направлениям развития науки и технологий</a:t>
            </a:r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dirty="0"/>
              <a:t>Соответствие целей и задач проекта достигнутым результатам</a:t>
            </a:r>
          </a:p>
          <a:p>
            <a:pPr marL="514350" lvl="0" indent="-514350">
              <a:buFont typeface="+mj-lt"/>
              <a:buAutoNum type="arabicPeriod" startAt="23"/>
            </a:pPr>
            <a:r>
              <a:rPr lang="ru-RU" sz="2000" dirty="0"/>
              <a:t>Пути развития проекта, возможные сценарии и пути преодоления ограничений первого этапа </a:t>
            </a:r>
            <a:r>
              <a:rPr lang="ru-RU" sz="2000" dirty="0" smtClean="0"/>
              <a:t>проекта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7284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Индексы (1): правила расчета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Стандартные отклонения </a:t>
            </a:r>
            <a:r>
              <a:rPr lang="ru-RU" dirty="0" smtClean="0"/>
              <a:t>для мер разнообразия (равномерности распределения экспертов и организаций по группам)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Нормирование</a:t>
            </a:r>
            <a:r>
              <a:rPr lang="ru-RU" dirty="0" smtClean="0"/>
              <a:t> или стандартизация индикаторов индексов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Средняя</a:t>
            </a:r>
            <a:r>
              <a:rPr lang="ru-RU" dirty="0" smtClean="0"/>
              <a:t> арифметическая как мера агрегации стандартизированных индикаторов для расчета индексов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15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Индексы (2): список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Индекс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/>
              <a:t>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кадрового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организационного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интеллектуального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социального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символического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информационного потенциала ОЦП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Индекс влияния на политико-управленческие решения в сфере </a:t>
            </a:r>
            <a:r>
              <a:rPr lang="ru-RU" dirty="0" smtClean="0"/>
              <a:t>НТП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39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ru-RU" b="1" dirty="0" smtClean="0"/>
              <a:t>Результаты (1)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400" y="908720"/>
            <a:ext cx="91326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14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/>
          <a:lstStyle/>
          <a:p>
            <a:r>
              <a:rPr lang="ru-RU" b="1" dirty="0" smtClean="0"/>
              <a:t>Результаты (2)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Результаты (3)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508104" y="1772816"/>
            <a:ext cx="3635896" cy="1584176"/>
          </a:xfrm>
          <a:prstGeom prst="wedgeEllipseCallout">
            <a:avLst>
              <a:gd name="adj1" fmla="val -31760"/>
              <a:gd name="adj2" fmla="val 7412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ось Х – </a:t>
            </a:r>
            <a:r>
              <a:rPr lang="ru-RU" sz="2000" b="1" dirty="0">
                <a:solidFill>
                  <a:schemeClr val="tx1"/>
                </a:solidFill>
              </a:rPr>
              <a:t>«человеческий - институциональный потенциал сети ОЦП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endParaRPr lang="ru-RU" sz="20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79512" y="4509120"/>
            <a:ext cx="3851920" cy="1872208"/>
          </a:xfrm>
          <a:prstGeom prst="wedgeEllipseCallout">
            <a:avLst>
              <a:gd name="adj1" fmla="val 64179"/>
              <a:gd name="adj2" fmla="val 989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ось </a:t>
            </a:r>
            <a:r>
              <a:rPr lang="en-US" sz="2000" b="1" dirty="0" smtClean="0">
                <a:solidFill>
                  <a:schemeClr val="tx1"/>
                </a:solidFill>
              </a:rPr>
              <a:t>Y</a:t>
            </a:r>
            <a:r>
              <a:rPr lang="ru-RU" sz="2000" b="1" dirty="0" smtClean="0">
                <a:solidFill>
                  <a:schemeClr val="tx1"/>
                </a:solidFill>
              </a:rPr>
              <a:t> – </a:t>
            </a:r>
            <a:r>
              <a:rPr lang="ru-RU" sz="2000" b="1" dirty="0">
                <a:solidFill>
                  <a:schemeClr val="tx1"/>
                </a:solidFill>
              </a:rPr>
              <a:t>«диверсификация - специализация стратегии деятельности сети ОЦП»</a:t>
            </a:r>
          </a:p>
        </p:txBody>
      </p:sp>
    </p:spTree>
    <p:extLst>
      <p:ext uri="{BB962C8B-B14F-4D97-AF65-F5344CB8AC3E}">
        <p14:creationId xmlns:p14="http://schemas.microsoft.com/office/powerpoint/2010/main" val="30010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188" y="1023938"/>
            <a:ext cx="8032750" cy="5213350"/>
          </a:xfrm>
        </p:spPr>
        <p:txBody>
          <a:bodyPr>
            <a:normAutofit fontScale="47500" lnSpcReduction="20000"/>
          </a:bodyPr>
          <a:lstStyle/>
          <a:p>
            <a:pPr marL="609600" indent="-609600" algn="ctr">
              <a:buFontTx/>
              <a:buNone/>
            </a:pPr>
            <a:endParaRPr lang="ru-RU" alt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 algn="ctr">
              <a:buFontTx/>
              <a:buNone/>
            </a:pPr>
            <a:endParaRPr lang="ru-RU" altLang="ru-RU" b="1" dirty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 algn="ctr">
              <a:buFontTx/>
              <a:buNone/>
            </a:pPr>
            <a:r>
              <a:rPr lang="ru-RU" altLang="ru-RU" sz="6400" b="1" dirty="0" smtClean="0">
                <a:solidFill>
                  <a:schemeClr val="tx2"/>
                </a:solidFill>
                <a:latin typeface="Arial" pitchFamily="34" charset="0"/>
              </a:rPr>
              <a:t>СПАСИБО ЗА ВНИМАНИЕ !</a:t>
            </a:r>
          </a:p>
          <a:p>
            <a:pPr marL="609600" indent="-609600" algn="ctr">
              <a:buFontTx/>
              <a:buNone/>
            </a:pPr>
            <a:endParaRPr lang="ru-RU" alt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 algn="ctr">
              <a:buFontTx/>
              <a:buNone/>
            </a:pPr>
            <a:r>
              <a:rPr lang="pt-BR" altLang="ru-RU" sz="3600" b="1" dirty="0">
                <a:solidFill>
                  <a:schemeClr val="tx2"/>
                </a:solidFill>
                <a:latin typeface="Arial" pitchFamily="34" charset="0"/>
              </a:rPr>
              <a:t>Н.Ю. Беляева</a:t>
            </a:r>
          </a:p>
          <a:p>
            <a:pPr marL="609600" indent="-609600" algn="ctr">
              <a:buFontTx/>
              <a:buNone/>
            </a:pPr>
            <a:r>
              <a:rPr lang="pt-BR" altLang="ru-RU" sz="3600" b="1" dirty="0">
                <a:solidFill>
                  <a:schemeClr val="tx2"/>
                </a:solidFill>
                <a:latin typeface="Arial" pitchFamily="34" charset="0"/>
              </a:rPr>
              <a:t>e-mail: </a:t>
            </a:r>
            <a:r>
              <a:rPr lang="pt-BR" altLang="ru-RU" sz="3600" b="1" dirty="0" smtClean="0">
                <a:solidFill>
                  <a:schemeClr val="tx2"/>
                </a:solidFill>
                <a:latin typeface="Arial" pitchFamily="34" charset="0"/>
                <a:hlinkClick r:id="rId2"/>
              </a:rPr>
              <a:t>nbelyaeva.hse@gmail.com</a:t>
            </a:r>
            <a:r>
              <a:rPr lang="ru-RU" altLang="ru-RU" sz="36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pt-BR" altLang="ru-RU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 algn="ctr">
              <a:buFontTx/>
              <a:buNone/>
            </a:pPr>
            <a:r>
              <a:rPr lang="pt-BR" altLang="ru-RU" sz="3600" b="1" dirty="0">
                <a:solidFill>
                  <a:schemeClr val="tx2"/>
                </a:solidFill>
                <a:latin typeface="Arial" pitchFamily="34" charset="0"/>
              </a:rPr>
              <a:t>Д.Г. Зайцев</a:t>
            </a:r>
          </a:p>
          <a:p>
            <a:pPr marL="609600" indent="-609600" algn="ctr">
              <a:buFontTx/>
              <a:buNone/>
            </a:pPr>
            <a:r>
              <a:rPr lang="pt-BR" altLang="ru-RU" sz="3600" b="1" dirty="0">
                <a:solidFill>
                  <a:schemeClr val="tx2"/>
                </a:solidFill>
                <a:latin typeface="Arial" pitchFamily="34" charset="0"/>
              </a:rPr>
              <a:t>e-mail: </a:t>
            </a:r>
            <a:r>
              <a:rPr lang="pt-BR" altLang="ru-RU" sz="3600" b="1" dirty="0" smtClean="0">
                <a:solidFill>
                  <a:schemeClr val="tx2"/>
                </a:solidFill>
                <a:latin typeface="Arial" pitchFamily="34" charset="0"/>
                <a:hlinkClick r:id="rId3"/>
              </a:rPr>
              <a:t>zaytsevdi2@gmail.com</a:t>
            </a:r>
            <a:r>
              <a:rPr lang="ru-RU" altLang="ru-RU" sz="3600" b="1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endParaRPr lang="pt-BR" altLang="ru-RU" sz="3600" b="1" dirty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 algn="ctr">
              <a:buFontTx/>
              <a:buNone/>
            </a:pPr>
            <a:endParaRPr lang="ru-RU" sz="3600" dirty="0" smtClean="0"/>
          </a:p>
          <a:p>
            <a:pPr marL="609600" indent="-609600" algn="ctr">
              <a:buFontTx/>
              <a:buNone/>
            </a:pPr>
            <a:r>
              <a:rPr lang="en-US" sz="3600" dirty="0" smtClean="0"/>
              <a:t>Public </a:t>
            </a:r>
            <a:r>
              <a:rPr lang="en-US" sz="3600" dirty="0"/>
              <a:t>Policy </a:t>
            </a:r>
            <a:r>
              <a:rPr lang="en-US" sz="3600" dirty="0" smtClean="0"/>
              <a:t>Department</a:t>
            </a:r>
            <a:endParaRPr lang="ru-RU" sz="3600" dirty="0" smtClean="0"/>
          </a:p>
          <a:p>
            <a:pPr marL="609600" indent="-609600" algn="ctr">
              <a:buFontTx/>
              <a:buNone/>
            </a:pPr>
            <a:r>
              <a:rPr lang="en-US" sz="3600" dirty="0" smtClean="0"/>
              <a:t>National </a:t>
            </a:r>
            <a:r>
              <a:rPr lang="en-US" sz="3600" dirty="0"/>
              <a:t>Research </a:t>
            </a:r>
            <a:r>
              <a:rPr lang="en-US" sz="3600" dirty="0" smtClean="0"/>
              <a:t>University</a:t>
            </a:r>
            <a:r>
              <a:rPr lang="ru-RU" sz="3600" dirty="0" smtClean="0"/>
              <a:t> «</a:t>
            </a:r>
            <a:r>
              <a:rPr lang="en-US" sz="3600" dirty="0" smtClean="0"/>
              <a:t>Higher </a:t>
            </a:r>
            <a:r>
              <a:rPr lang="en-US" sz="3600" dirty="0"/>
              <a:t>School of </a:t>
            </a:r>
            <a:r>
              <a:rPr lang="en-US" sz="3600" dirty="0" smtClean="0"/>
              <a:t>Economics</a:t>
            </a:r>
            <a:r>
              <a:rPr lang="ru-RU" sz="3600" dirty="0" smtClean="0"/>
              <a:t>»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 smtClean="0"/>
          </a:p>
          <a:p>
            <a:pPr marL="609600" indent="-609600" algn="ctr">
              <a:buFontTx/>
              <a:buNone/>
            </a:pPr>
            <a:r>
              <a:rPr lang="en-US" sz="3600" dirty="0" smtClean="0"/>
              <a:t>Email</a:t>
            </a:r>
            <a:r>
              <a:rPr lang="en-US" sz="3600" dirty="0"/>
              <a:t>: </a:t>
            </a:r>
            <a:r>
              <a:rPr lang="en-US" sz="3600" dirty="0">
                <a:hlinkClick r:id="rId4"/>
              </a:rPr>
              <a:t>politanaliz@gmail.com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Web:  </a:t>
            </a:r>
            <a:r>
              <a:rPr lang="en-US" sz="3600" dirty="0"/>
              <a:t> </a:t>
            </a:r>
            <a:r>
              <a:rPr lang="en-US" sz="3600" dirty="0">
                <a:hlinkClick r:id="rId5"/>
              </a:rPr>
              <a:t>http://social.hse.ru/en/politanaliz</a:t>
            </a:r>
            <a:r>
              <a:rPr lang="en-US" sz="3600" dirty="0" smtClean="0">
                <a:hlinkClick r:id="rId5"/>
              </a:rPr>
              <a:t>/</a:t>
            </a:r>
            <a:r>
              <a:rPr lang="ru-RU" sz="3600" dirty="0" smtClean="0"/>
              <a:t> </a:t>
            </a:r>
            <a:r>
              <a:rPr lang="en-US" sz="3600" dirty="0" smtClean="0"/>
              <a:t>- </a:t>
            </a:r>
            <a:r>
              <a:rPr lang="en-US" sz="3600" dirty="0"/>
              <a:t>Department's website in English</a:t>
            </a:r>
            <a:br>
              <a:rPr lang="en-US" sz="3600" dirty="0"/>
            </a:br>
            <a:r>
              <a:rPr lang="en-US" sz="3600" dirty="0">
                <a:hlinkClick r:id="rId6"/>
              </a:rPr>
              <a:t>http://</a:t>
            </a:r>
            <a:r>
              <a:rPr lang="en-US" sz="3600" dirty="0" smtClean="0">
                <a:hlinkClick r:id="rId6"/>
              </a:rPr>
              <a:t>www.hse.ru/en/ma/politanaliz</a:t>
            </a:r>
            <a:r>
              <a:rPr lang="ru-RU" sz="3600" dirty="0" smtClean="0"/>
              <a:t> </a:t>
            </a:r>
            <a:r>
              <a:rPr lang="en-US" sz="3600" dirty="0"/>
              <a:t> - Master's Program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hlinkClick r:id="rId7"/>
              </a:rPr>
              <a:t>http://</a:t>
            </a:r>
            <a:r>
              <a:rPr lang="en-US" sz="3600" dirty="0" smtClean="0">
                <a:hlinkClick r:id="rId7"/>
              </a:rPr>
              <a:t>www.facebook.com/Public.Policy.Analysis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Phone: +7 495 772 9590 * </a:t>
            </a:r>
            <a:r>
              <a:rPr lang="ru-RU" sz="3600" dirty="0"/>
              <a:t>12561</a:t>
            </a:r>
            <a:endParaRPr lang="en-US" altLang="ru-RU" sz="3600" b="1" dirty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2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Объект исследования – аналитические центры и сообщества</a:t>
            </a:r>
          </a:p>
          <a:p>
            <a:r>
              <a:rPr lang="ru-RU" dirty="0" smtClean="0"/>
              <a:t>Предмет исследования – от оценки позиций к </a:t>
            </a:r>
            <a:r>
              <a:rPr lang="en-US" dirty="0" smtClean="0"/>
              <a:t>policy impact</a:t>
            </a:r>
            <a:endParaRPr lang="ru-RU" dirty="0" smtClean="0"/>
          </a:p>
          <a:p>
            <a:r>
              <a:rPr lang="ru-RU" dirty="0" smtClean="0"/>
              <a:t>Важность учета влияния контекста на способность АС оказывать воздействие</a:t>
            </a:r>
          </a:p>
          <a:p>
            <a:r>
              <a:rPr lang="ru-RU" dirty="0" smtClean="0"/>
              <a:t>Недостаточность экспертных оценок как источника информации о центрах</a:t>
            </a:r>
          </a:p>
          <a:p>
            <a:r>
              <a:rPr lang="ru-RU" dirty="0" smtClean="0"/>
              <a:t>Комбинация методов и подходов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Необходимость адаптации существующих методик </a:t>
            </a:r>
            <a:r>
              <a:rPr lang="ru-RU" b="1" dirty="0" smtClean="0"/>
              <a:t>оценки влияния </a:t>
            </a:r>
            <a:r>
              <a:rPr lang="ru-RU" b="1" dirty="0" smtClean="0"/>
              <a:t>АЦ к РФ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29891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482045" y="5332863"/>
            <a:ext cx="6330315" cy="74676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LEVEL OF CONSOLIDATION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1748745" y="4540383"/>
            <a:ext cx="5760720" cy="746760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RESOURSE AUTONOMY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0960" y="1219200"/>
            <a:ext cx="8992041" cy="5692219"/>
          </a:xfrm>
          <a:custGeom>
            <a:avLst/>
            <a:gdLst>
              <a:gd name="connsiteX0" fmla="*/ 91440 w 8992041"/>
              <a:gd name="connsiteY0" fmla="*/ 0 h 5463619"/>
              <a:gd name="connsiteX1" fmla="*/ 91440 w 8992041"/>
              <a:gd name="connsiteY1" fmla="*/ 0 h 5463619"/>
              <a:gd name="connsiteX2" fmla="*/ 274320 w 8992041"/>
              <a:gd name="connsiteY2" fmla="*/ 15240 h 5463619"/>
              <a:gd name="connsiteX3" fmla="*/ 350520 w 8992041"/>
              <a:gd name="connsiteY3" fmla="*/ 45720 h 5463619"/>
              <a:gd name="connsiteX4" fmla="*/ 487680 w 8992041"/>
              <a:gd name="connsiteY4" fmla="*/ 60960 h 5463619"/>
              <a:gd name="connsiteX5" fmla="*/ 716280 w 8992041"/>
              <a:gd name="connsiteY5" fmla="*/ 121920 h 5463619"/>
              <a:gd name="connsiteX6" fmla="*/ 3322320 w 8992041"/>
              <a:gd name="connsiteY6" fmla="*/ 106680 h 5463619"/>
              <a:gd name="connsiteX7" fmla="*/ 3368040 w 8992041"/>
              <a:gd name="connsiteY7" fmla="*/ 91440 h 5463619"/>
              <a:gd name="connsiteX8" fmla="*/ 3489960 w 8992041"/>
              <a:gd name="connsiteY8" fmla="*/ 60960 h 5463619"/>
              <a:gd name="connsiteX9" fmla="*/ 3703320 w 8992041"/>
              <a:gd name="connsiteY9" fmla="*/ 45720 h 5463619"/>
              <a:gd name="connsiteX10" fmla="*/ 3840480 w 8992041"/>
              <a:gd name="connsiteY10" fmla="*/ 30480 h 5463619"/>
              <a:gd name="connsiteX11" fmla="*/ 5958840 w 8992041"/>
              <a:gd name="connsiteY11" fmla="*/ 60960 h 5463619"/>
              <a:gd name="connsiteX12" fmla="*/ 6050280 w 8992041"/>
              <a:gd name="connsiteY12" fmla="*/ 76200 h 5463619"/>
              <a:gd name="connsiteX13" fmla="*/ 6187440 w 8992041"/>
              <a:gd name="connsiteY13" fmla="*/ 91440 h 5463619"/>
              <a:gd name="connsiteX14" fmla="*/ 7863840 w 8992041"/>
              <a:gd name="connsiteY14" fmla="*/ 76200 h 5463619"/>
              <a:gd name="connsiteX15" fmla="*/ 7909560 w 8992041"/>
              <a:gd name="connsiteY15" fmla="*/ 60960 h 5463619"/>
              <a:gd name="connsiteX16" fmla="*/ 8138160 w 8992041"/>
              <a:gd name="connsiteY16" fmla="*/ 45720 h 5463619"/>
              <a:gd name="connsiteX17" fmla="*/ 8808720 w 8992041"/>
              <a:gd name="connsiteY17" fmla="*/ 76200 h 5463619"/>
              <a:gd name="connsiteX18" fmla="*/ 8823960 w 8992041"/>
              <a:gd name="connsiteY18" fmla="*/ 213360 h 5463619"/>
              <a:gd name="connsiteX19" fmla="*/ 8854440 w 8992041"/>
              <a:gd name="connsiteY19" fmla="*/ 304800 h 5463619"/>
              <a:gd name="connsiteX20" fmla="*/ 8869680 w 8992041"/>
              <a:gd name="connsiteY20" fmla="*/ 350520 h 5463619"/>
              <a:gd name="connsiteX21" fmla="*/ 8884920 w 8992041"/>
              <a:gd name="connsiteY21" fmla="*/ 396240 h 5463619"/>
              <a:gd name="connsiteX22" fmla="*/ 8900160 w 8992041"/>
              <a:gd name="connsiteY22" fmla="*/ 487680 h 5463619"/>
              <a:gd name="connsiteX23" fmla="*/ 8915400 w 8992041"/>
              <a:gd name="connsiteY23" fmla="*/ 1341120 h 5463619"/>
              <a:gd name="connsiteX24" fmla="*/ 8930640 w 8992041"/>
              <a:gd name="connsiteY24" fmla="*/ 1417320 h 5463619"/>
              <a:gd name="connsiteX25" fmla="*/ 8976360 w 8992041"/>
              <a:gd name="connsiteY25" fmla="*/ 1752600 h 5463619"/>
              <a:gd name="connsiteX26" fmla="*/ 8976360 w 8992041"/>
              <a:gd name="connsiteY26" fmla="*/ 2438400 h 5463619"/>
              <a:gd name="connsiteX27" fmla="*/ 8930640 w 8992041"/>
              <a:gd name="connsiteY27" fmla="*/ 2575560 h 5463619"/>
              <a:gd name="connsiteX28" fmla="*/ 8900160 w 8992041"/>
              <a:gd name="connsiteY28" fmla="*/ 2667000 h 5463619"/>
              <a:gd name="connsiteX29" fmla="*/ 8884920 w 8992041"/>
              <a:gd name="connsiteY29" fmla="*/ 2727960 h 5463619"/>
              <a:gd name="connsiteX30" fmla="*/ 8839200 w 8992041"/>
              <a:gd name="connsiteY30" fmla="*/ 3093720 h 5463619"/>
              <a:gd name="connsiteX31" fmla="*/ 8854440 w 8992041"/>
              <a:gd name="connsiteY31" fmla="*/ 3505200 h 5463619"/>
              <a:gd name="connsiteX32" fmla="*/ 8884920 w 8992041"/>
              <a:gd name="connsiteY32" fmla="*/ 3733800 h 5463619"/>
              <a:gd name="connsiteX33" fmla="*/ 8915400 w 8992041"/>
              <a:gd name="connsiteY33" fmla="*/ 5257800 h 5463619"/>
              <a:gd name="connsiteX34" fmla="*/ 8763000 w 8992041"/>
              <a:gd name="connsiteY34" fmla="*/ 5303520 h 5463619"/>
              <a:gd name="connsiteX35" fmla="*/ 8488680 w 8992041"/>
              <a:gd name="connsiteY35" fmla="*/ 5349240 h 5463619"/>
              <a:gd name="connsiteX36" fmla="*/ 7680960 w 8992041"/>
              <a:gd name="connsiteY36" fmla="*/ 5334000 h 5463619"/>
              <a:gd name="connsiteX37" fmla="*/ 7543800 w 8992041"/>
              <a:gd name="connsiteY37" fmla="*/ 5318760 h 5463619"/>
              <a:gd name="connsiteX38" fmla="*/ 7193280 w 8992041"/>
              <a:gd name="connsiteY38" fmla="*/ 5334000 h 5463619"/>
              <a:gd name="connsiteX39" fmla="*/ 5105400 w 8992041"/>
              <a:gd name="connsiteY39" fmla="*/ 5318760 h 5463619"/>
              <a:gd name="connsiteX40" fmla="*/ 4572000 w 8992041"/>
              <a:gd name="connsiteY40" fmla="*/ 5349240 h 5463619"/>
              <a:gd name="connsiteX41" fmla="*/ 4526280 w 8992041"/>
              <a:gd name="connsiteY41" fmla="*/ 5364480 h 5463619"/>
              <a:gd name="connsiteX42" fmla="*/ 3825240 w 8992041"/>
              <a:gd name="connsiteY42" fmla="*/ 5349240 h 5463619"/>
              <a:gd name="connsiteX43" fmla="*/ 3474720 w 8992041"/>
              <a:gd name="connsiteY43" fmla="*/ 5318760 h 5463619"/>
              <a:gd name="connsiteX44" fmla="*/ 3139440 w 8992041"/>
              <a:gd name="connsiteY44" fmla="*/ 5334000 h 5463619"/>
              <a:gd name="connsiteX45" fmla="*/ 2865120 w 8992041"/>
              <a:gd name="connsiteY45" fmla="*/ 5349240 h 5463619"/>
              <a:gd name="connsiteX46" fmla="*/ 1737360 w 8992041"/>
              <a:gd name="connsiteY46" fmla="*/ 5334000 h 5463619"/>
              <a:gd name="connsiteX47" fmla="*/ 1645920 w 8992041"/>
              <a:gd name="connsiteY47" fmla="*/ 5303520 h 5463619"/>
              <a:gd name="connsiteX48" fmla="*/ 1386840 w 8992041"/>
              <a:gd name="connsiteY48" fmla="*/ 5257800 h 5463619"/>
              <a:gd name="connsiteX49" fmla="*/ 1143000 w 8992041"/>
              <a:gd name="connsiteY49" fmla="*/ 5273040 h 5463619"/>
              <a:gd name="connsiteX50" fmla="*/ 1021080 w 8992041"/>
              <a:gd name="connsiteY50" fmla="*/ 5288280 h 5463619"/>
              <a:gd name="connsiteX51" fmla="*/ 106680 w 8992041"/>
              <a:gd name="connsiteY51" fmla="*/ 5257800 h 5463619"/>
              <a:gd name="connsiteX52" fmla="*/ 91440 w 8992041"/>
              <a:gd name="connsiteY52" fmla="*/ 5196840 h 5463619"/>
              <a:gd name="connsiteX53" fmla="*/ 76200 w 8992041"/>
              <a:gd name="connsiteY53" fmla="*/ 5151120 h 5463619"/>
              <a:gd name="connsiteX54" fmla="*/ 45720 w 8992041"/>
              <a:gd name="connsiteY54" fmla="*/ 4922520 h 5463619"/>
              <a:gd name="connsiteX55" fmla="*/ 0 w 8992041"/>
              <a:gd name="connsiteY55" fmla="*/ 4648200 h 5463619"/>
              <a:gd name="connsiteX56" fmla="*/ 15240 w 8992041"/>
              <a:gd name="connsiteY56" fmla="*/ 4206240 h 5463619"/>
              <a:gd name="connsiteX57" fmla="*/ 30480 w 8992041"/>
              <a:gd name="connsiteY57" fmla="*/ 4053840 h 5463619"/>
              <a:gd name="connsiteX58" fmla="*/ 60960 w 8992041"/>
              <a:gd name="connsiteY58" fmla="*/ 4008120 h 5463619"/>
              <a:gd name="connsiteX59" fmla="*/ 76200 w 8992041"/>
              <a:gd name="connsiteY59" fmla="*/ 3947160 h 5463619"/>
              <a:gd name="connsiteX60" fmla="*/ 106680 w 8992041"/>
              <a:gd name="connsiteY60" fmla="*/ 3810000 h 5463619"/>
              <a:gd name="connsiteX61" fmla="*/ 137160 w 8992041"/>
              <a:gd name="connsiteY61" fmla="*/ 3764280 h 5463619"/>
              <a:gd name="connsiteX62" fmla="*/ 121920 w 8992041"/>
              <a:gd name="connsiteY62" fmla="*/ 3139440 h 5463619"/>
              <a:gd name="connsiteX63" fmla="*/ 106680 w 8992041"/>
              <a:gd name="connsiteY63" fmla="*/ 3078480 h 5463619"/>
              <a:gd name="connsiteX64" fmla="*/ 91440 w 8992041"/>
              <a:gd name="connsiteY64" fmla="*/ 2987040 h 5463619"/>
              <a:gd name="connsiteX65" fmla="*/ 60960 w 8992041"/>
              <a:gd name="connsiteY65" fmla="*/ 2941320 h 5463619"/>
              <a:gd name="connsiteX66" fmla="*/ 45720 w 8992041"/>
              <a:gd name="connsiteY66" fmla="*/ 2880360 h 5463619"/>
              <a:gd name="connsiteX67" fmla="*/ 15240 w 8992041"/>
              <a:gd name="connsiteY67" fmla="*/ 2819400 h 5463619"/>
              <a:gd name="connsiteX68" fmla="*/ 30480 w 8992041"/>
              <a:gd name="connsiteY68" fmla="*/ 2545080 h 5463619"/>
              <a:gd name="connsiteX69" fmla="*/ 60960 w 8992041"/>
              <a:gd name="connsiteY69" fmla="*/ 2468880 h 5463619"/>
              <a:gd name="connsiteX70" fmla="*/ 76200 w 8992041"/>
              <a:gd name="connsiteY70" fmla="*/ 2423160 h 5463619"/>
              <a:gd name="connsiteX71" fmla="*/ 60960 w 8992041"/>
              <a:gd name="connsiteY71" fmla="*/ 1935480 h 5463619"/>
              <a:gd name="connsiteX72" fmla="*/ 45720 w 8992041"/>
              <a:gd name="connsiteY72" fmla="*/ 1844040 h 5463619"/>
              <a:gd name="connsiteX73" fmla="*/ 30480 w 8992041"/>
              <a:gd name="connsiteY73" fmla="*/ 1737360 h 5463619"/>
              <a:gd name="connsiteX74" fmla="*/ 60960 w 8992041"/>
              <a:gd name="connsiteY74" fmla="*/ 914400 h 5463619"/>
              <a:gd name="connsiteX75" fmla="*/ 76200 w 8992041"/>
              <a:gd name="connsiteY75" fmla="*/ 868680 h 5463619"/>
              <a:gd name="connsiteX76" fmla="*/ 106680 w 8992041"/>
              <a:gd name="connsiteY76" fmla="*/ 640080 h 5463619"/>
              <a:gd name="connsiteX77" fmla="*/ 91440 w 8992041"/>
              <a:gd name="connsiteY77" fmla="*/ 0 h 546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992041" h="5463619">
                <a:moveTo>
                  <a:pt x="91440" y="0"/>
                </a:moveTo>
                <a:lnTo>
                  <a:pt x="91440" y="0"/>
                </a:lnTo>
                <a:cubicBezTo>
                  <a:pt x="152400" y="5080"/>
                  <a:pt x="214080" y="4609"/>
                  <a:pt x="274320" y="15240"/>
                </a:cubicBezTo>
                <a:cubicBezTo>
                  <a:pt x="301260" y="19994"/>
                  <a:pt x="323771" y="39988"/>
                  <a:pt x="350520" y="45720"/>
                </a:cubicBezTo>
                <a:cubicBezTo>
                  <a:pt x="395500" y="55359"/>
                  <a:pt x="441960" y="55880"/>
                  <a:pt x="487680" y="60960"/>
                </a:cubicBezTo>
                <a:cubicBezTo>
                  <a:pt x="645479" y="100410"/>
                  <a:pt x="569321" y="79932"/>
                  <a:pt x="716280" y="121920"/>
                </a:cubicBezTo>
                <a:lnTo>
                  <a:pt x="3322320" y="106680"/>
                </a:lnTo>
                <a:cubicBezTo>
                  <a:pt x="3338383" y="106495"/>
                  <a:pt x="3352542" y="95667"/>
                  <a:pt x="3368040" y="91440"/>
                </a:cubicBezTo>
                <a:cubicBezTo>
                  <a:pt x="3408455" y="80418"/>
                  <a:pt x="3448453" y="66620"/>
                  <a:pt x="3489960" y="60960"/>
                </a:cubicBezTo>
                <a:cubicBezTo>
                  <a:pt x="3560607" y="51326"/>
                  <a:pt x="3632287" y="51897"/>
                  <a:pt x="3703320" y="45720"/>
                </a:cubicBezTo>
                <a:cubicBezTo>
                  <a:pt x="3749148" y="41735"/>
                  <a:pt x="3794760" y="35560"/>
                  <a:pt x="3840480" y="30480"/>
                </a:cubicBezTo>
                <a:lnTo>
                  <a:pt x="5958840" y="60960"/>
                </a:lnTo>
                <a:cubicBezTo>
                  <a:pt x="5989734" y="61599"/>
                  <a:pt x="6019651" y="72116"/>
                  <a:pt x="6050280" y="76200"/>
                </a:cubicBezTo>
                <a:cubicBezTo>
                  <a:pt x="6095878" y="82280"/>
                  <a:pt x="6141720" y="86360"/>
                  <a:pt x="6187440" y="91440"/>
                </a:cubicBezTo>
                <a:lnTo>
                  <a:pt x="7863840" y="76200"/>
                </a:lnTo>
                <a:cubicBezTo>
                  <a:pt x="7879902" y="75916"/>
                  <a:pt x="7893594" y="62734"/>
                  <a:pt x="7909560" y="60960"/>
                </a:cubicBezTo>
                <a:cubicBezTo>
                  <a:pt x="7985462" y="52526"/>
                  <a:pt x="8061960" y="50800"/>
                  <a:pt x="8138160" y="45720"/>
                </a:cubicBezTo>
                <a:lnTo>
                  <a:pt x="8808720" y="76200"/>
                </a:lnTo>
                <a:cubicBezTo>
                  <a:pt x="8853406" y="87123"/>
                  <a:pt x="8814938" y="168252"/>
                  <a:pt x="8823960" y="213360"/>
                </a:cubicBezTo>
                <a:cubicBezTo>
                  <a:pt x="8830261" y="244865"/>
                  <a:pt x="8844280" y="274320"/>
                  <a:pt x="8854440" y="304800"/>
                </a:cubicBezTo>
                <a:lnTo>
                  <a:pt x="8869680" y="350520"/>
                </a:lnTo>
                <a:cubicBezTo>
                  <a:pt x="8874760" y="365760"/>
                  <a:pt x="8882279" y="380394"/>
                  <a:pt x="8884920" y="396240"/>
                </a:cubicBezTo>
                <a:lnTo>
                  <a:pt x="8900160" y="487680"/>
                </a:lnTo>
                <a:cubicBezTo>
                  <a:pt x="8905240" y="772160"/>
                  <a:pt x="8906076" y="1056747"/>
                  <a:pt x="8915400" y="1341120"/>
                </a:cubicBezTo>
                <a:cubicBezTo>
                  <a:pt x="8916249" y="1367009"/>
                  <a:pt x="8927427" y="1391617"/>
                  <a:pt x="8930640" y="1417320"/>
                </a:cubicBezTo>
                <a:cubicBezTo>
                  <a:pt x="8972450" y="1751802"/>
                  <a:pt x="8928832" y="1610016"/>
                  <a:pt x="8976360" y="1752600"/>
                </a:cubicBezTo>
                <a:cubicBezTo>
                  <a:pt x="8992793" y="2097700"/>
                  <a:pt x="9001314" y="2076562"/>
                  <a:pt x="8976360" y="2438400"/>
                </a:cubicBezTo>
                <a:cubicBezTo>
                  <a:pt x="8970258" y="2526873"/>
                  <a:pt x="8960782" y="2500206"/>
                  <a:pt x="8930640" y="2575560"/>
                </a:cubicBezTo>
                <a:cubicBezTo>
                  <a:pt x="8918708" y="2605391"/>
                  <a:pt x="8907952" y="2635831"/>
                  <a:pt x="8900160" y="2667000"/>
                </a:cubicBezTo>
                <a:cubicBezTo>
                  <a:pt x="8895080" y="2687320"/>
                  <a:pt x="8889028" y="2707421"/>
                  <a:pt x="8884920" y="2727960"/>
                </a:cubicBezTo>
                <a:cubicBezTo>
                  <a:pt x="8862146" y="2841829"/>
                  <a:pt x="8850490" y="2992109"/>
                  <a:pt x="8839200" y="3093720"/>
                </a:cubicBezTo>
                <a:cubicBezTo>
                  <a:pt x="8844280" y="3230880"/>
                  <a:pt x="8844661" y="3368295"/>
                  <a:pt x="8854440" y="3505200"/>
                </a:cubicBezTo>
                <a:cubicBezTo>
                  <a:pt x="8859917" y="3581879"/>
                  <a:pt x="8882745" y="3656956"/>
                  <a:pt x="8884920" y="3733800"/>
                </a:cubicBezTo>
                <a:cubicBezTo>
                  <a:pt x="8933950" y="5466201"/>
                  <a:pt x="8845795" y="4631352"/>
                  <a:pt x="8915400" y="5257800"/>
                </a:cubicBezTo>
                <a:cubicBezTo>
                  <a:pt x="8798901" y="5316050"/>
                  <a:pt x="8914799" y="5265570"/>
                  <a:pt x="8763000" y="5303520"/>
                </a:cubicBezTo>
                <a:cubicBezTo>
                  <a:pt x="8538792" y="5359572"/>
                  <a:pt x="8845871" y="5319474"/>
                  <a:pt x="8488680" y="5349240"/>
                </a:cubicBezTo>
                <a:lnTo>
                  <a:pt x="7680960" y="5334000"/>
                </a:lnTo>
                <a:cubicBezTo>
                  <a:pt x="7634983" y="5332517"/>
                  <a:pt x="7589801" y="5318760"/>
                  <a:pt x="7543800" y="5318760"/>
                </a:cubicBezTo>
                <a:cubicBezTo>
                  <a:pt x="7426850" y="5318760"/>
                  <a:pt x="7310120" y="5328920"/>
                  <a:pt x="7193280" y="5334000"/>
                </a:cubicBezTo>
                <a:cubicBezTo>
                  <a:pt x="6531138" y="5554714"/>
                  <a:pt x="5787343" y="5455149"/>
                  <a:pt x="5105400" y="5318760"/>
                </a:cubicBezTo>
                <a:cubicBezTo>
                  <a:pt x="4838670" y="5327364"/>
                  <a:pt x="4755689" y="5296758"/>
                  <a:pt x="4572000" y="5349240"/>
                </a:cubicBezTo>
                <a:cubicBezTo>
                  <a:pt x="4556554" y="5353653"/>
                  <a:pt x="4541520" y="5359400"/>
                  <a:pt x="4526280" y="5364480"/>
                </a:cubicBezTo>
                <a:lnTo>
                  <a:pt x="3825240" y="5349240"/>
                </a:lnTo>
                <a:cubicBezTo>
                  <a:pt x="3692972" y="5344831"/>
                  <a:pt x="3600823" y="5332771"/>
                  <a:pt x="3474720" y="5318760"/>
                </a:cubicBezTo>
                <a:lnTo>
                  <a:pt x="3139440" y="5334000"/>
                </a:lnTo>
                <a:cubicBezTo>
                  <a:pt x="3047973" y="5338573"/>
                  <a:pt x="2956701" y="5349240"/>
                  <a:pt x="2865120" y="5349240"/>
                </a:cubicBezTo>
                <a:cubicBezTo>
                  <a:pt x="2489166" y="5349240"/>
                  <a:pt x="2113280" y="5339080"/>
                  <a:pt x="1737360" y="5334000"/>
                </a:cubicBezTo>
                <a:cubicBezTo>
                  <a:pt x="1706880" y="5323840"/>
                  <a:pt x="1677425" y="5309821"/>
                  <a:pt x="1645920" y="5303520"/>
                </a:cubicBezTo>
                <a:cubicBezTo>
                  <a:pt x="1458297" y="5265995"/>
                  <a:pt x="1544805" y="5280366"/>
                  <a:pt x="1386840" y="5257800"/>
                </a:cubicBezTo>
                <a:cubicBezTo>
                  <a:pt x="1305560" y="5262880"/>
                  <a:pt x="1224157" y="5266277"/>
                  <a:pt x="1143000" y="5273040"/>
                </a:cubicBezTo>
                <a:cubicBezTo>
                  <a:pt x="1102185" y="5276441"/>
                  <a:pt x="1062032" y="5288882"/>
                  <a:pt x="1021080" y="5288280"/>
                </a:cubicBezTo>
                <a:cubicBezTo>
                  <a:pt x="716144" y="5283796"/>
                  <a:pt x="106680" y="5257800"/>
                  <a:pt x="106680" y="5257800"/>
                </a:cubicBezTo>
                <a:cubicBezTo>
                  <a:pt x="101600" y="5237480"/>
                  <a:pt x="97194" y="5216979"/>
                  <a:pt x="91440" y="5196840"/>
                </a:cubicBezTo>
                <a:cubicBezTo>
                  <a:pt x="87027" y="5181394"/>
                  <a:pt x="79350" y="5166872"/>
                  <a:pt x="76200" y="5151120"/>
                </a:cubicBezTo>
                <a:cubicBezTo>
                  <a:pt x="65937" y="5099803"/>
                  <a:pt x="53137" y="4970732"/>
                  <a:pt x="45720" y="4922520"/>
                </a:cubicBezTo>
                <a:cubicBezTo>
                  <a:pt x="31624" y="4830897"/>
                  <a:pt x="0" y="4648200"/>
                  <a:pt x="0" y="4648200"/>
                </a:cubicBezTo>
                <a:cubicBezTo>
                  <a:pt x="5080" y="4500880"/>
                  <a:pt x="7691" y="4353454"/>
                  <a:pt x="15240" y="4206240"/>
                </a:cubicBezTo>
                <a:cubicBezTo>
                  <a:pt x="17855" y="4155254"/>
                  <a:pt x="19000" y="4103586"/>
                  <a:pt x="30480" y="4053840"/>
                </a:cubicBezTo>
                <a:cubicBezTo>
                  <a:pt x="34599" y="4035993"/>
                  <a:pt x="50800" y="4023360"/>
                  <a:pt x="60960" y="4008120"/>
                </a:cubicBezTo>
                <a:cubicBezTo>
                  <a:pt x="66040" y="3987800"/>
                  <a:pt x="72092" y="3967699"/>
                  <a:pt x="76200" y="3947160"/>
                </a:cubicBezTo>
                <a:cubicBezTo>
                  <a:pt x="84004" y="3908138"/>
                  <a:pt x="86907" y="3849546"/>
                  <a:pt x="106680" y="3810000"/>
                </a:cubicBezTo>
                <a:cubicBezTo>
                  <a:pt x="114871" y="3793617"/>
                  <a:pt x="127000" y="3779520"/>
                  <a:pt x="137160" y="3764280"/>
                </a:cubicBezTo>
                <a:cubicBezTo>
                  <a:pt x="132080" y="3556000"/>
                  <a:pt x="131171" y="3347576"/>
                  <a:pt x="121920" y="3139440"/>
                </a:cubicBezTo>
                <a:cubicBezTo>
                  <a:pt x="120990" y="3118515"/>
                  <a:pt x="110788" y="3099019"/>
                  <a:pt x="106680" y="3078480"/>
                </a:cubicBezTo>
                <a:cubicBezTo>
                  <a:pt x="100620" y="3048180"/>
                  <a:pt x="101212" y="3016355"/>
                  <a:pt x="91440" y="2987040"/>
                </a:cubicBezTo>
                <a:cubicBezTo>
                  <a:pt x="85648" y="2969664"/>
                  <a:pt x="71120" y="2956560"/>
                  <a:pt x="60960" y="2941320"/>
                </a:cubicBezTo>
                <a:cubicBezTo>
                  <a:pt x="55880" y="2921000"/>
                  <a:pt x="53074" y="2899972"/>
                  <a:pt x="45720" y="2880360"/>
                </a:cubicBezTo>
                <a:cubicBezTo>
                  <a:pt x="37743" y="2859088"/>
                  <a:pt x="16272" y="2842095"/>
                  <a:pt x="15240" y="2819400"/>
                </a:cubicBezTo>
                <a:cubicBezTo>
                  <a:pt x="11082" y="2727913"/>
                  <a:pt x="18635" y="2635892"/>
                  <a:pt x="30480" y="2545080"/>
                </a:cubicBezTo>
                <a:cubicBezTo>
                  <a:pt x="34018" y="2517953"/>
                  <a:pt x="51354" y="2494495"/>
                  <a:pt x="60960" y="2468880"/>
                </a:cubicBezTo>
                <a:cubicBezTo>
                  <a:pt x="66601" y="2453838"/>
                  <a:pt x="71120" y="2438400"/>
                  <a:pt x="76200" y="2423160"/>
                </a:cubicBezTo>
                <a:cubicBezTo>
                  <a:pt x="71120" y="2260600"/>
                  <a:pt x="69508" y="2097895"/>
                  <a:pt x="60960" y="1935480"/>
                </a:cubicBezTo>
                <a:cubicBezTo>
                  <a:pt x="59336" y="1904622"/>
                  <a:pt x="50419" y="1874581"/>
                  <a:pt x="45720" y="1844040"/>
                </a:cubicBezTo>
                <a:cubicBezTo>
                  <a:pt x="40258" y="1808537"/>
                  <a:pt x="35560" y="1772920"/>
                  <a:pt x="30480" y="1737360"/>
                </a:cubicBezTo>
                <a:cubicBezTo>
                  <a:pt x="31558" y="1689934"/>
                  <a:pt x="26972" y="1135322"/>
                  <a:pt x="60960" y="914400"/>
                </a:cubicBezTo>
                <a:cubicBezTo>
                  <a:pt x="63403" y="898522"/>
                  <a:pt x="71120" y="883920"/>
                  <a:pt x="76200" y="868680"/>
                </a:cubicBezTo>
                <a:cubicBezTo>
                  <a:pt x="80360" y="839562"/>
                  <a:pt x="106222" y="662982"/>
                  <a:pt x="106680" y="640080"/>
                </a:cubicBezTo>
                <a:cubicBezTo>
                  <a:pt x="110946" y="426763"/>
                  <a:pt x="93980" y="106680"/>
                  <a:pt x="91440" y="0"/>
                </a:cubicBezTo>
                <a:close/>
              </a:path>
            </a:pathLst>
          </a:cu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CONTEXT</a:t>
            </a:r>
            <a:endParaRPr lang="ru-RU" sz="9600" dirty="0"/>
          </a:p>
        </p:txBody>
      </p:sp>
      <p:sp>
        <p:nvSpPr>
          <p:cNvPr id="13" name="Трапеция 12"/>
          <p:cNvSpPr/>
          <p:nvPr/>
        </p:nvSpPr>
        <p:spPr>
          <a:xfrm>
            <a:off x="2015445" y="3645987"/>
            <a:ext cx="5181600" cy="83343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FORMAL STATUS &amp; REPUTATION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Трапеция 13"/>
          <p:cNvSpPr/>
          <p:nvPr/>
        </p:nvSpPr>
        <p:spPr>
          <a:xfrm>
            <a:off x="2335485" y="2924944"/>
            <a:ext cx="4541520" cy="660083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ACTIVITY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06896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Методика оценки влияния </a:t>
            </a:r>
            <a:r>
              <a:rPr lang="ru-RU" b="1" dirty="0" smtClean="0">
                <a:solidFill>
                  <a:schemeClr val="bg1"/>
                </a:solidFill>
              </a:rPr>
              <a:t>АЦ</a:t>
            </a:r>
            <a:endParaRPr lang="ru-RU" sz="27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28800"/>
            <a:ext cx="337254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ANALYTICAL COMMUNITIES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52120" y="1628800"/>
            <a:ext cx="3106957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POLICY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314368" y="1623175"/>
            <a:ext cx="2841808" cy="11778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IMPACT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300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Публикации с применением методики </a:t>
            </a:r>
            <a:r>
              <a:rPr lang="ru-RU" b="1" dirty="0" smtClean="0"/>
              <a:t>оценки влияния </a:t>
            </a:r>
            <a:r>
              <a:rPr lang="ru-RU" b="1" dirty="0" smtClean="0"/>
              <a:t>АЦ</a:t>
            </a:r>
            <a:endParaRPr lang="ru-RU" sz="2700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1662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Аналитические сообщества в публичной политике: глобальный феномен и российские практики / Отв. ред.: Н. Ю. Беляева; науч. ред.: Д. Г. Зайцев, Ш. Ш. </a:t>
            </a:r>
            <a:r>
              <a:rPr lang="ru-RU" sz="1800" dirty="0" err="1"/>
              <a:t>Какабадзе</a:t>
            </a:r>
            <a:r>
              <a:rPr lang="ru-RU" sz="1800" dirty="0"/>
              <a:t>. М. : РОССПЭН, 2013. </a:t>
            </a:r>
            <a:endParaRPr lang="ru-RU" sz="1800" dirty="0" smtClean="0"/>
          </a:p>
          <a:p>
            <a:pPr lvl="0"/>
            <a:r>
              <a:rPr lang="ru-RU" sz="1800" dirty="0" smtClean="0"/>
              <a:t>Зайцев </a:t>
            </a:r>
            <a:r>
              <a:rPr lang="ru-RU" sz="1800" dirty="0"/>
              <a:t>Д. Г. Факторы и условия становления </a:t>
            </a:r>
            <a:r>
              <a:rPr lang="ru-RU" sz="1800" dirty="0" err="1"/>
              <a:t>субъектности</a:t>
            </a:r>
            <a:r>
              <a:rPr lang="ru-RU" sz="1800" dirty="0"/>
              <a:t> аналитических сообществ в России // В кн.: Политический класс в современном обществе / Отв. ред.: О. В. </a:t>
            </a:r>
            <a:r>
              <a:rPr lang="ru-RU" sz="1800" dirty="0" err="1"/>
              <a:t>Гаман-Голутвина</a:t>
            </a:r>
            <a:r>
              <a:rPr lang="ru-RU" sz="1800" dirty="0"/>
              <a:t>. М. : РОССПЭН, 2012. Гл. 2.7.. С. 247-262. </a:t>
            </a:r>
            <a:endParaRPr lang="ru-RU" sz="1800" dirty="0" smtClean="0"/>
          </a:p>
          <a:p>
            <a:pPr lvl="0"/>
            <a:r>
              <a:rPr lang="ru-RU" sz="1800" dirty="0" smtClean="0"/>
              <a:t>Зайцев </a:t>
            </a:r>
            <a:r>
              <a:rPr lang="ru-RU" sz="1800" dirty="0"/>
              <a:t>Д. Г. Аналитические центры в политике. Характеристика и оценка влияния на политический процесс. </a:t>
            </a:r>
            <a:r>
              <a:rPr lang="en-US" sz="1800" dirty="0"/>
              <a:t>Saarbrucken : LAP LAMBERT Academic Publishing, 2010. </a:t>
            </a:r>
            <a:endParaRPr lang="ru-RU" sz="1800" dirty="0" smtClean="0"/>
          </a:p>
          <a:p>
            <a:pPr lvl="0"/>
            <a:r>
              <a:rPr lang="en-US" sz="1800" dirty="0" err="1" smtClean="0"/>
              <a:t>Zaytsev</a:t>
            </a:r>
            <a:r>
              <a:rPr lang="en-US" sz="1800" dirty="0" smtClean="0"/>
              <a:t> </a:t>
            </a:r>
            <a:r>
              <a:rPr lang="en-US" sz="1800" dirty="0"/>
              <a:t>D. G. Analytical Communities in the Local Policy Process: Creating Self-identity // International Journal of Business and Social Science. </a:t>
            </a:r>
            <a:r>
              <a:rPr lang="ru-RU" sz="1800" dirty="0"/>
              <a:t>2012. </a:t>
            </a:r>
            <a:r>
              <a:rPr lang="ru-RU" sz="1800" dirty="0" err="1"/>
              <a:t>Vol</a:t>
            </a:r>
            <a:r>
              <a:rPr lang="ru-RU" sz="1800" dirty="0"/>
              <a:t>. 3. </a:t>
            </a:r>
            <a:r>
              <a:rPr lang="ru-RU" sz="1800" dirty="0" err="1"/>
              <a:t>No</a:t>
            </a:r>
            <a:r>
              <a:rPr lang="ru-RU" sz="1800" dirty="0"/>
              <a:t>. 5. P. 208-221. </a:t>
            </a:r>
            <a:endParaRPr lang="ru-RU" sz="1800" dirty="0" smtClean="0"/>
          </a:p>
          <a:p>
            <a:pPr lvl="0"/>
            <a:r>
              <a:rPr lang="ru-RU" sz="1800" dirty="0" smtClean="0"/>
              <a:t>Аналитические </a:t>
            </a:r>
            <a:r>
              <a:rPr lang="ru-RU" sz="1800" dirty="0"/>
              <a:t>сообщества в Республике Карелия // Становление аналитических сообществ в регионах России. Ответственный редактор серии </a:t>
            </a:r>
            <a:r>
              <a:rPr lang="ru-RU" sz="1800" dirty="0" err="1"/>
              <a:t>Н.Ю.Беляева</a:t>
            </a:r>
            <a:r>
              <a:rPr lang="ru-RU" sz="1800" dirty="0"/>
              <a:t>. Москва: ИНТЕЛКОРП, 2010. </a:t>
            </a:r>
            <a:endParaRPr lang="ru-RU" sz="1800" dirty="0" smtClean="0"/>
          </a:p>
          <a:p>
            <a:pPr lvl="0"/>
            <a:r>
              <a:rPr lang="ru-RU" sz="1800" dirty="0" smtClean="0"/>
              <a:t>Аналитические </a:t>
            </a:r>
            <a:r>
              <a:rPr lang="ru-RU" sz="1800" dirty="0"/>
              <a:t>сообщества в Саратовской области: сборник статей по итогам пилотного исследования региона. Научный редактор: Н. Ю. Беляева. Ответственный редактор: Ш. Ш. </a:t>
            </a:r>
            <a:r>
              <a:rPr lang="ru-RU" sz="1800" dirty="0" err="1"/>
              <a:t>Какабадзе</a:t>
            </a:r>
            <a:r>
              <a:rPr lang="ru-RU" sz="1800" dirty="0"/>
              <a:t>. М.: ИНТЕЛКОРП, 2010. </a:t>
            </a:r>
            <a:endParaRPr lang="ru-RU" sz="1800" dirty="0" smtClean="0"/>
          </a:p>
          <a:p>
            <a:pPr lvl="0"/>
            <a:r>
              <a:rPr lang="ru-RU" sz="1800" dirty="0" smtClean="0"/>
              <a:t>Аналитические </a:t>
            </a:r>
            <a:r>
              <a:rPr lang="ru-RU" sz="1800" dirty="0"/>
              <a:t>сообщества в Республике Татарстан: сборник статей по итогам пилотного исследования региона. Под общей редакцией: Н. Ю. Беляева, Ш. Ш. </a:t>
            </a:r>
            <a:r>
              <a:rPr lang="ru-RU" sz="1800" dirty="0" err="1"/>
              <a:t>Какабадзе</a:t>
            </a:r>
            <a:r>
              <a:rPr lang="ru-RU" sz="1800" dirty="0"/>
              <a:t>. М.: ИНТЕЛКОРП, 2011.</a:t>
            </a:r>
          </a:p>
        </p:txBody>
      </p:sp>
    </p:spTree>
    <p:extLst>
      <p:ext uri="{BB962C8B-B14F-4D97-AF65-F5344CB8AC3E}">
        <p14:creationId xmlns:p14="http://schemas.microsoft.com/office/powerpoint/2010/main" val="25859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Книги </a:t>
            </a:r>
            <a:r>
              <a:rPr lang="ru-RU" b="1" dirty="0"/>
              <a:t>с применением методики оценки влияния АЦ</a:t>
            </a:r>
            <a:endParaRPr lang="ru-RU" sz="6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4" y="1268189"/>
            <a:ext cx="8764884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hse.ru/pubs/lib/data/access/ram/ticket/87/142530655379a5e8998d8f322f2229095270a1a58c/%D0%A0%D0%90%D0%9F%D0%9D-%D0%90%D0%BD%D0%B0%D0%BB%D0%B8%D1%82%D0%B8%D0%BA%D0%B0_cover_de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456384" cy="48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4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71600" y="2204864"/>
            <a:ext cx="7273925" cy="15841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</a:rPr>
              <a:t>Оценка влияния региональных аналитических сообществ на политико-управленческие решения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9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274320"/>
            <a:ext cx="7181850" cy="7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COLLECTION 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on regional analytical communities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Myriad Pro"/>
              </a:rPr>
              <a:t>photo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"/>
              </a:rPr>
              <a:t>photo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5090" y="1294130"/>
            <a:ext cx="896747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19 Sept. 2009 – Workshop with representatives of regional analytical communities in Saratov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31 Oct. 2009 –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Workshop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with representatives of regional analytical communities in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Petrozavodsk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11 Dec. 2010 – First setting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Workshop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with representatives of regional analytical communities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in Kazan’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18 Feb. 2010 – Second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Workshop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with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representatives of regional analytical communities in Kazan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’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27 Nov. 2010 – Workshop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with representatives of regional analytical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communities (Saratov, Karelia, </a:t>
            </a:r>
            <a:r>
              <a:rPr lang="en-US" sz="2000" b="1" i="1" dirty="0" err="1" smtClean="0">
                <a:solidFill>
                  <a:srgbClr val="003F82"/>
                </a:solidFill>
                <a:latin typeface="+mn-lt"/>
              </a:rPr>
              <a:t>Tatarstan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, Altai</a:t>
            </a:r>
            <a:r>
              <a:rPr lang="ru-RU" sz="2000" b="1" i="1" dirty="0" smtClean="0">
                <a:solidFill>
                  <a:srgbClr val="003F82"/>
                </a:solidFill>
                <a:latin typeface="+mn-lt"/>
              </a:rPr>
              <a:t>)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 in Moscow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2009-2010 -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Semi-structures Interviews with representatives of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regional analytical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communities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(Saratov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, Karelia, </a:t>
            </a:r>
            <a:r>
              <a:rPr lang="en-US" sz="2000" b="1" i="1" dirty="0" err="1">
                <a:solidFill>
                  <a:srgbClr val="003F82"/>
                </a:solidFill>
                <a:latin typeface="+mn-lt"/>
              </a:rPr>
              <a:t>Tatarstan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)</a:t>
            </a:r>
            <a:endParaRPr lang="en-US" sz="2000" b="1" i="1" dirty="0">
              <a:solidFill>
                <a:srgbClr val="003F82"/>
              </a:solidFill>
              <a:latin typeface="+mn-lt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10-15 Nov. 2010 – Semi-structures Interviews with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representatives of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national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analytical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communities in Bishkek (Kirgizstan)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28 Jan. 2011 – Workshop </a:t>
            </a:r>
            <a:r>
              <a:rPr lang="en-US" sz="2000" b="1" i="1" dirty="0">
                <a:solidFill>
                  <a:srgbClr val="003F82"/>
                </a:solidFill>
                <a:latin typeface="+mn-lt"/>
              </a:rPr>
              <a:t>with representatives of regional analytical communities in </a:t>
            </a:r>
            <a:r>
              <a:rPr lang="en-US" sz="2000" b="1" i="1" dirty="0" smtClean="0">
                <a:solidFill>
                  <a:srgbClr val="003F82"/>
                </a:solidFill>
                <a:latin typeface="+mn-lt"/>
              </a:rPr>
              <a:t>Petrozavodsk</a:t>
            </a:r>
            <a:endParaRPr lang="ru-RU" sz="2000" b="1" i="1" dirty="0">
              <a:solidFill>
                <a:srgbClr val="003F8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2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2192</Words>
  <Application>Microsoft Office PowerPoint</Application>
  <PresentationFormat>Экран (4:3)</PresentationFormat>
  <Paragraphs>341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Влияние аналитических центров и сообществ на политико-управленческие решения: методология оценки и её апробация на примере региональных аналитических сообществ и деятельности центров прогнозирования в России</vt:lpstr>
      <vt:lpstr>Методика оценки влияния АЦ (зарубежный опыт, примеры методик)</vt:lpstr>
      <vt:lpstr>Методика оценки влияния АЦ (зарубежный опыт, примеры методик)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</vt:lpstr>
      <vt:lpstr>Правила адаптации методики (ограничения и допущения)</vt:lpstr>
      <vt:lpstr>Правила адаптации методики (ограничения и допущения)</vt:lpstr>
      <vt:lpstr>Правила адаптации методики (ограничения и допущения)</vt:lpstr>
      <vt:lpstr>Правила адаптации методики (ограничения и допущения)</vt:lpstr>
      <vt:lpstr>Правила адаптации методики (общие основания)</vt:lpstr>
      <vt:lpstr>Параметры модели 2й уровень детализации (адаптация оригинальной методики)</vt:lpstr>
      <vt:lpstr>Показатели модели (1): 2й уровень детализации (адаптация оригинальной методики)</vt:lpstr>
      <vt:lpstr>Показатели модели (2): 2й уровень детализации (адаптация оригинальной методики)</vt:lpstr>
      <vt:lpstr>Показатели модели (3): 2й уровень детализации (адаптация оригинальной методики)</vt:lpstr>
      <vt:lpstr>Показатели модели (4):  2й уровень детализации  (адаптация оригинальной методики)</vt:lpstr>
      <vt:lpstr>Показатели модели (5): 2й уровень детализации (адаптация оригинальной методики)</vt:lpstr>
      <vt:lpstr>Показатели модели (6): 2й уровень детализации (адаптация оригинальной методики)</vt:lpstr>
      <vt:lpstr>Индикаторы модели (1):   3й уровень детализации  (адаптация оригинальной методики; опорные индикаторы)</vt:lpstr>
      <vt:lpstr>Индикаторы модели (1):  3й уровень детализации  (адаптация оригинальной методики; опорные индикаторы)</vt:lpstr>
      <vt:lpstr>Индикаторы модели (1):  3й уровень детализации  (адаптация оригинальной методики; опорные индикаторы)</vt:lpstr>
      <vt:lpstr>Индексы (1): правила расчета</vt:lpstr>
      <vt:lpstr>Индексы (2): список</vt:lpstr>
      <vt:lpstr>Результаты (1)</vt:lpstr>
      <vt:lpstr>Результаты (2)</vt:lpstr>
      <vt:lpstr>Результаты (3)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эффективности экспертной сети отраслевых центров прогнозирования</dc:title>
  <dc:creator>Дмитрий</dc:creator>
  <cp:lastModifiedBy>Дмитрий Зайцев</cp:lastModifiedBy>
  <cp:revision>115</cp:revision>
  <dcterms:created xsi:type="dcterms:W3CDTF">2015-02-04T14:52:47Z</dcterms:created>
  <dcterms:modified xsi:type="dcterms:W3CDTF">2015-04-07T18:05:39Z</dcterms:modified>
</cp:coreProperties>
</file>