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4"/>
  </p:notesMasterIdLst>
  <p:handoutMasterIdLst>
    <p:handoutMasterId r:id="rId65"/>
  </p:handoutMasterIdLst>
  <p:sldIdLst>
    <p:sldId id="256" r:id="rId2"/>
    <p:sldId id="375" r:id="rId3"/>
    <p:sldId id="433" r:id="rId4"/>
    <p:sldId id="434" r:id="rId5"/>
    <p:sldId id="432" r:id="rId6"/>
    <p:sldId id="431" r:id="rId7"/>
    <p:sldId id="378" r:id="rId8"/>
    <p:sldId id="331" r:id="rId9"/>
    <p:sldId id="330" r:id="rId10"/>
    <p:sldId id="350" r:id="rId11"/>
    <p:sldId id="352" r:id="rId12"/>
    <p:sldId id="333" r:id="rId13"/>
    <p:sldId id="420" r:id="rId14"/>
    <p:sldId id="353" r:id="rId15"/>
    <p:sldId id="408" r:id="rId16"/>
    <p:sldId id="409" r:id="rId17"/>
    <p:sldId id="422" r:id="rId18"/>
    <p:sldId id="423" r:id="rId19"/>
    <p:sldId id="414" r:id="rId20"/>
    <p:sldId id="415" r:id="rId21"/>
    <p:sldId id="416" r:id="rId22"/>
    <p:sldId id="417" r:id="rId23"/>
    <p:sldId id="418" r:id="rId24"/>
    <p:sldId id="419" r:id="rId25"/>
    <p:sldId id="421" r:id="rId26"/>
    <p:sldId id="410" r:id="rId27"/>
    <p:sldId id="411" r:id="rId28"/>
    <p:sldId id="412" r:id="rId29"/>
    <p:sldId id="413" r:id="rId30"/>
    <p:sldId id="365" r:id="rId31"/>
    <p:sldId id="363" r:id="rId32"/>
    <p:sldId id="382" r:id="rId33"/>
    <p:sldId id="383" r:id="rId34"/>
    <p:sldId id="426" r:id="rId35"/>
    <p:sldId id="427" r:id="rId36"/>
    <p:sldId id="372" r:id="rId37"/>
    <p:sldId id="397" r:id="rId38"/>
    <p:sldId id="398" r:id="rId39"/>
    <p:sldId id="399" r:id="rId40"/>
    <p:sldId id="400" r:id="rId41"/>
    <p:sldId id="401" r:id="rId42"/>
    <p:sldId id="402" r:id="rId43"/>
    <p:sldId id="391" r:id="rId44"/>
    <p:sldId id="392" r:id="rId45"/>
    <p:sldId id="396" r:id="rId46"/>
    <p:sldId id="404" r:id="rId47"/>
    <p:sldId id="393" r:id="rId48"/>
    <p:sldId id="394" r:id="rId49"/>
    <p:sldId id="395" r:id="rId50"/>
    <p:sldId id="367" r:id="rId51"/>
    <p:sldId id="368" r:id="rId52"/>
    <p:sldId id="369" r:id="rId53"/>
    <p:sldId id="370" r:id="rId54"/>
    <p:sldId id="373" r:id="rId55"/>
    <p:sldId id="379" r:id="rId56"/>
    <p:sldId id="380" r:id="rId57"/>
    <p:sldId id="381" r:id="rId58"/>
    <p:sldId id="386" r:id="rId59"/>
    <p:sldId id="387" r:id="rId60"/>
    <p:sldId id="388" r:id="rId61"/>
    <p:sldId id="406" r:id="rId62"/>
    <p:sldId id="407" r:id="rId6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р.с 2008" initials="2009-2010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FC65"/>
    <a:srgbClr val="15FB41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>
        <p:scale>
          <a:sx n="75" d="100"/>
          <a:sy n="75" d="100"/>
        </p:scale>
        <p:origin x="-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mber\Dropbox\&#1059;&#1095;&#1105;&#1073;&#1072;\PhD\Fieldwork\Empirics\&#1050;&#1086;&#1087;&#1080;&#1103;%20&#1073;&#1072;&#1079;&#1072;%20&#1076;&#1072;&#1085;&#1085;&#1099;&#1093;%20&#1088;&#1077;&#1079;&#1091;&#1083;&#1100;&#1090;&#1072;&#1090;&#1080;&#1074;&#1085;&#1086;&#1089;&#1090;&#1080;%20%20v71%20&#1069;&#1050;&#1057;&#1055;&#1045;&#1056;&#1048;&#1052;&#1045;&#1053;&#1058;%20&#1089;%20&#1080;&#1085;&#1092;&#1083;&#1103;&#1094;&#1080;&#1077;&#1081;%20&#1080;%20&#1075;&#1088;&#1072;&#1092;&#1080;&#1082;&#1072;&#1084;&#1080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umber\Dropbox\&#1059;&#1095;&#1105;&#1073;&#1072;\PhD\Fieldwork\Empirics\&#1050;&#1086;&#1087;&#1080;&#1103;%20&#1073;&#1072;&#1079;&#1072;%20&#1076;&#1072;&#1085;&#1085;&#1099;&#1093;%20&#1088;&#1077;&#1079;&#1091;&#1083;&#1100;&#1090;&#1072;&#1090;&#1080;&#1074;&#1085;&#1086;&#1089;&#1090;&#1080;%20%20v71%20&#1069;&#1050;&#1057;&#1055;&#1045;&#1056;&#1048;&#1052;&#1045;&#1053;&#1058;%20&#1089;%20&#1080;&#1085;&#1092;&#1083;&#1103;&#1094;&#1080;&#1077;&#1081;%20&#1080;%20&#1075;&#1088;&#1072;&#1092;&#1080;&#1082;&#1072;&#1084;&#1080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umber\Dropbox\&#1059;&#1095;&#1105;&#1073;&#1072;\PhD\Fieldwork\Empirics\&#1050;&#1086;&#1087;&#1080;&#1103;%20&#1073;&#1072;&#1079;&#1072;%20&#1076;&#1072;&#1085;&#1085;&#1099;&#1093;%20&#1088;&#1077;&#1079;&#1091;&#1083;&#1100;&#1090;&#1072;&#1090;&#1080;&#1074;&#1085;&#1086;&#1089;&#1090;&#1080;%20%20v71%20&#1069;&#1050;&#1057;&#1055;&#1045;&#1056;&#1048;&#1052;&#1045;&#1053;&#1058;%20&#1089;%20&#1080;&#1085;&#1092;&#1083;&#1103;&#1094;&#1080;&#1077;&#1081;%20&#1080;%20&#1075;&#1088;&#1072;&#1092;&#1080;&#1082;&#1072;&#1084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mber\Dropbox\&#1059;&#1095;&#1105;&#1073;&#1072;\PhD\Fieldwork\Empirics\&#1050;&#1086;&#1087;&#1080;&#1103;%20&#1073;&#1072;&#1079;&#1072;%20&#1076;&#1072;&#1085;&#1085;&#1099;&#1093;%20&#1088;&#1077;&#1079;&#1091;&#1083;&#1100;&#1090;&#1072;&#1090;&#1080;&#1074;&#1085;&#1086;&#1089;&#1090;&#1080;%20%20v71%20&#1040;&#1051;&#1068;&#1058;&#1045;&#1056;&#1053;&#1040;&#1058;&#1048;&#1042;&#1053;&#1040;&#1071;%20&#1042;&#1045;&#1056;&#1057;&#1048;&#107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mber\Dropbox\&#1059;&#1095;&#1105;&#1073;&#1072;\PhD\Fieldwork\Empirics\&#1050;&#1086;&#1087;&#1080;&#1103;%20&#1073;&#1072;&#1079;&#1072;%20&#1076;&#1072;&#1085;&#1085;&#1099;&#1093;%20&#1088;&#1077;&#1079;&#1091;&#1083;&#1100;&#1090;&#1072;&#1090;&#1080;&#1074;&#1085;&#1086;&#1089;&#1090;&#1080;%20%20v71%20&#1040;&#1051;&#1068;&#1058;&#1045;&#1056;&#1053;&#1040;&#1058;&#1048;&#1042;&#1053;&#1040;&#1071;%20&#1042;&#1045;&#1056;&#1057;&#1048;&#107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mber\Dropbox\&#1059;&#1095;&#1105;&#1073;&#1072;\PhD\Fieldwork\Empirics\&#1050;&#1086;&#1087;&#1080;&#1103;%20&#1073;&#1072;&#1079;&#1072;%20&#1076;&#1072;&#1085;&#1085;&#1099;&#1093;%20&#1088;&#1077;&#1079;&#1091;&#1083;&#1100;&#1090;&#1072;&#1090;&#1080;&#1074;&#1085;&#1086;&#1089;&#1090;&#1080;%20%20v71%20&#1040;&#1051;&#1068;&#1058;&#1045;&#1056;&#1053;&#1040;&#1058;&#1048;&#1042;&#1053;&#1040;&#1071;%20&#1042;&#1045;&#1056;&#1057;&#1048;&#107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mber\Dropbox\&#1059;&#1095;&#1105;&#1073;&#1072;\PhD\Fieldwork\Empirics\&#1050;&#1086;&#1087;&#1080;&#1103;%20&#1073;&#1072;&#1079;&#1072;%20&#1076;&#1072;&#1085;&#1085;&#1099;&#1093;%20&#1088;&#1077;&#1079;&#1091;&#1083;&#1100;&#1090;&#1072;&#1090;&#1080;&#1074;&#1085;&#1086;&#1089;&#1090;&#1080;%20%20v71%20&#1040;&#1051;&#1068;&#1058;&#1045;&#1056;&#1053;&#1040;&#1058;&#1048;&#1042;&#1053;&#1040;&#1071;%20&#1042;&#1045;&#1056;&#1057;&#1048;&#107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mber\Dropbox\&#1059;&#1095;&#1105;&#1073;&#1072;\PhD\Fieldwork\Empirics\&#1050;&#1086;&#1087;&#1080;&#1103;%20&#1073;&#1072;&#1079;&#1072;%20&#1076;&#1072;&#1085;&#1085;&#1099;&#1093;%20&#1088;&#1077;&#1079;&#1091;&#1083;&#1100;&#1090;&#1072;&#1090;&#1080;&#1074;&#1085;&#1086;&#1089;&#1090;&#1080;%20%20v71%20&#1040;&#1051;&#1068;&#1058;&#1045;&#1056;&#1053;&#1040;&#1058;&#1048;&#1042;&#1053;&#1040;&#1071;%20&#1042;&#1045;&#1056;&#1057;&#1048;&#107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All years, Rosstat, effect of grants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'Сводная таблица данных'!$NZ$389</c:f>
              <c:strCache>
                <c:ptCount val="1"/>
                <c:pt idx="0">
                  <c:v>Росстат_грантовые</c:v>
                </c:pt>
              </c:strCache>
            </c:strRef>
          </c:tx>
          <c:marker>
            <c:symbol val="none"/>
          </c:marker>
          <c:cat>
            <c:numRef>
              <c:f>'Сводная таблица данных'!$NY$455:$NY$525</c:f>
              <c:numCache>
                <c:formatCode>General</c:formatCode>
                <c:ptCount val="71"/>
                <c:pt idx="0">
                  <c:v>-0.34999999999999898</c:v>
                </c:pt>
                <c:pt idx="1">
                  <c:v>-0.33999999999999903</c:v>
                </c:pt>
                <c:pt idx="2">
                  <c:v>-0.32999999999999902</c:v>
                </c:pt>
                <c:pt idx="3">
                  <c:v>-0.31999999999999901</c:v>
                </c:pt>
                <c:pt idx="4">
                  <c:v>-0.309999999999999</c:v>
                </c:pt>
                <c:pt idx="5">
                  <c:v>-0.29999999999999899</c:v>
                </c:pt>
                <c:pt idx="6">
                  <c:v>-0.28999999999999898</c:v>
                </c:pt>
                <c:pt idx="7">
                  <c:v>-0.27999999999999903</c:v>
                </c:pt>
                <c:pt idx="8">
                  <c:v>-0.26999999999999902</c:v>
                </c:pt>
                <c:pt idx="9">
                  <c:v>-0.25999999999999901</c:v>
                </c:pt>
                <c:pt idx="10">
                  <c:v>-0.249999999999999</c:v>
                </c:pt>
                <c:pt idx="11">
                  <c:v>-0.23999999999999899</c:v>
                </c:pt>
                <c:pt idx="12">
                  <c:v>-0.22999999999999901</c:v>
                </c:pt>
                <c:pt idx="13">
                  <c:v>-0.219999999999999</c:v>
                </c:pt>
                <c:pt idx="14">
                  <c:v>-0.20999999999999899</c:v>
                </c:pt>
                <c:pt idx="15">
                  <c:v>-0.19999999999999901</c:v>
                </c:pt>
                <c:pt idx="16">
                  <c:v>-0.189999999999999</c:v>
                </c:pt>
                <c:pt idx="17">
                  <c:v>-0.17999999999999899</c:v>
                </c:pt>
                <c:pt idx="18">
                  <c:v>-0.16999999999999901</c:v>
                </c:pt>
                <c:pt idx="19">
                  <c:v>-0.159999999999999</c:v>
                </c:pt>
                <c:pt idx="20">
                  <c:v>-0.149999999999999</c:v>
                </c:pt>
                <c:pt idx="21">
                  <c:v>-0.13999999999999899</c:v>
                </c:pt>
                <c:pt idx="22">
                  <c:v>-0.12999999999999901</c:v>
                </c:pt>
                <c:pt idx="23">
                  <c:v>-0.119999999999999</c:v>
                </c:pt>
                <c:pt idx="24">
                  <c:v>-0.109999999999999</c:v>
                </c:pt>
                <c:pt idx="25">
                  <c:v>-9.9999999999999006E-2</c:v>
                </c:pt>
                <c:pt idx="26">
                  <c:v>-8.9999999999998997E-2</c:v>
                </c:pt>
                <c:pt idx="27">
                  <c:v>-7.9999999999999002E-2</c:v>
                </c:pt>
                <c:pt idx="28">
                  <c:v>-6.9999999999998994E-2</c:v>
                </c:pt>
                <c:pt idx="29">
                  <c:v>-5.9999999999999103E-2</c:v>
                </c:pt>
                <c:pt idx="30">
                  <c:v>-4.9999999999998997E-2</c:v>
                </c:pt>
                <c:pt idx="31">
                  <c:v>-3.9999999999999002E-2</c:v>
                </c:pt>
                <c:pt idx="32">
                  <c:v>-2.9999999999999E-2</c:v>
                </c:pt>
                <c:pt idx="33">
                  <c:v>-1.9999999999999001E-2</c:v>
                </c:pt>
                <c:pt idx="34">
                  <c:v>-9.9999999999990097E-3</c:v>
                </c:pt>
                <c:pt idx="35">
                  <c:v>0</c:v>
                </c:pt>
                <c:pt idx="36">
                  <c:v>0.01</c:v>
                </c:pt>
                <c:pt idx="37">
                  <c:v>0.02</c:v>
                </c:pt>
                <c:pt idx="38">
                  <c:v>0.03</c:v>
                </c:pt>
                <c:pt idx="39">
                  <c:v>0.04</c:v>
                </c:pt>
                <c:pt idx="40">
                  <c:v>0.05</c:v>
                </c:pt>
                <c:pt idx="41">
                  <c:v>6.0000000000000102E-2</c:v>
                </c:pt>
                <c:pt idx="42">
                  <c:v>7.0000000000000104E-2</c:v>
                </c:pt>
                <c:pt idx="43">
                  <c:v>8.0000000000000099E-2</c:v>
                </c:pt>
                <c:pt idx="44">
                  <c:v>9.0000000000000094E-2</c:v>
                </c:pt>
                <c:pt idx="45">
                  <c:v>0.1</c:v>
                </c:pt>
                <c:pt idx="46">
                  <c:v>0.11</c:v>
                </c:pt>
                <c:pt idx="47">
                  <c:v>0.12</c:v>
                </c:pt>
                <c:pt idx="48">
                  <c:v>0.13</c:v>
                </c:pt>
                <c:pt idx="49">
                  <c:v>0.14000000000000001</c:v>
                </c:pt>
                <c:pt idx="50">
                  <c:v>0.15</c:v>
                </c:pt>
                <c:pt idx="51">
                  <c:v>0.16</c:v>
                </c:pt>
                <c:pt idx="52">
                  <c:v>0.17</c:v>
                </c:pt>
                <c:pt idx="53">
                  <c:v>0.18</c:v>
                </c:pt>
                <c:pt idx="54">
                  <c:v>0.19</c:v>
                </c:pt>
                <c:pt idx="55">
                  <c:v>0.2</c:v>
                </c:pt>
                <c:pt idx="56">
                  <c:v>0.21</c:v>
                </c:pt>
                <c:pt idx="57">
                  <c:v>0.22</c:v>
                </c:pt>
                <c:pt idx="58">
                  <c:v>0.23</c:v>
                </c:pt>
                <c:pt idx="59">
                  <c:v>0.24</c:v>
                </c:pt>
                <c:pt idx="60">
                  <c:v>0.25</c:v>
                </c:pt>
                <c:pt idx="61">
                  <c:v>0.26</c:v>
                </c:pt>
                <c:pt idx="62">
                  <c:v>0.27</c:v>
                </c:pt>
                <c:pt idx="63">
                  <c:v>0.28000000000000003</c:v>
                </c:pt>
                <c:pt idx="64">
                  <c:v>0.28999999999999998</c:v>
                </c:pt>
                <c:pt idx="65">
                  <c:v>0.3</c:v>
                </c:pt>
                <c:pt idx="66">
                  <c:v>0.31</c:v>
                </c:pt>
                <c:pt idx="67">
                  <c:v>0.32</c:v>
                </c:pt>
                <c:pt idx="68">
                  <c:v>0.33</c:v>
                </c:pt>
                <c:pt idx="69">
                  <c:v>0.34</c:v>
                </c:pt>
                <c:pt idx="70">
                  <c:v>0.35</c:v>
                </c:pt>
              </c:numCache>
            </c:numRef>
          </c:cat>
          <c:val>
            <c:numRef>
              <c:f>'Сводная таблица данных'!$NZ$390:$NZ$525</c:f>
              <c:numCache>
                <c:formatCode>General</c:formatCode>
                <c:ptCount val="71"/>
                <c:pt idx="0">
                  <c:v>1.5669887699138157E-3</c:v>
                </c:pt>
                <c:pt idx="1">
                  <c:v>5.4844606946983544E-3</c:v>
                </c:pt>
                <c:pt idx="2">
                  <c:v>2.8728127448419951E-3</c:v>
                </c:pt>
                <c:pt idx="3">
                  <c:v>2.0893183598850876E-3</c:v>
                </c:pt>
                <c:pt idx="4">
                  <c:v>4.1786367197701752E-3</c:v>
                </c:pt>
                <c:pt idx="5">
                  <c:v>2.6116479498563593E-3</c:v>
                </c:pt>
                <c:pt idx="6">
                  <c:v>4.1786367197701752E-3</c:v>
                </c:pt>
                <c:pt idx="7">
                  <c:v>3.6563071297989031E-3</c:v>
                </c:pt>
                <c:pt idx="8">
                  <c:v>5.2232958997127186E-3</c:v>
                </c:pt>
                <c:pt idx="9">
                  <c:v>4.9621311047270827E-3</c:v>
                </c:pt>
                <c:pt idx="10">
                  <c:v>3.9174719247845394E-3</c:v>
                </c:pt>
                <c:pt idx="11">
                  <c:v>6.7902846696265345E-3</c:v>
                </c:pt>
                <c:pt idx="12">
                  <c:v>7.8349438495690787E-3</c:v>
                </c:pt>
                <c:pt idx="13">
                  <c:v>4.9621311047270827E-3</c:v>
                </c:pt>
                <c:pt idx="14">
                  <c:v>1.0707756594411073E-2</c:v>
                </c:pt>
                <c:pt idx="15">
                  <c:v>7.8349438495690787E-3</c:v>
                </c:pt>
                <c:pt idx="16">
                  <c:v>7.3126142595978062E-3</c:v>
                </c:pt>
                <c:pt idx="17">
                  <c:v>8.6184382345259863E-3</c:v>
                </c:pt>
                <c:pt idx="18">
                  <c:v>1.2013580569339252E-2</c:v>
                </c:pt>
                <c:pt idx="19">
                  <c:v>1.227474536432489E-2</c:v>
                </c:pt>
                <c:pt idx="20">
                  <c:v>1.4625228519195612E-2</c:v>
                </c:pt>
                <c:pt idx="21">
                  <c:v>1.8281535648994516E-2</c:v>
                </c:pt>
                <c:pt idx="22">
                  <c:v>1.8803865238965788E-2</c:v>
                </c:pt>
                <c:pt idx="23">
                  <c:v>1.540872290415252E-2</c:v>
                </c:pt>
                <c:pt idx="24">
                  <c:v>1.8803865238965788E-2</c:v>
                </c:pt>
                <c:pt idx="25">
                  <c:v>2.1937842778793418E-2</c:v>
                </c:pt>
                <c:pt idx="26">
                  <c:v>2.4288325933664142E-2</c:v>
                </c:pt>
                <c:pt idx="27">
                  <c:v>2.6116479498563595E-2</c:v>
                </c:pt>
                <c:pt idx="28">
                  <c:v>2.5071820318621051E-2</c:v>
                </c:pt>
                <c:pt idx="29">
                  <c:v>2.4288325933664142E-2</c:v>
                </c:pt>
                <c:pt idx="30">
                  <c:v>2.4288325933664142E-2</c:v>
                </c:pt>
                <c:pt idx="31">
                  <c:v>2.8728127448419953E-2</c:v>
                </c:pt>
                <c:pt idx="32">
                  <c:v>2.5855314703577957E-2</c:v>
                </c:pt>
                <c:pt idx="33">
                  <c:v>2.68999738835205E-2</c:v>
                </c:pt>
                <c:pt idx="34">
                  <c:v>1.4886393314181248E-2</c:v>
                </c:pt>
                <c:pt idx="35">
                  <c:v>0.10133194045442674</c:v>
                </c:pt>
                <c:pt idx="36">
                  <c:v>2.3243666753721599E-2</c:v>
                </c:pt>
                <c:pt idx="37">
                  <c:v>2.4027161138678504E-2</c:v>
                </c:pt>
                <c:pt idx="38">
                  <c:v>2.0370854008879603E-2</c:v>
                </c:pt>
                <c:pt idx="39">
                  <c:v>2.2460172368764689E-2</c:v>
                </c:pt>
                <c:pt idx="40">
                  <c:v>1.9065030033951422E-2</c:v>
                </c:pt>
                <c:pt idx="41">
                  <c:v>2.0109689213893969E-2</c:v>
                </c:pt>
                <c:pt idx="42">
                  <c:v>1.3058239749281797E-2</c:v>
                </c:pt>
                <c:pt idx="43">
                  <c:v>1.4102898929224341E-2</c:v>
                </c:pt>
                <c:pt idx="44">
                  <c:v>9.9242622094541655E-3</c:v>
                </c:pt>
                <c:pt idx="45">
                  <c:v>1.3580569339253069E-2</c:v>
                </c:pt>
                <c:pt idx="46">
                  <c:v>9.9242622094541655E-3</c:v>
                </c:pt>
                <c:pt idx="47">
                  <c:v>8.8796030295116221E-3</c:v>
                </c:pt>
                <c:pt idx="48">
                  <c:v>8.0961086445547146E-3</c:v>
                </c:pt>
                <c:pt idx="49">
                  <c:v>6.7902846696265345E-3</c:v>
                </c:pt>
                <c:pt idx="50">
                  <c:v>9.4019326194828938E-3</c:v>
                </c:pt>
                <c:pt idx="51">
                  <c:v>8.6184382345259863E-3</c:v>
                </c:pt>
                <c:pt idx="52">
                  <c:v>5.4844606946983544E-3</c:v>
                </c:pt>
                <c:pt idx="53">
                  <c:v>6.0067902846696261E-3</c:v>
                </c:pt>
                <c:pt idx="54">
                  <c:v>7.0514494646121703E-3</c:v>
                </c:pt>
                <c:pt idx="55">
                  <c:v>6.2679550796552628E-3</c:v>
                </c:pt>
                <c:pt idx="56">
                  <c:v>6.7902846696265345E-3</c:v>
                </c:pt>
                <c:pt idx="57">
                  <c:v>5.4844606946983544E-3</c:v>
                </c:pt>
                <c:pt idx="58">
                  <c:v>7.3126142595978062E-3</c:v>
                </c:pt>
                <c:pt idx="59">
                  <c:v>3.1339775398276314E-3</c:v>
                </c:pt>
                <c:pt idx="60">
                  <c:v>7.3126142595978062E-3</c:v>
                </c:pt>
                <c:pt idx="61">
                  <c:v>4.4398015147558111E-3</c:v>
                </c:pt>
                <c:pt idx="62">
                  <c:v>3.3951423348132673E-3</c:v>
                </c:pt>
                <c:pt idx="63">
                  <c:v>2.8728127448419951E-3</c:v>
                </c:pt>
                <c:pt idx="64">
                  <c:v>2.3504831548707234E-3</c:v>
                </c:pt>
                <c:pt idx="65">
                  <c:v>4.9621311047270827E-3</c:v>
                </c:pt>
                <c:pt idx="66">
                  <c:v>1.8281535648994515E-3</c:v>
                </c:pt>
                <c:pt idx="67">
                  <c:v>3.1339775398276314E-3</c:v>
                </c:pt>
                <c:pt idx="68">
                  <c:v>3.9174719247845394E-3</c:v>
                </c:pt>
                <c:pt idx="69">
                  <c:v>2.0893183598850876E-3</c:v>
                </c:pt>
                <c:pt idx="70">
                  <c:v>2.3504831548707234E-3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'Сводная таблица данных'!$OE$389</c:f>
              <c:strCache>
                <c:ptCount val="1"/>
                <c:pt idx="0">
                  <c:v>Росстат_негрантовые</c:v>
                </c:pt>
              </c:strCache>
            </c:strRef>
          </c:tx>
          <c:marker>
            <c:symbol val="none"/>
          </c:marker>
          <c:cat>
            <c:numRef>
              <c:f>'Сводная таблица данных'!$NY$455:$NY$525</c:f>
              <c:numCache>
                <c:formatCode>General</c:formatCode>
                <c:ptCount val="71"/>
                <c:pt idx="0">
                  <c:v>-0.34999999999999898</c:v>
                </c:pt>
                <c:pt idx="1">
                  <c:v>-0.33999999999999903</c:v>
                </c:pt>
                <c:pt idx="2">
                  <c:v>-0.32999999999999902</c:v>
                </c:pt>
                <c:pt idx="3">
                  <c:v>-0.31999999999999901</c:v>
                </c:pt>
                <c:pt idx="4">
                  <c:v>-0.309999999999999</c:v>
                </c:pt>
                <c:pt idx="5">
                  <c:v>-0.29999999999999899</c:v>
                </c:pt>
                <c:pt idx="6">
                  <c:v>-0.28999999999999898</c:v>
                </c:pt>
                <c:pt idx="7">
                  <c:v>-0.27999999999999903</c:v>
                </c:pt>
                <c:pt idx="8">
                  <c:v>-0.26999999999999902</c:v>
                </c:pt>
                <c:pt idx="9">
                  <c:v>-0.25999999999999901</c:v>
                </c:pt>
                <c:pt idx="10">
                  <c:v>-0.249999999999999</c:v>
                </c:pt>
                <c:pt idx="11">
                  <c:v>-0.23999999999999899</c:v>
                </c:pt>
                <c:pt idx="12">
                  <c:v>-0.22999999999999901</c:v>
                </c:pt>
                <c:pt idx="13">
                  <c:v>-0.219999999999999</c:v>
                </c:pt>
                <c:pt idx="14">
                  <c:v>-0.20999999999999899</c:v>
                </c:pt>
                <c:pt idx="15">
                  <c:v>-0.19999999999999901</c:v>
                </c:pt>
                <c:pt idx="16">
                  <c:v>-0.189999999999999</c:v>
                </c:pt>
                <c:pt idx="17">
                  <c:v>-0.17999999999999899</c:v>
                </c:pt>
                <c:pt idx="18">
                  <c:v>-0.16999999999999901</c:v>
                </c:pt>
                <c:pt idx="19">
                  <c:v>-0.159999999999999</c:v>
                </c:pt>
                <c:pt idx="20">
                  <c:v>-0.149999999999999</c:v>
                </c:pt>
                <c:pt idx="21">
                  <c:v>-0.13999999999999899</c:v>
                </c:pt>
                <c:pt idx="22">
                  <c:v>-0.12999999999999901</c:v>
                </c:pt>
                <c:pt idx="23">
                  <c:v>-0.119999999999999</c:v>
                </c:pt>
                <c:pt idx="24">
                  <c:v>-0.109999999999999</c:v>
                </c:pt>
                <c:pt idx="25">
                  <c:v>-9.9999999999999006E-2</c:v>
                </c:pt>
                <c:pt idx="26">
                  <c:v>-8.9999999999998997E-2</c:v>
                </c:pt>
                <c:pt idx="27">
                  <c:v>-7.9999999999999002E-2</c:v>
                </c:pt>
                <c:pt idx="28">
                  <c:v>-6.9999999999998994E-2</c:v>
                </c:pt>
                <c:pt idx="29">
                  <c:v>-5.9999999999999103E-2</c:v>
                </c:pt>
                <c:pt idx="30">
                  <c:v>-4.9999999999998997E-2</c:v>
                </c:pt>
                <c:pt idx="31">
                  <c:v>-3.9999999999999002E-2</c:v>
                </c:pt>
                <c:pt idx="32">
                  <c:v>-2.9999999999999E-2</c:v>
                </c:pt>
                <c:pt idx="33">
                  <c:v>-1.9999999999999001E-2</c:v>
                </c:pt>
                <c:pt idx="34">
                  <c:v>-9.9999999999990097E-3</c:v>
                </c:pt>
                <c:pt idx="35">
                  <c:v>0</c:v>
                </c:pt>
                <c:pt idx="36">
                  <c:v>0.01</c:v>
                </c:pt>
                <c:pt idx="37">
                  <c:v>0.02</c:v>
                </c:pt>
                <c:pt idx="38">
                  <c:v>0.03</c:v>
                </c:pt>
                <c:pt idx="39">
                  <c:v>0.04</c:v>
                </c:pt>
                <c:pt idx="40">
                  <c:v>0.05</c:v>
                </c:pt>
                <c:pt idx="41">
                  <c:v>6.0000000000000102E-2</c:v>
                </c:pt>
                <c:pt idx="42">
                  <c:v>7.0000000000000104E-2</c:v>
                </c:pt>
                <c:pt idx="43">
                  <c:v>8.0000000000000099E-2</c:v>
                </c:pt>
                <c:pt idx="44">
                  <c:v>9.0000000000000094E-2</c:v>
                </c:pt>
                <c:pt idx="45">
                  <c:v>0.1</c:v>
                </c:pt>
                <c:pt idx="46">
                  <c:v>0.11</c:v>
                </c:pt>
                <c:pt idx="47">
                  <c:v>0.12</c:v>
                </c:pt>
                <c:pt idx="48">
                  <c:v>0.13</c:v>
                </c:pt>
                <c:pt idx="49">
                  <c:v>0.14000000000000001</c:v>
                </c:pt>
                <c:pt idx="50">
                  <c:v>0.15</c:v>
                </c:pt>
                <c:pt idx="51">
                  <c:v>0.16</c:v>
                </c:pt>
                <c:pt idx="52">
                  <c:v>0.17</c:v>
                </c:pt>
                <c:pt idx="53">
                  <c:v>0.18</c:v>
                </c:pt>
                <c:pt idx="54">
                  <c:v>0.19</c:v>
                </c:pt>
                <c:pt idx="55">
                  <c:v>0.2</c:v>
                </c:pt>
                <c:pt idx="56">
                  <c:v>0.21</c:v>
                </c:pt>
                <c:pt idx="57">
                  <c:v>0.22</c:v>
                </c:pt>
                <c:pt idx="58">
                  <c:v>0.23</c:v>
                </c:pt>
                <c:pt idx="59">
                  <c:v>0.24</c:v>
                </c:pt>
                <c:pt idx="60">
                  <c:v>0.25</c:v>
                </c:pt>
                <c:pt idx="61">
                  <c:v>0.26</c:v>
                </c:pt>
                <c:pt idx="62">
                  <c:v>0.27</c:v>
                </c:pt>
                <c:pt idx="63">
                  <c:v>0.28000000000000003</c:v>
                </c:pt>
                <c:pt idx="64">
                  <c:v>0.28999999999999998</c:v>
                </c:pt>
                <c:pt idx="65">
                  <c:v>0.3</c:v>
                </c:pt>
                <c:pt idx="66">
                  <c:v>0.31</c:v>
                </c:pt>
                <c:pt idx="67">
                  <c:v>0.32</c:v>
                </c:pt>
                <c:pt idx="68">
                  <c:v>0.33</c:v>
                </c:pt>
                <c:pt idx="69">
                  <c:v>0.34</c:v>
                </c:pt>
                <c:pt idx="70">
                  <c:v>0.35</c:v>
                </c:pt>
              </c:numCache>
            </c:numRef>
          </c:cat>
          <c:val>
            <c:numRef>
              <c:f>'Сводная таблица данных'!$OE$390:$OE$525</c:f>
              <c:numCache>
                <c:formatCode>General</c:formatCode>
                <c:ptCount val="71"/>
                <c:pt idx="0">
                  <c:v>1.696592676374947E-3</c:v>
                </c:pt>
                <c:pt idx="1">
                  <c:v>3.6052594372967622E-3</c:v>
                </c:pt>
                <c:pt idx="2">
                  <c:v>1.9793581224374383E-3</c:v>
                </c:pt>
                <c:pt idx="3">
                  <c:v>2.5448890145624205E-3</c:v>
                </c:pt>
                <c:pt idx="4">
                  <c:v>3.4638767142655168E-3</c:v>
                </c:pt>
                <c:pt idx="5">
                  <c:v>2.7569630991092888E-3</c:v>
                </c:pt>
                <c:pt idx="6">
                  <c:v>2.4035062915311748E-3</c:v>
                </c:pt>
                <c:pt idx="7">
                  <c:v>3.675950798812385E-3</c:v>
                </c:pt>
                <c:pt idx="8">
                  <c:v>3.7466421603280079E-3</c:v>
                </c:pt>
                <c:pt idx="9">
                  <c:v>5.7260002827654458E-3</c:v>
                </c:pt>
                <c:pt idx="10">
                  <c:v>4.2414816909373673E-3</c:v>
                </c:pt>
                <c:pt idx="11">
                  <c:v>4.5949384985154813E-3</c:v>
                </c:pt>
                <c:pt idx="12">
                  <c:v>6.0794570903435598E-3</c:v>
                </c:pt>
                <c:pt idx="13">
                  <c:v>5.0897780291248411E-3</c:v>
                </c:pt>
                <c:pt idx="14">
                  <c:v>7.7760497667185074E-3</c:v>
                </c:pt>
                <c:pt idx="15">
                  <c:v>5.938074367312314E-3</c:v>
                </c:pt>
                <c:pt idx="16">
                  <c:v>8.0588152127809981E-3</c:v>
                </c:pt>
                <c:pt idx="17">
                  <c:v>9.4726424430934542E-3</c:v>
                </c:pt>
                <c:pt idx="18">
                  <c:v>9.8967906121871906E-3</c:v>
                </c:pt>
                <c:pt idx="19">
                  <c:v>1.2724445072812103E-2</c:v>
                </c:pt>
                <c:pt idx="20">
                  <c:v>1.0815778311890288E-2</c:v>
                </c:pt>
                <c:pt idx="21">
                  <c:v>1.3007210518874594E-2</c:v>
                </c:pt>
                <c:pt idx="22">
                  <c:v>1.5410716810405768E-2</c:v>
                </c:pt>
                <c:pt idx="23">
                  <c:v>1.8309062632546304E-2</c:v>
                </c:pt>
                <c:pt idx="24">
                  <c:v>1.618832178707762E-2</c:v>
                </c:pt>
                <c:pt idx="25">
                  <c:v>1.9440124416796267E-2</c:v>
                </c:pt>
                <c:pt idx="26">
                  <c:v>2.1348791177718082E-2</c:v>
                </c:pt>
                <c:pt idx="27">
                  <c:v>1.8803902163155663E-2</c:v>
                </c:pt>
                <c:pt idx="28">
                  <c:v>2.3469532023186766E-2</c:v>
                </c:pt>
                <c:pt idx="29">
                  <c:v>2.7145482821999151E-2</c:v>
                </c:pt>
                <c:pt idx="30">
                  <c:v>2.7781705075639755E-2</c:v>
                </c:pt>
                <c:pt idx="31">
                  <c:v>3.0821433620811536E-2</c:v>
                </c:pt>
                <c:pt idx="32">
                  <c:v>2.9478297752014705E-2</c:v>
                </c:pt>
                <c:pt idx="33">
                  <c:v>3.2376643574155241E-2</c:v>
                </c:pt>
                <c:pt idx="34">
                  <c:v>3.4073236250530187E-2</c:v>
                </c:pt>
                <c:pt idx="35">
                  <c:v>9.2676374946981485E-2</c:v>
                </c:pt>
                <c:pt idx="36">
                  <c:v>4.7716669023045381E-2</c:v>
                </c:pt>
                <c:pt idx="37">
                  <c:v>3.322493991234271E-2</c:v>
                </c:pt>
                <c:pt idx="38">
                  <c:v>2.6792026014421037E-2</c:v>
                </c:pt>
                <c:pt idx="39">
                  <c:v>2.6014421037749189E-2</c:v>
                </c:pt>
                <c:pt idx="40">
                  <c:v>2.0783260285593099E-2</c:v>
                </c:pt>
                <c:pt idx="41">
                  <c:v>1.6824544040718224E-2</c:v>
                </c:pt>
                <c:pt idx="42">
                  <c:v>1.4350346387671426E-2</c:v>
                </c:pt>
                <c:pt idx="43">
                  <c:v>1.392619821857769E-2</c:v>
                </c:pt>
                <c:pt idx="44">
                  <c:v>1.1381309204015269E-2</c:v>
                </c:pt>
                <c:pt idx="45">
                  <c:v>1.2583062349780856E-2</c:v>
                </c:pt>
                <c:pt idx="46">
                  <c:v>1.0957161034921533E-2</c:v>
                </c:pt>
                <c:pt idx="47">
                  <c:v>1.1027852396437155E-2</c:v>
                </c:pt>
                <c:pt idx="48">
                  <c:v>7.6346670436872616E-3</c:v>
                </c:pt>
                <c:pt idx="49">
                  <c:v>1.0038173335218436E-2</c:v>
                </c:pt>
                <c:pt idx="50">
                  <c:v>7.846741128234129E-3</c:v>
                </c:pt>
                <c:pt idx="51">
                  <c:v>9.4726424430934542E-3</c:v>
                </c:pt>
                <c:pt idx="52">
                  <c:v>6.9277534285310336E-3</c:v>
                </c:pt>
                <c:pt idx="53">
                  <c:v>6.6449879824685421E-3</c:v>
                </c:pt>
                <c:pt idx="54">
                  <c:v>5.2311607521560869E-3</c:v>
                </c:pt>
                <c:pt idx="55">
                  <c:v>7.2105188745935243E-3</c:v>
                </c:pt>
                <c:pt idx="56">
                  <c:v>5.7966916442810691E-3</c:v>
                </c:pt>
                <c:pt idx="57">
                  <c:v>5.938074367312314E-3</c:v>
                </c:pt>
                <c:pt idx="58">
                  <c:v>5.0190866676092178E-3</c:v>
                </c:pt>
                <c:pt idx="59">
                  <c:v>3.7466421603280079E-3</c:v>
                </c:pt>
                <c:pt idx="60">
                  <c:v>6.9277534285310336E-3</c:v>
                </c:pt>
                <c:pt idx="61">
                  <c:v>4.3121730524529906E-3</c:v>
                </c:pt>
                <c:pt idx="62">
                  <c:v>2.8276544606249117E-3</c:v>
                </c:pt>
                <c:pt idx="63">
                  <c:v>3.6052594372967622E-3</c:v>
                </c:pt>
                <c:pt idx="64">
                  <c:v>2.4035062915311748E-3</c:v>
                </c:pt>
                <c:pt idx="65">
                  <c:v>2.3328149300155523E-3</c:v>
                </c:pt>
                <c:pt idx="66">
                  <c:v>2.3328149300155523E-3</c:v>
                </c:pt>
                <c:pt idx="67">
                  <c:v>2.3328149300155523E-3</c:v>
                </c:pt>
                <c:pt idx="68">
                  <c:v>4.5242471369998588E-3</c:v>
                </c:pt>
                <c:pt idx="69">
                  <c:v>1.8379753994061925E-3</c:v>
                </c:pt>
                <c:pt idx="70">
                  <c:v>1.9086667609218154E-3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77056"/>
        <c:axId val="26078592"/>
      </c:lineChart>
      <c:catAx>
        <c:axId val="260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078592"/>
        <c:crosses val="autoZero"/>
        <c:auto val="1"/>
        <c:lblAlgn val="ctr"/>
        <c:lblOffset val="100"/>
        <c:noMultiLvlLbl val="0"/>
      </c:catAx>
      <c:valAx>
        <c:axId val="2607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77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year 2008, all agencies, positive polarity (higher=better), range (-0,35:0,35)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'Сводная таблица данных'!$OX$389</c:f>
              <c:strCache>
                <c:ptCount val="1"/>
                <c:pt idx="0">
                  <c:v>tied to grants</c:v>
                </c:pt>
              </c:strCache>
            </c:strRef>
          </c:tx>
          <c:marker>
            <c:symbol val="none"/>
          </c:marker>
          <c:cat>
            <c:numRef>
              <c:f>'Сводная таблица данных'!$PF$667:$PF$737</c:f>
              <c:numCache>
                <c:formatCode>General</c:formatCode>
                <c:ptCount val="71"/>
                <c:pt idx="0">
                  <c:v>-0.34999999999999898</c:v>
                </c:pt>
                <c:pt idx="1">
                  <c:v>-0.33999999999999903</c:v>
                </c:pt>
                <c:pt idx="2">
                  <c:v>-0.32999999999999902</c:v>
                </c:pt>
                <c:pt idx="3">
                  <c:v>-0.31999999999999901</c:v>
                </c:pt>
                <c:pt idx="4">
                  <c:v>-0.309999999999999</c:v>
                </c:pt>
                <c:pt idx="5">
                  <c:v>-0.29999999999999899</c:v>
                </c:pt>
                <c:pt idx="6">
                  <c:v>-0.28999999999999898</c:v>
                </c:pt>
                <c:pt idx="7">
                  <c:v>-0.27999999999999903</c:v>
                </c:pt>
                <c:pt idx="8">
                  <c:v>-0.26999999999999902</c:v>
                </c:pt>
                <c:pt idx="9">
                  <c:v>-0.25999999999999901</c:v>
                </c:pt>
                <c:pt idx="10">
                  <c:v>-0.249999999999999</c:v>
                </c:pt>
                <c:pt idx="11">
                  <c:v>-0.23999999999999899</c:v>
                </c:pt>
                <c:pt idx="12">
                  <c:v>-0.22999999999999901</c:v>
                </c:pt>
                <c:pt idx="13">
                  <c:v>-0.219999999999999</c:v>
                </c:pt>
                <c:pt idx="14">
                  <c:v>-0.20999999999999899</c:v>
                </c:pt>
                <c:pt idx="15">
                  <c:v>-0.19999999999999901</c:v>
                </c:pt>
                <c:pt idx="16">
                  <c:v>-0.189999999999999</c:v>
                </c:pt>
                <c:pt idx="17">
                  <c:v>-0.17999999999999899</c:v>
                </c:pt>
                <c:pt idx="18">
                  <c:v>-0.16999999999999901</c:v>
                </c:pt>
                <c:pt idx="19">
                  <c:v>-0.159999999999999</c:v>
                </c:pt>
                <c:pt idx="20">
                  <c:v>-0.149999999999999</c:v>
                </c:pt>
                <c:pt idx="21">
                  <c:v>-0.13999999999999899</c:v>
                </c:pt>
                <c:pt idx="22">
                  <c:v>-0.12999999999999901</c:v>
                </c:pt>
                <c:pt idx="23">
                  <c:v>-0.119999999999999</c:v>
                </c:pt>
                <c:pt idx="24">
                  <c:v>-0.109999999999999</c:v>
                </c:pt>
                <c:pt idx="25">
                  <c:v>-9.9999999999999006E-2</c:v>
                </c:pt>
                <c:pt idx="26">
                  <c:v>-8.9999999999998997E-2</c:v>
                </c:pt>
                <c:pt idx="27">
                  <c:v>-7.9999999999999002E-2</c:v>
                </c:pt>
                <c:pt idx="28">
                  <c:v>-6.9999999999998994E-2</c:v>
                </c:pt>
                <c:pt idx="29">
                  <c:v>-5.9999999999999103E-2</c:v>
                </c:pt>
                <c:pt idx="30">
                  <c:v>-4.9999999999998997E-2</c:v>
                </c:pt>
                <c:pt idx="31">
                  <c:v>-3.9999999999999002E-2</c:v>
                </c:pt>
                <c:pt idx="32">
                  <c:v>-2.9999999999999E-2</c:v>
                </c:pt>
                <c:pt idx="33">
                  <c:v>-1.9999999999999001E-2</c:v>
                </c:pt>
                <c:pt idx="34">
                  <c:v>-9.9999999999990097E-3</c:v>
                </c:pt>
                <c:pt idx="35">
                  <c:v>0</c:v>
                </c:pt>
                <c:pt idx="36">
                  <c:v>0.01</c:v>
                </c:pt>
                <c:pt idx="37">
                  <c:v>0.02</c:v>
                </c:pt>
                <c:pt idx="38">
                  <c:v>0.03</c:v>
                </c:pt>
                <c:pt idx="39">
                  <c:v>0.04</c:v>
                </c:pt>
                <c:pt idx="40">
                  <c:v>0.05</c:v>
                </c:pt>
                <c:pt idx="41">
                  <c:v>6.0000000000000102E-2</c:v>
                </c:pt>
                <c:pt idx="42">
                  <c:v>7.0000000000000104E-2</c:v>
                </c:pt>
                <c:pt idx="43">
                  <c:v>8.0000000000000099E-2</c:v>
                </c:pt>
                <c:pt idx="44">
                  <c:v>9.0000000000000094E-2</c:v>
                </c:pt>
                <c:pt idx="45">
                  <c:v>0.1</c:v>
                </c:pt>
                <c:pt idx="46">
                  <c:v>0.11</c:v>
                </c:pt>
                <c:pt idx="47">
                  <c:v>0.12</c:v>
                </c:pt>
                <c:pt idx="48">
                  <c:v>0.13</c:v>
                </c:pt>
                <c:pt idx="49">
                  <c:v>0.14000000000000001</c:v>
                </c:pt>
                <c:pt idx="50">
                  <c:v>0.15</c:v>
                </c:pt>
                <c:pt idx="51">
                  <c:v>0.16</c:v>
                </c:pt>
                <c:pt idx="52">
                  <c:v>0.17</c:v>
                </c:pt>
                <c:pt idx="53">
                  <c:v>0.18</c:v>
                </c:pt>
                <c:pt idx="54">
                  <c:v>0.19</c:v>
                </c:pt>
                <c:pt idx="55">
                  <c:v>0.2</c:v>
                </c:pt>
                <c:pt idx="56">
                  <c:v>0.21</c:v>
                </c:pt>
                <c:pt idx="57">
                  <c:v>0.22</c:v>
                </c:pt>
                <c:pt idx="58">
                  <c:v>0.23</c:v>
                </c:pt>
                <c:pt idx="59">
                  <c:v>0.24</c:v>
                </c:pt>
                <c:pt idx="60">
                  <c:v>0.25</c:v>
                </c:pt>
                <c:pt idx="61">
                  <c:v>0.26</c:v>
                </c:pt>
                <c:pt idx="62">
                  <c:v>0.27</c:v>
                </c:pt>
                <c:pt idx="63">
                  <c:v>0.28000000000000003</c:v>
                </c:pt>
                <c:pt idx="64">
                  <c:v>0.28999999999999998</c:v>
                </c:pt>
                <c:pt idx="65">
                  <c:v>0.3</c:v>
                </c:pt>
                <c:pt idx="66">
                  <c:v>0.31</c:v>
                </c:pt>
                <c:pt idx="67">
                  <c:v>0.32</c:v>
                </c:pt>
                <c:pt idx="68">
                  <c:v>0.33</c:v>
                </c:pt>
                <c:pt idx="69">
                  <c:v>0.34</c:v>
                </c:pt>
                <c:pt idx="70">
                  <c:v>0.35</c:v>
                </c:pt>
              </c:numCache>
            </c:numRef>
          </c:cat>
          <c:val>
            <c:numRef>
              <c:f>'Сводная таблица данных'!$OX$667:$OX$737</c:f>
              <c:numCache>
                <c:formatCode>General</c:formatCode>
                <c:ptCount val="71"/>
                <c:pt idx="0">
                  <c:v>0</c:v>
                </c:pt>
                <c:pt idx="1">
                  <c:v>4.4848077138692679E-4</c:v>
                </c:pt>
                <c:pt idx="2">
                  <c:v>5.6060096423365849E-4</c:v>
                </c:pt>
                <c:pt idx="3">
                  <c:v>2.2424038569346339E-4</c:v>
                </c:pt>
                <c:pt idx="4">
                  <c:v>3.3636057854019509E-4</c:v>
                </c:pt>
                <c:pt idx="5">
                  <c:v>3.3636057854019509E-4</c:v>
                </c:pt>
                <c:pt idx="6">
                  <c:v>2.2424038569346339E-4</c:v>
                </c:pt>
                <c:pt idx="7">
                  <c:v>4.4848077138692679E-4</c:v>
                </c:pt>
                <c:pt idx="8">
                  <c:v>3.3636057854019509E-4</c:v>
                </c:pt>
                <c:pt idx="9">
                  <c:v>3.3636057854019509E-4</c:v>
                </c:pt>
                <c:pt idx="10">
                  <c:v>4.4848077138692679E-4</c:v>
                </c:pt>
                <c:pt idx="11">
                  <c:v>2.2424038569346339E-4</c:v>
                </c:pt>
                <c:pt idx="12">
                  <c:v>1.2333221213140487E-3</c:v>
                </c:pt>
                <c:pt idx="13">
                  <c:v>3.3636057854019509E-4</c:v>
                </c:pt>
                <c:pt idx="14">
                  <c:v>7.8484134992712188E-4</c:v>
                </c:pt>
                <c:pt idx="15">
                  <c:v>8.9696154277385358E-4</c:v>
                </c:pt>
                <c:pt idx="16">
                  <c:v>1.3454423141607804E-3</c:v>
                </c:pt>
                <c:pt idx="17">
                  <c:v>1.3454423141607804E-3</c:v>
                </c:pt>
                <c:pt idx="18">
                  <c:v>1.121201928467317E-3</c:v>
                </c:pt>
                <c:pt idx="19">
                  <c:v>1.2333221213140487E-3</c:v>
                </c:pt>
                <c:pt idx="20">
                  <c:v>1.2333221213140487E-3</c:v>
                </c:pt>
                <c:pt idx="21">
                  <c:v>1.6818028927009755E-3</c:v>
                </c:pt>
                <c:pt idx="22">
                  <c:v>1.4575625070075121E-3</c:v>
                </c:pt>
                <c:pt idx="23">
                  <c:v>2.8030048211682922E-3</c:v>
                </c:pt>
                <c:pt idx="24">
                  <c:v>2.5787644354748288E-3</c:v>
                </c:pt>
                <c:pt idx="25">
                  <c:v>2.9151250140150241E-3</c:v>
                </c:pt>
                <c:pt idx="26">
                  <c:v>4.8211682924094628E-3</c:v>
                </c:pt>
                <c:pt idx="27">
                  <c:v>5.4938894494898534E-3</c:v>
                </c:pt>
                <c:pt idx="28">
                  <c:v>7.3999327278842916E-3</c:v>
                </c:pt>
                <c:pt idx="29">
                  <c:v>1.2333221213140486E-2</c:v>
                </c:pt>
                <c:pt idx="30">
                  <c:v>1.0090817356205853E-2</c:v>
                </c:pt>
                <c:pt idx="31">
                  <c:v>7.1756923421908286E-3</c:v>
                </c:pt>
                <c:pt idx="32">
                  <c:v>7.1756923421908286E-3</c:v>
                </c:pt>
                <c:pt idx="33">
                  <c:v>7.7362933064244873E-3</c:v>
                </c:pt>
                <c:pt idx="34">
                  <c:v>1.1099899091826439E-2</c:v>
                </c:pt>
                <c:pt idx="35">
                  <c:v>3.3299697275479316E-2</c:v>
                </c:pt>
                <c:pt idx="36">
                  <c:v>4.9332884852561947E-3</c:v>
                </c:pt>
                <c:pt idx="37">
                  <c:v>4.7090480995627309E-3</c:v>
                </c:pt>
                <c:pt idx="38">
                  <c:v>3.251485592555219E-3</c:v>
                </c:pt>
                <c:pt idx="39">
                  <c:v>2.130283664087902E-3</c:v>
                </c:pt>
                <c:pt idx="40">
                  <c:v>1.9060432783944389E-3</c:v>
                </c:pt>
                <c:pt idx="41">
                  <c:v>3.3636057854019509E-3</c:v>
                </c:pt>
                <c:pt idx="42">
                  <c:v>1.7939230855477072E-3</c:v>
                </c:pt>
                <c:pt idx="43">
                  <c:v>2.0181634712411706E-3</c:v>
                </c:pt>
                <c:pt idx="44">
                  <c:v>1.3454423141607804E-3</c:v>
                </c:pt>
                <c:pt idx="45">
                  <c:v>1.7939230855477072E-3</c:v>
                </c:pt>
                <c:pt idx="46">
                  <c:v>1.4575625070075121E-3</c:v>
                </c:pt>
                <c:pt idx="47">
                  <c:v>1.121201928467317E-3</c:v>
                </c:pt>
                <c:pt idx="48">
                  <c:v>1.9060432783944389E-3</c:v>
                </c:pt>
                <c:pt idx="49">
                  <c:v>8.9696154277385358E-4</c:v>
                </c:pt>
                <c:pt idx="50">
                  <c:v>1.3454423141607804E-3</c:v>
                </c:pt>
                <c:pt idx="51">
                  <c:v>8.9696154277385358E-4</c:v>
                </c:pt>
                <c:pt idx="52">
                  <c:v>6.7272115708039018E-4</c:v>
                </c:pt>
                <c:pt idx="53">
                  <c:v>1.0090817356205853E-3</c:v>
                </c:pt>
                <c:pt idx="54">
                  <c:v>1.0090817356205853E-3</c:v>
                </c:pt>
                <c:pt idx="55">
                  <c:v>8.9696154277385358E-4</c:v>
                </c:pt>
                <c:pt idx="56">
                  <c:v>1.121201928467317E-3</c:v>
                </c:pt>
                <c:pt idx="57">
                  <c:v>5.6060096423365849E-4</c:v>
                </c:pt>
                <c:pt idx="58">
                  <c:v>1.121201928467317E-3</c:v>
                </c:pt>
                <c:pt idx="59">
                  <c:v>2.2424038569346339E-4</c:v>
                </c:pt>
                <c:pt idx="60">
                  <c:v>8.9696154277385358E-4</c:v>
                </c:pt>
                <c:pt idx="61">
                  <c:v>1.0090817356205853E-3</c:v>
                </c:pt>
                <c:pt idx="62">
                  <c:v>7.8484134992712188E-4</c:v>
                </c:pt>
                <c:pt idx="63">
                  <c:v>4.4848077138692679E-4</c:v>
                </c:pt>
                <c:pt idx="64">
                  <c:v>3.3636057854019509E-4</c:v>
                </c:pt>
                <c:pt idx="65">
                  <c:v>8.9696154277385358E-4</c:v>
                </c:pt>
                <c:pt idx="66">
                  <c:v>7.8484134992712188E-4</c:v>
                </c:pt>
                <c:pt idx="67">
                  <c:v>5.6060096423365849E-4</c:v>
                </c:pt>
                <c:pt idx="68">
                  <c:v>3.3636057854019509E-4</c:v>
                </c:pt>
                <c:pt idx="69">
                  <c:v>4.4848077138692679E-4</c:v>
                </c:pt>
                <c:pt idx="70">
                  <c:v>3.3636057854019509E-4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'Сводная таблица данных'!$OY$389</c:f>
              <c:strCache>
                <c:ptCount val="1"/>
                <c:pt idx="0">
                  <c:v>not tied to grants</c:v>
                </c:pt>
              </c:strCache>
            </c:strRef>
          </c:tx>
          <c:marker>
            <c:symbol val="none"/>
          </c:marker>
          <c:cat>
            <c:numRef>
              <c:f>'Сводная таблица данных'!$PF$667:$PF$737</c:f>
              <c:numCache>
                <c:formatCode>General</c:formatCode>
                <c:ptCount val="71"/>
                <c:pt idx="0">
                  <c:v>-0.34999999999999898</c:v>
                </c:pt>
                <c:pt idx="1">
                  <c:v>-0.33999999999999903</c:v>
                </c:pt>
                <c:pt idx="2">
                  <c:v>-0.32999999999999902</c:v>
                </c:pt>
                <c:pt idx="3">
                  <c:v>-0.31999999999999901</c:v>
                </c:pt>
                <c:pt idx="4">
                  <c:v>-0.309999999999999</c:v>
                </c:pt>
                <c:pt idx="5">
                  <c:v>-0.29999999999999899</c:v>
                </c:pt>
                <c:pt idx="6">
                  <c:v>-0.28999999999999898</c:v>
                </c:pt>
                <c:pt idx="7">
                  <c:v>-0.27999999999999903</c:v>
                </c:pt>
                <c:pt idx="8">
                  <c:v>-0.26999999999999902</c:v>
                </c:pt>
                <c:pt idx="9">
                  <c:v>-0.25999999999999901</c:v>
                </c:pt>
                <c:pt idx="10">
                  <c:v>-0.249999999999999</c:v>
                </c:pt>
                <c:pt idx="11">
                  <c:v>-0.23999999999999899</c:v>
                </c:pt>
                <c:pt idx="12">
                  <c:v>-0.22999999999999901</c:v>
                </c:pt>
                <c:pt idx="13">
                  <c:v>-0.219999999999999</c:v>
                </c:pt>
                <c:pt idx="14">
                  <c:v>-0.20999999999999899</c:v>
                </c:pt>
                <c:pt idx="15">
                  <c:v>-0.19999999999999901</c:v>
                </c:pt>
                <c:pt idx="16">
                  <c:v>-0.189999999999999</c:v>
                </c:pt>
                <c:pt idx="17">
                  <c:v>-0.17999999999999899</c:v>
                </c:pt>
                <c:pt idx="18">
                  <c:v>-0.16999999999999901</c:v>
                </c:pt>
                <c:pt idx="19">
                  <c:v>-0.159999999999999</c:v>
                </c:pt>
                <c:pt idx="20">
                  <c:v>-0.149999999999999</c:v>
                </c:pt>
                <c:pt idx="21">
                  <c:v>-0.13999999999999899</c:v>
                </c:pt>
                <c:pt idx="22">
                  <c:v>-0.12999999999999901</c:v>
                </c:pt>
                <c:pt idx="23">
                  <c:v>-0.119999999999999</c:v>
                </c:pt>
                <c:pt idx="24">
                  <c:v>-0.109999999999999</c:v>
                </c:pt>
                <c:pt idx="25">
                  <c:v>-9.9999999999999006E-2</c:v>
                </c:pt>
                <c:pt idx="26">
                  <c:v>-8.9999999999998997E-2</c:v>
                </c:pt>
                <c:pt idx="27">
                  <c:v>-7.9999999999999002E-2</c:v>
                </c:pt>
                <c:pt idx="28">
                  <c:v>-6.9999999999998994E-2</c:v>
                </c:pt>
                <c:pt idx="29">
                  <c:v>-5.9999999999999103E-2</c:v>
                </c:pt>
                <c:pt idx="30">
                  <c:v>-4.9999999999998997E-2</c:v>
                </c:pt>
                <c:pt idx="31">
                  <c:v>-3.9999999999999002E-2</c:v>
                </c:pt>
                <c:pt idx="32">
                  <c:v>-2.9999999999999E-2</c:v>
                </c:pt>
                <c:pt idx="33">
                  <c:v>-1.9999999999999001E-2</c:v>
                </c:pt>
                <c:pt idx="34">
                  <c:v>-9.9999999999990097E-3</c:v>
                </c:pt>
                <c:pt idx="35">
                  <c:v>0</c:v>
                </c:pt>
                <c:pt idx="36">
                  <c:v>0.01</c:v>
                </c:pt>
                <c:pt idx="37">
                  <c:v>0.02</c:v>
                </c:pt>
                <c:pt idx="38">
                  <c:v>0.03</c:v>
                </c:pt>
                <c:pt idx="39">
                  <c:v>0.04</c:v>
                </c:pt>
                <c:pt idx="40">
                  <c:v>0.05</c:v>
                </c:pt>
                <c:pt idx="41">
                  <c:v>6.0000000000000102E-2</c:v>
                </c:pt>
                <c:pt idx="42">
                  <c:v>7.0000000000000104E-2</c:v>
                </c:pt>
                <c:pt idx="43">
                  <c:v>8.0000000000000099E-2</c:v>
                </c:pt>
                <c:pt idx="44">
                  <c:v>9.0000000000000094E-2</c:v>
                </c:pt>
                <c:pt idx="45">
                  <c:v>0.1</c:v>
                </c:pt>
                <c:pt idx="46">
                  <c:v>0.11</c:v>
                </c:pt>
                <c:pt idx="47">
                  <c:v>0.12</c:v>
                </c:pt>
                <c:pt idx="48">
                  <c:v>0.13</c:v>
                </c:pt>
                <c:pt idx="49">
                  <c:v>0.14000000000000001</c:v>
                </c:pt>
                <c:pt idx="50">
                  <c:v>0.15</c:v>
                </c:pt>
                <c:pt idx="51">
                  <c:v>0.16</c:v>
                </c:pt>
                <c:pt idx="52">
                  <c:v>0.17</c:v>
                </c:pt>
                <c:pt idx="53">
                  <c:v>0.18</c:v>
                </c:pt>
                <c:pt idx="54">
                  <c:v>0.19</c:v>
                </c:pt>
                <c:pt idx="55">
                  <c:v>0.2</c:v>
                </c:pt>
                <c:pt idx="56">
                  <c:v>0.21</c:v>
                </c:pt>
                <c:pt idx="57">
                  <c:v>0.22</c:v>
                </c:pt>
                <c:pt idx="58">
                  <c:v>0.23</c:v>
                </c:pt>
                <c:pt idx="59">
                  <c:v>0.24</c:v>
                </c:pt>
                <c:pt idx="60">
                  <c:v>0.25</c:v>
                </c:pt>
                <c:pt idx="61">
                  <c:v>0.26</c:v>
                </c:pt>
                <c:pt idx="62">
                  <c:v>0.27</c:v>
                </c:pt>
                <c:pt idx="63">
                  <c:v>0.28000000000000003</c:v>
                </c:pt>
                <c:pt idx="64">
                  <c:v>0.28999999999999998</c:v>
                </c:pt>
                <c:pt idx="65">
                  <c:v>0.3</c:v>
                </c:pt>
                <c:pt idx="66">
                  <c:v>0.31</c:v>
                </c:pt>
                <c:pt idx="67">
                  <c:v>0.32</c:v>
                </c:pt>
                <c:pt idx="68">
                  <c:v>0.33</c:v>
                </c:pt>
                <c:pt idx="69">
                  <c:v>0.34</c:v>
                </c:pt>
                <c:pt idx="70">
                  <c:v>0.35</c:v>
                </c:pt>
              </c:numCache>
            </c:numRef>
          </c:cat>
          <c:val>
            <c:numRef>
              <c:f>'Сводная таблица данных'!$OY$667:$OY$737</c:f>
              <c:numCache>
                <c:formatCode>General</c:formatCode>
                <c:ptCount val="71"/>
                <c:pt idx="0">
                  <c:v>2.7358284088421976E-4</c:v>
                </c:pt>
                <c:pt idx="1">
                  <c:v>3.8301597723790763E-4</c:v>
                </c:pt>
                <c:pt idx="2">
                  <c:v>3.8301597723790763E-4</c:v>
                </c:pt>
                <c:pt idx="3">
                  <c:v>4.1037426132632963E-4</c:v>
                </c:pt>
                <c:pt idx="4">
                  <c:v>4.9244911359159549E-4</c:v>
                </c:pt>
                <c:pt idx="5">
                  <c:v>5.7452396585686146E-4</c:v>
                </c:pt>
                <c:pt idx="6">
                  <c:v>4.6509082950317354E-4</c:v>
                </c:pt>
                <c:pt idx="7">
                  <c:v>4.9244911359159549E-4</c:v>
                </c:pt>
                <c:pt idx="8">
                  <c:v>7.1131538629897134E-4</c:v>
                </c:pt>
                <c:pt idx="9">
                  <c:v>6.8395710221054939E-4</c:v>
                </c:pt>
                <c:pt idx="10">
                  <c:v>5.7452396585686146E-4</c:v>
                </c:pt>
                <c:pt idx="11">
                  <c:v>8.4810680674108122E-4</c:v>
                </c:pt>
                <c:pt idx="12">
                  <c:v>7.6603195447581525E-4</c:v>
                </c:pt>
                <c:pt idx="13">
                  <c:v>1.121689647625301E-3</c:v>
                </c:pt>
                <c:pt idx="14">
                  <c:v>1.0122565112716129E-3</c:v>
                </c:pt>
                <c:pt idx="15">
                  <c:v>9.3018165900634708E-4</c:v>
                </c:pt>
                <c:pt idx="16">
                  <c:v>1.5320639089516305E-3</c:v>
                </c:pt>
                <c:pt idx="17">
                  <c:v>1.4226307725979427E-3</c:v>
                </c:pt>
                <c:pt idx="18">
                  <c:v>1.2311227839789888E-3</c:v>
                </c:pt>
                <c:pt idx="19">
                  <c:v>1.7509301816590063E-3</c:v>
                </c:pt>
                <c:pt idx="20">
                  <c:v>1.9971547384548039E-3</c:v>
                </c:pt>
                <c:pt idx="21">
                  <c:v>2.2980958634274459E-3</c:v>
                </c:pt>
                <c:pt idx="22">
                  <c:v>2.4896038520463995E-3</c:v>
                </c:pt>
                <c:pt idx="23">
                  <c:v>2.4622455679579776E-3</c:v>
                </c:pt>
                <c:pt idx="24">
                  <c:v>2.2980958634274459E-3</c:v>
                </c:pt>
                <c:pt idx="25">
                  <c:v>2.5990369884000874E-3</c:v>
                </c:pt>
                <c:pt idx="26">
                  <c:v>2.6263952724885093E-3</c:v>
                </c:pt>
                <c:pt idx="27">
                  <c:v>3.1735609542569488E-3</c:v>
                </c:pt>
                <c:pt idx="28">
                  <c:v>3.4197855110527468E-3</c:v>
                </c:pt>
                <c:pt idx="29">
                  <c:v>3.3650689428759029E-3</c:v>
                </c:pt>
                <c:pt idx="30">
                  <c:v>3.8848763405559205E-3</c:v>
                </c:pt>
                <c:pt idx="31">
                  <c:v>5.0612825563580649E-3</c:v>
                </c:pt>
                <c:pt idx="32">
                  <c:v>5.1980739768001747E-3</c:v>
                </c:pt>
                <c:pt idx="33">
                  <c:v>5.9914642153644122E-3</c:v>
                </c:pt>
                <c:pt idx="34">
                  <c:v>5.3622236813307073E-3</c:v>
                </c:pt>
                <c:pt idx="35">
                  <c:v>1.772816808929744E-2</c:v>
                </c:pt>
                <c:pt idx="36">
                  <c:v>7.3593784197855108E-3</c:v>
                </c:pt>
                <c:pt idx="37">
                  <c:v>5.4169402495075512E-3</c:v>
                </c:pt>
                <c:pt idx="38">
                  <c:v>3.2282775224337932E-3</c:v>
                </c:pt>
                <c:pt idx="39">
                  <c:v>3.2009192383453708E-3</c:v>
                </c:pt>
                <c:pt idx="40">
                  <c:v>3.091486101991683E-3</c:v>
                </c:pt>
                <c:pt idx="41">
                  <c:v>2.6537535565769317E-3</c:v>
                </c:pt>
                <c:pt idx="42">
                  <c:v>2.2707375793390239E-3</c:v>
                </c:pt>
                <c:pt idx="43">
                  <c:v>1.9424381702779602E-3</c:v>
                </c:pt>
                <c:pt idx="44">
                  <c:v>1.6688553293937405E-3</c:v>
                </c:pt>
                <c:pt idx="45">
                  <c:v>1.8330050339242722E-3</c:v>
                </c:pt>
                <c:pt idx="46">
                  <c:v>1.4499890566863646E-3</c:v>
                </c:pt>
                <c:pt idx="47">
                  <c:v>1.3405559203326768E-3</c:v>
                </c:pt>
                <c:pt idx="48">
                  <c:v>1.2037644998905668E-3</c:v>
                </c:pt>
                <c:pt idx="49">
                  <c:v>6.5659881812212733E-4</c:v>
                </c:pt>
                <c:pt idx="50">
                  <c:v>1.2584810680674107E-3</c:v>
                </c:pt>
                <c:pt idx="51">
                  <c:v>9.3018165900634708E-4</c:v>
                </c:pt>
                <c:pt idx="52">
                  <c:v>6.2924053403370537E-4</c:v>
                </c:pt>
                <c:pt idx="53">
                  <c:v>1.0669730794484571E-3</c:v>
                </c:pt>
                <c:pt idx="54">
                  <c:v>9.0282337491792513E-4</c:v>
                </c:pt>
                <c:pt idx="55">
                  <c:v>8.2074852265265927E-4</c:v>
                </c:pt>
                <c:pt idx="56">
                  <c:v>9.5753994309476914E-4</c:v>
                </c:pt>
                <c:pt idx="57">
                  <c:v>6.0188224994528342E-4</c:v>
                </c:pt>
                <c:pt idx="58">
                  <c:v>8.2074852265265927E-4</c:v>
                </c:pt>
                <c:pt idx="59">
                  <c:v>6.2924053403370537E-4</c:v>
                </c:pt>
                <c:pt idx="60">
                  <c:v>7.6603195447581525E-4</c:v>
                </c:pt>
                <c:pt idx="61">
                  <c:v>6.2924053403370537E-4</c:v>
                </c:pt>
                <c:pt idx="62">
                  <c:v>4.6509082950317354E-4</c:v>
                </c:pt>
                <c:pt idx="63">
                  <c:v>5.1980739768001756E-4</c:v>
                </c:pt>
                <c:pt idx="64">
                  <c:v>4.1037426132632963E-4</c:v>
                </c:pt>
                <c:pt idx="65">
                  <c:v>5.1980739768001756E-4</c:v>
                </c:pt>
                <c:pt idx="66">
                  <c:v>5.4716568176843951E-4</c:v>
                </c:pt>
                <c:pt idx="67">
                  <c:v>5.4716568176843951E-4</c:v>
                </c:pt>
                <c:pt idx="68">
                  <c:v>4.1037426132632963E-4</c:v>
                </c:pt>
                <c:pt idx="69">
                  <c:v>2.4622455679579775E-4</c:v>
                </c:pt>
                <c:pt idx="70">
                  <c:v>1.3679142044210988E-4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095360"/>
        <c:axId val="88130304"/>
      </c:lineChart>
      <c:catAx>
        <c:axId val="88095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Annual growth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130304"/>
        <c:crosses val="autoZero"/>
        <c:auto val="1"/>
        <c:lblAlgn val="ctr"/>
        <c:lblOffset val="100"/>
        <c:noMultiLvlLbl val="0"/>
      </c:catAx>
      <c:valAx>
        <c:axId val="88130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Share of observations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095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year 2008, all agencies, negative polarity (lower=better), range (-0,35:0,35)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'Сводная таблица данных'!$OZ$389</c:f>
              <c:strCache>
                <c:ptCount val="1"/>
                <c:pt idx="0">
                  <c:v>tied to grants</c:v>
                </c:pt>
              </c:strCache>
            </c:strRef>
          </c:tx>
          <c:marker>
            <c:symbol val="none"/>
          </c:marker>
          <c:cat>
            <c:numRef>
              <c:f>'Сводная таблица данных'!$PF$667:$PF$737</c:f>
              <c:numCache>
                <c:formatCode>General</c:formatCode>
                <c:ptCount val="71"/>
                <c:pt idx="0">
                  <c:v>-0.34999999999999898</c:v>
                </c:pt>
                <c:pt idx="1">
                  <c:v>-0.33999999999999903</c:v>
                </c:pt>
                <c:pt idx="2">
                  <c:v>-0.32999999999999902</c:v>
                </c:pt>
                <c:pt idx="3">
                  <c:v>-0.31999999999999901</c:v>
                </c:pt>
                <c:pt idx="4">
                  <c:v>-0.309999999999999</c:v>
                </c:pt>
                <c:pt idx="5">
                  <c:v>-0.29999999999999899</c:v>
                </c:pt>
                <c:pt idx="6">
                  <c:v>-0.28999999999999898</c:v>
                </c:pt>
                <c:pt idx="7">
                  <c:v>-0.27999999999999903</c:v>
                </c:pt>
                <c:pt idx="8">
                  <c:v>-0.26999999999999902</c:v>
                </c:pt>
                <c:pt idx="9">
                  <c:v>-0.25999999999999901</c:v>
                </c:pt>
                <c:pt idx="10">
                  <c:v>-0.249999999999999</c:v>
                </c:pt>
                <c:pt idx="11">
                  <c:v>-0.23999999999999899</c:v>
                </c:pt>
                <c:pt idx="12">
                  <c:v>-0.22999999999999901</c:v>
                </c:pt>
                <c:pt idx="13">
                  <c:v>-0.219999999999999</c:v>
                </c:pt>
                <c:pt idx="14">
                  <c:v>-0.20999999999999899</c:v>
                </c:pt>
                <c:pt idx="15">
                  <c:v>-0.19999999999999901</c:v>
                </c:pt>
                <c:pt idx="16">
                  <c:v>-0.189999999999999</c:v>
                </c:pt>
                <c:pt idx="17">
                  <c:v>-0.17999999999999899</c:v>
                </c:pt>
                <c:pt idx="18">
                  <c:v>-0.16999999999999901</c:v>
                </c:pt>
                <c:pt idx="19">
                  <c:v>-0.159999999999999</c:v>
                </c:pt>
                <c:pt idx="20">
                  <c:v>-0.149999999999999</c:v>
                </c:pt>
                <c:pt idx="21">
                  <c:v>-0.13999999999999899</c:v>
                </c:pt>
                <c:pt idx="22">
                  <c:v>-0.12999999999999901</c:v>
                </c:pt>
                <c:pt idx="23">
                  <c:v>-0.119999999999999</c:v>
                </c:pt>
                <c:pt idx="24">
                  <c:v>-0.109999999999999</c:v>
                </c:pt>
                <c:pt idx="25">
                  <c:v>-9.9999999999999006E-2</c:v>
                </c:pt>
                <c:pt idx="26">
                  <c:v>-8.9999999999998997E-2</c:v>
                </c:pt>
                <c:pt idx="27">
                  <c:v>-7.9999999999999002E-2</c:v>
                </c:pt>
                <c:pt idx="28">
                  <c:v>-6.9999999999998994E-2</c:v>
                </c:pt>
                <c:pt idx="29">
                  <c:v>-5.9999999999999103E-2</c:v>
                </c:pt>
                <c:pt idx="30">
                  <c:v>-4.9999999999998997E-2</c:v>
                </c:pt>
                <c:pt idx="31">
                  <c:v>-3.9999999999999002E-2</c:v>
                </c:pt>
                <c:pt idx="32">
                  <c:v>-2.9999999999999E-2</c:v>
                </c:pt>
                <c:pt idx="33">
                  <c:v>-1.9999999999999001E-2</c:v>
                </c:pt>
                <c:pt idx="34">
                  <c:v>-9.9999999999990097E-3</c:v>
                </c:pt>
                <c:pt idx="35">
                  <c:v>0</c:v>
                </c:pt>
                <c:pt idx="36">
                  <c:v>0.01</c:v>
                </c:pt>
                <c:pt idx="37">
                  <c:v>0.02</c:v>
                </c:pt>
                <c:pt idx="38">
                  <c:v>0.03</c:v>
                </c:pt>
                <c:pt idx="39">
                  <c:v>0.04</c:v>
                </c:pt>
                <c:pt idx="40">
                  <c:v>0.05</c:v>
                </c:pt>
                <c:pt idx="41">
                  <c:v>6.0000000000000102E-2</c:v>
                </c:pt>
                <c:pt idx="42">
                  <c:v>7.0000000000000104E-2</c:v>
                </c:pt>
                <c:pt idx="43">
                  <c:v>8.0000000000000099E-2</c:v>
                </c:pt>
                <c:pt idx="44">
                  <c:v>9.0000000000000094E-2</c:v>
                </c:pt>
                <c:pt idx="45">
                  <c:v>0.1</c:v>
                </c:pt>
                <c:pt idx="46">
                  <c:v>0.11</c:v>
                </c:pt>
                <c:pt idx="47">
                  <c:v>0.12</c:v>
                </c:pt>
                <c:pt idx="48">
                  <c:v>0.13</c:v>
                </c:pt>
                <c:pt idx="49">
                  <c:v>0.14000000000000001</c:v>
                </c:pt>
                <c:pt idx="50">
                  <c:v>0.15</c:v>
                </c:pt>
                <c:pt idx="51">
                  <c:v>0.16</c:v>
                </c:pt>
                <c:pt idx="52">
                  <c:v>0.17</c:v>
                </c:pt>
                <c:pt idx="53">
                  <c:v>0.18</c:v>
                </c:pt>
                <c:pt idx="54">
                  <c:v>0.19</c:v>
                </c:pt>
                <c:pt idx="55">
                  <c:v>0.2</c:v>
                </c:pt>
                <c:pt idx="56">
                  <c:v>0.21</c:v>
                </c:pt>
                <c:pt idx="57">
                  <c:v>0.22</c:v>
                </c:pt>
                <c:pt idx="58">
                  <c:v>0.23</c:v>
                </c:pt>
                <c:pt idx="59">
                  <c:v>0.24</c:v>
                </c:pt>
                <c:pt idx="60">
                  <c:v>0.25</c:v>
                </c:pt>
                <c:pt idx="61">
                  <c:v>0.26</c:v>
                </c:pt>
                <c:pt idx="62">
                  <c:v>0.27</c:v>
                </c:pt>
                <c:pt idx="63">
                  <c:v>0.28000000000000003</c:v>
                </c:pt>
                <c:pt idx="64">
                  <c:v>0.28999999999999998</c:v>
                </c:pt>
                <c:pt idx="65">
                  <c:v>0.3</c:v>
                </c:pt>
                <c:pt idx="66">
                  <c:v>0.31</c:v>
                </c:pt>
                <c:pt idx="67">
                  <c:v>0.32</c:v>
                </c:pt>
                <c:pt idx="68">
                  <c:v>0.33</c:v>
                </c:pt>
                <c:pt idx="69">
                  <c:v>0.34</c:v>
                </c:pt>
                <c:pt idx="70">
                  <c:v>0.35</c:v>
                </c:pt>
              </c:numCache>
            </c:numRef>
          </c:cat>
          <c:val>
            <c:numRef>
              <c:f>'Сводная таблица данных'!$OZ$667:$OZ$737</c:f>
              <c:numCache>
                <c:formatCode>General</c:formatCode>
                <c:ptCount val="71"/>
                <c:pt idx="0">
                  <c:v>0</c:v>
                </c:pt>
                <c:pt idx="1">
                  <c:v>1.6149870801033591E-3</c:v>
                </c:pt>
                <c:pt idx="2">
                  <c:v>9.6899224806201549E-4</c:v>
                </c:pt>
                <c:pt idx="3">
                  <c:v>9.6899224806201549E-4</c:v>
                </c:pt>
                <c:pt idx="4">
                  <c:v>9.6899224806201549E-4</c:v>
                </c:pt>
                <c:pt idx="5">
                  <c:v>3.2299741602067185E-4</c:v>
                </c:pt>
                <c:pt idx="6">
                  <c:v>9.6899224806201549E-4</c:v>
                </c:pt>
                <c:pt idx="7">
                  <c:v>1.2919896640826874E-3</c:v>
                </c:pt>
                <c:pt idx="8">
                  <c:v>1.937984496124031E-3</c:v>
                </c:pt>
                <c:pt idx="9">
                  <c:v>1.6149870801033591E-3</c:v>
                </c:pt>
                <c:pt idx="10">
                  <c:v>1.6149870801033591E-3</c:v>
                </c:pt>
                <c:pt idx="11">
                  <c:v>2.2609819121447027E-3</c:v>
                </c:pt>
                <c:pt idx="12">
                  <c:v>1.6149870801033591E-3</c:v>
                </c:pt>
                <c:pt idx="13">
                  <c:v>4.8449612403100775E-3</c:v>
                </c:pt>
                <c:pt idx="14">
                  <c:v>3.2299741602067182E-3</c:v>
                </c:pt>
                <c:pt idx="15">
                  <c:v>2.2609819121447027E-3</c:v>
                </c:pt>
                <c:pt idx="16">
                  <c:v>2.9069767441860465E-3</c:v>
                </c:pt>
                <c:pt idx="17">
                  <c:v>4.8449612403100775E-3</c:v>
                </c:pt>
                <c:pt idx="18">
                  <c:v>2.2609819121447027E-3</c:v>
                </c:pt>
                <c:pt idx="19">
                  <c:v>5.1679586563307496E-3</c:v>
                </c:pt>
                <c:pt idx="20">
                  <c:v>4.8449612403100775E-3</c:v>
                </c:pt>
                <c:pt idx="21">
                  <c:v>4.1989664082687341E-3</c:v>
                </c:pt>
                <c:pt idx="22">
                  <c:v>6.7829457364341084E-3</c:v>
                </c:pt>
                <c:pt idx="23">
                  <c:v>4.5219638242894053E-3</c:v>
                </c:pt>
                <c:pt idx="24">
                  <c:v>6.4599483204134363E-3</c:v>
                </c:pt>
                <c:pt idx="25">
                  <c:v>4.8449612403100775E-3</c:v>
                </c:pt>
                <c:pt idx="26">
                  <c:v>7.1059431524547806E-3</c:v>
                </c:pt>
                <c:pt idx="27">
                  <c:v>7.4289405684754518E-3</c:v>
                </c:pt>
                <c:pt idx="28">
                  <c:v>6.4599483204134363E-3</c:v>
                </c:pt>
                <c:pt idx="29">
                  <c:v>5.8139534883720929E-3</c:v>
                </c:pt>
                <c:pt idx="30">
                  <c:v>4.8449612403100775E-3</c:v>
                </c:pt>
                <c:pt idx="31">
                  <c:v>6.4599483204134363E-3</c:v>
                </c:pt>
                <c:pt idx="32">
                  <c:v>9.0439276485788107E-3</c:v>
                </c:pt>
                <c:pt idx="33">
                  <c:v>1.065891472868217E-2</c:v>
                </c:pt>
                <c:pt idx="34">
                  <c:v>5.4909560723514208E-3</c:v>
                </c:pt>
                <c:pt idx="35">
                  <c:v>7.7519379844961239E-3</c:v>
                </c:pt>
                <c:pt idx="36">
                  <c:v>4.8449612403100775E-3</c:v>
                </c:pt>
                <c:pt idx="37">
                  <c:v>4.1989664082687341E-3</c:v>
                </c:pt>
                <c:pt idx="38">
                  <c:v>3.875968992248062E-3</c:v>
                </c:pt>
                <c:pt idx="39">
                  <c:v>4.1989664082687341E-3</c:v>
                </c:pt>
                <c:pt idx="40">
                  <c:v>3.5529715762273903E-3</c:v>
                </c:pt>
                <c:pt idx="41">
                  <c:v>3.5529715762273903E-3</c:v>
                </c:pt>
                <c:pt idx="42">
                  <c:v>3.2299741602067182E-3</c:v>
                </c:pt>
                <c:pt idx="43">
                  <c:v>2.5839793281653748E-3</c:v>
                </c:pt>
                <c:pt idx="44">
                  <c:v>2.9069767441860465E-3</c:v>
                </c:pt>
                <c:pt idx="45">
                  <c:v>3.2299741602067182E-3</c:v>
                </c:pt>
                <c:pt idx="46">
                  <c:v>9.6899224806201549E-4</c:v>
                </c:pt>
                <c:pt idx="47">
                  <c:v>1.2919896640826874E-3</c:v>
                </c:pt>
                <c:pt idx="48">
                  <c:v>1.6149870801033591E-3</c:v>
                </c:pt>
                <c:pt idx="49">
                  <c:v>3.2299741602067185E-4</c:v>
                </c:pt>
                <c:pt idx="50">
                  <c:v>2.2609819121447027E-3</c:v>
                </c:pt>
                <c:pt idx="51">
                  <c:v>6.459948320413437E-4</c:v>
                </c:pt>
                <c:pt idx="52">
                  <c:v>0</c:v>
                </c:pt>
                <c:pt idx="53">
                  <c:v>6.459948320413437E-4</c:v>
                </c:pt>
                <c:pt idx="54">
                  <c:v>3.2299741602067185E-4</c:v>
                </c:pt>
                <c:pt idx="55">
                  <c:v>1.2919896640826874E-3</c:v>
                </c:pt>
                <c:pt idx="56">
                  <c:v>2.2609819121447027E-3</c:v>
                </c:pt>
                <c:pt idx="57">
                  <c:v>1.2919896640826874E-3</c:v>
                </c:pt>
                <c:pt idx="58">
                  <c:v>6.459948320413437E-4</c:v>
                </c:pt>
                <c:pt idx="59">
                  <c:v>3.2299741602067185E-4</c:v>
                </c:pt>
                <c:pt idx="60">
                  <c:v>9.6899224806201549E-4</c:v>
                </c:pt>
                <c:pt idx="61">
                  <c:v>6.459948320413437E-4</c:v>
                </c:pt>
                <c:pt idx="62">
                  <c:v>3.2299741602067185E-4</c:v>
                </c:pt>
                <c:pt idx="63">
                  <c:v>9.6899224806201549E-4</c:v>
                </c:pt>
                <c:pt idx="64">
                  <c:v>6.459948320413437E-4</c:v>
                </c:pt>
                <c:pt idx="65">
                  <c:v>1.6149870801033591E-3</c:v>
                </c:pt>
                <c:pt idx="66">
                  <c:v>0</c:v>
                </c:pt>
                <c:pt idx="67">
                  <c:v>3.2299741602067185E-4</c:v>
                </c:pt>
                <c:pt idx="68">
                  <c:v>9.6899224806201549E-4</c:v>
                </c:pt>
                <c:pt idx="69">
                  <c:v>6.459948320413437E-4</c:v>
                </c:pt>
                <c:pt idx="70">
                  <c:v>3.2299741602067185E-4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'Сводная таблица данных'!$PA$389</c:f>
              <c:strCache>
                <c:ptCount val="1"/>
                <c:pt idx="0">
                  <c:v>not tied to grants</c:v>
                </c:pt>
              </c:strCache>
            </c:strRef>
          </c:tx>
          <c:marker>
            <c:symbol val="none"/>
          </c:marker>
          <c:cat>
            <c:numRef>
              <c:f>'Сводная таблица данных'!$PF$667:$PF$737</c:f>
              <c:numCache>
                <c:formatCode>General</c:formatCode>
                <c:ptCount val="71"/>
                <c:pt idx="0">
                  <c:v>-0.34999999999999898</c:v>
                </c:pt>
                <c:pt idx="1">
                  <c:v>-0.33999999999999903</c:v>
                </c:pt>
                <c:pt idx="2">
                  <c:v>-0.32999999999999902</c:v>
                </c:pt>
                <c:pt idx="3">
                  <c:v>-0.31999999999999901</c:v>
                </c:pt>
                <c:pt idx="4">
                  <c:v>-0.309999999999999</c:v>
                </c:pt>
                <c:pt idx="5">
                  <c:v>-0.29999999999999899</c:v>
                </c:pt>
                <c:pt idx="6">
                  <c:v>-0.28999999999999898</c:v>
                </c:pt>
                <c:pt idx="7">
                  <c:v>-0.27999999999999903</c:v>
                </c:pt>
                <c:pt idx="8">
                  <c:v>-0.26999999999999902</c:v>
                </c:pt>
                <c:pt idx="9">
                  <c:v>-0.25999999999999901</c:v>
                </c:pt>
                <c:pt idx="10">
                  <c:v>-0.249999999999999</c:v>
                </c:pt>
                <c:pt idx="11">
                  <c:v>-0.23999999999999899</c:v>
                </c:pt>
                <c:pt idx="12">
                  <c:v>-0.22999999999999901</c:v>
                </c:pt>
                <c:pt idx="13">
                  <c:v>-0.219999999999999</c:v>
                </c:pt>
                <c:pt idx="14">
                  <c:v>-0.20999999999999899</c:v>
                </c:pt>
                <c:pt idx="15">
                  <c:v>-0.19999999999999901</c:v>
                </c:pt>
                <c:pt idx="16">
                  <c:v>-0.189999999999999</c:v>
                </c:pt>
                <c:pt idx="17">
                  <c:v>-0.17999999999999899</c:v>
                </c:pt>
                <c:pt idx="18">
                  <c:v>-0.16999999999999901</c:v>
                </c:pt>
                <c:pt idx="19">
                  <c:v>-0.159999999999999</c:v>
                </c:pt>
                <c:pt idx="20">
                  <c:v>-0.149999999999999</c:v>
                </c:pt>
                <c:pt idx="21">
                  <c:v>-0.13999999999999899</c:v>
                </c:pt>
                <c:pt idx="22">
                  <c:v>-0.12999999999999901</c:v>
                </c:pt>
                <c:pt idx="23">
                  <c:v>-0.119999999999999</c:v>
                </c:pt>
                <c:pt idx="24">
                  <c:v>-0.109999999999999</c:v>
                </c:pt>
                <c:pt idx="25">
                  <c:v>-9.9999999999999006E-2</c:v>
                </c:pt>
                <c:pt idx="26">
                  <c:v>-8.9999999999998997E-2</c:v>
                </c:pt>
                <c:pt idx="27">
                  <c:v>-7.9999999999999002E-2</c:v>
                </c:pt>
                <c:pt idx="28">
                  <c:v>-6.9999999999998994E-2</c:v>
                </c:pt>
                <c:pt idx="29">
                  <c:v>-5.9999999999999103E-2</c:v>
                </c:pt>
                <c:pt idx="30">
                  <c:v>-4.9999999999998997E-2</c:v>
                </c:pt>
                <c:pt idx="31">
                  <c:v>-3.9999999999999002E-2</c:v>
                </c:pt>
                <c:pt idx="32">
                  <c:v>-2.9999999999999E-2</c:v>
                </c:pt>
                <c:pt idx="33">
                  <c:v>-1.9999999999999001E-2</c:v>
                </c:pt>
                <c:pt idx="34">
                  <c:v>-9.9999999999990097E-3</c:v>
                </c:pt>
                <c:pt idx="35">
                  <c:v>0</c:v>
                </c:pt>
                <c:pt idx="36">
                  <c:v>0.01</c:v>
                </c:pt>
                <c:pt idx="37">
                  <c:v>0.02</c:v>
                </c:pt>
                <c:pt idx="38">
                  <c:v>0.03</c:v>
                </c:pt>
                <c:pt idx="39">
                  <c:v>0.04</c:v>
                </c:pt>
                <c:pt idx="40">
                  <c:v>0.05</c:v>
                </c:pt>
                <c:pt idx="41">
                  <c:v>6.0000000000000102E-2</c:v>
                </c:pt>
                <c:pt idx="42">
                  <c:v>7.0000000000000104E-2</c:v>
                </c:pt>
                <c:pt idx="43">
                  <c:v>8.0000000000000099E-2</c:v>
                </c:pt>
                <c:pt idx="44">
                  <c:v>9.0000000000000094E-2</c:v>
                </c:pt>
                <c:pt idx="45">
                  <c:v>0.1</c:v>
                </c:pt>
                <c:pt idx="46">
                  <c:v>0.11</c:v>
                </c:pt>
                <c:pt idx="47">
                  <c:v>0.12</c:v>
                </c:pt>
                <c:pt idx="48">
                  <c:v>0.13</c:v>
                </c:pt>
                <c:pt idx="49">
                  <c:v>0.14000000000000001</c:v>
                </c:pt>
                <c:pt idx="50">
                  <c:v>0.15</c:v>
                </c:pt>
                <c:pt idx="51">
                  <c:v>0.16</c:v>
                </c:pt>
                <c:pt idx="52">
                  <c:v>0.17</c:v>
                </c:pt>
                <c:pt idx="53">
                  <c:v>0.18</c:v>
                </c:pt>
                <c:pt idx="54">
                  <c:v>0.19</c:v>
                </c:pt>
                <c:pt idx="55">
                  <c:v>0.2</c:v>
                </c:pt>
                <c:pt idx="56">
                  <c:v>0.21</c:v>
                </c:pt>
                <c:pt idx="57">
                  <c:v>0.22</c:v>
                </c:pt>
                <c:pt idx="58">
                  <c:v>0.23</c:v>
                </c:pt>
                <c:pt idx="59">
                  <c:v>0.24</c:v>
                </c:pt>
                <c:pt idx="60">
                  <c:v>0.25</c:v>
                </c:pt>
                <c:pt idx="61">
                  <c:v>0.26</c:v>
                </c:pt>
                <c:pt idx="62">
                  <c:v>0.27</c:v>
                </c:pt>
                <c:pt idx="63">
                  <c:v>0.28000000000000003</c:v>
                </c:pt>
                <c:pt idx="64">
                  <c:v>0.28999999999999998</c:v>
                </c:pt>
                <c:pt idx="65">
                  <c:v>0.3</c:v>
                </c:pt>
                <c:pt idx="66">
                  <c:v>0.31</c:v>
                </c:pt>
                <c:pt idx="67">
                  <c:v>0.32</c:v>
                </c:pt>
                <c:pt idx="68">
                  <c:v>0.33</c:v>
                </c:pt>
                <c:pt idx="69">
                  <c:v>0.34</c:v>
                </c:pt>
                <c:pt idx="70">
                  <c:v>0.35</c:v>
                </c:pt>
              </c:numCache>
            </c:numRef>
          </c:cat>
          <c:val>
            <c:numRef>
              <c:f>'Сводная таблица данных'!$PA$667:$PA$737</c:f>
              <c:numCache>
                <c:formatCode>General</c:formatCode>
                <c:ptCount val="71"/>
                <c:pt idx="0">
                  <c:v>4.5076630271461484E-4</c:v>
                </c:pt>
                <c:pt idx="1">
                  <c:v>9.0153260542922967E-4</c:v>
                </c:pt>
                <c:pt idx="2">
                  <c:v>5.0085144746068316E-4</c:v>
                </c:pt>
                <c:pt idx="3">
                  <c:v>5.0085144746068316E-4</c:v>
                </c:pt>
                <c:pt idx="4">
                  <c:v>7.0119202644495647E-4</c:v>
                </c:pt>
                <c:pt idx="5">
                  <c:v>5.5093659220675144E-4</c:v>
                </c:pt>
                <c:pt idx="6">
                  <c:v>7.5127717119102475E-4</c:v>
                </c:pt>
                <c:pt idx="7">
                  <c:v>7.5127717119102475E-4</c:v>
                </c:pt>
                <c:pt idx="8">
                  <c:v>8.0136231593709302E-4</c:v>
                </c:pt>
                <c:pt idx="9">
                  <c:v>1.2521286186517079E-3</c:v>
                </c:pt>
                <c:pt idx="10">
                  <c:v>1.0017028949213663E-3</c:v>
                </c:pt>
                <c:pt idx="11">
                  <c:v>8.514474606831614E-4</c:v>
                </c:pt>
                <c:pt idx="12">
                  <c:v>6.0102173695281982E-4</c:v>
                </c:pt>
                <c:pt idx="13">
                  <c:v>1.0017028949213663E-3</c:v>
                </c:pt>
                <c:pt idx="14">
                  <c:v>1.6528097766202545E-3</c:v>
                </c:pt>
                <c:pt idx="15">
                  <c:v>9.0153260542922967E-4</c:v>
                </c:pt>
                <c:pt idx="16">
                  <c:v>1.3022137633977762E-3</c:v>
                </c:pt>
                <c:pt idx="17">
                  <c:v>9.5161775017529805E-4</c:v>
                </c:pt>
                <c:pt idx="18">
                  <c:v>1.8531503556045276E-3</c:v>
                </c:pt>
                <c:pt idx="19">
                  <c:v>1.9533206450966642E-3</c:v>
                </c:pt>
                <c:pt idx="20">
                  <c:v>1.4524691976359812E-3</c:v>
                </c:pt>
                <c:pt idx="21">
                  <c:v>1.3022137633977762E-3</c:v>
                </c:pt>
                <c:pt idx="22">
                  <c:v>2.0034057898427327E-3</c:v>
                </c:pt>
                <c:pt idx="23">
                  <c:v>3.005108684764099E-3</c:v>
                </c:pt>
                <c:pt idx="24">
                  <c:v>2.3540018030652108E-3</c:v>
                </c:pt>
                <c:pt idx="25">
                  <c:v>2.5042572373034158E-3</c:v>
                </c:pt>
                <c:pt idx="26">
                  <c:v>3.2555344084944406E-3</c:v>
                </c:pt>
                <c:pt idx="27">
                  <c:v>3.3557046979865771E-3</c:v>
                </c:pt>
                <c:pt idx="28">
                  <c:v>2.8548532505258939E-3</c:v>
                </c:pt>
                <c:pt idx="29">
                  <c:v>4.1570670139236699E-3</c:v>
                </c:pt>
                <c:pt idx="30">
                  <c:v>3.3557046979865771E-3</c:v>
                </c:pt>
                <c:pt idx="31">
                  <c:v>4.6579184613843531E-3</c:v>
                </c:pt>
                <c:pt idx="32">
                  <c:v>3.9066412901933283E-3</c:v>
                </c:pt>
                <c:pt idx="33">
                  <c:v>4.4074927376540115E-3</c:v>
                </c:pt>
                <c:pt idx="34">
                  <c:v>4.0568967244315338E-3</c:v>
                </c:pt>
                <c:pt idx="35">
                  <c:v>2.6845637583892617E-2</c:v>
                </c:pt>
                <c:pt idx="36">
                  <c:v>2.8548532505258939E-3</c:v>
                </c:pt>
                <c:pt idx="37">
                  <c:v>2.0034057898427327E-3</c:v>
                </c:pt>
                <c:pt idx="38">
                  <c:v>2.5042572373034158E-3</c:v>
                </c:pt>
                <c:pt idx="39">
                  <c:v>2.4541720925573473E-3</c:v>
                </c:pt>
                <c:pt idx="40">
                  <c:v>1.8030652108584593E-3</c:v>
                </c:pt>
                <c:pt idx="41">
                  <c:v>1.5526394871281178E-3</c:v>
                </c:pt>
                <c:pt idx="42">
                  <c:v>1.5025543423820495E-3</c:v>
                </c:pt>
                <c:pt idx="43">
                  <c:v>1.7529800661123911E-3</c:v>
                </c:pt>
                <c:pt idx="44">
                  <c:v>1.0017028949213663E-3</c:v>
                </c:pt>
                <c:pt idx="45">
                  <c:v>1.1018731844135029E-3</c:v>
                </c:pt>
                <c:pt idx="46">
                  <c:v>1.0017028949213663E-3</c:v>
                </c:pt>
                <c:pt idx="47">
                  <c:v>1.1018731844135029E-3</c:v>
                </c:pt>
                <c:pt idx="48">
                  <c:v>6.0102173695281982E-4</c:v>
                </c:pt>
                <c:pt idx="49">
                  <c:v>9.0153260542922967E-4</c:v>
                </c:pt>
                <c:pt idx="50">
                  <c:v>5.5093659220675144E-4</c:v>
                </c:pt>
                <c:pt idx="51">
                  <c:v>8.514474606831614E-4</c:v>
                </c:pt>
                <c:pt idx="52">
                  <c:v>5.5093659220675144E-4</c:v>
                </c:pt>
                <c:pt idx="53">
                  <c:v>4.0068115796854651E-4</c:v>
                </c:pt>
                <c:pt idx="54">
                  <c:v>5.0085144746068316E-4</c:v>
                </c:pt>
                <c:pt idx="55">
                  <c:v>6.0102173695281982E-4</c:v>
                </c:pt>
                <c:pt idx="56">
                  <c:v>4.5076630271461484E-4</c:v>
                </c:pt>
                <c:pt idx="57">
                  <c:v>4.0068115796854651E-4</c:v>
                </c:pt>
                <c:pt idx="58">
                  <c:v>3.5059601322247824E-4</c:v>
                </c:pt>
                <c:pt idx="59">
                  <c:v>3.5059601322247824E-4</c:v>
                </c:pt>
                <c:pt idx="60">
                  <c:v>7.5127717119102475E-4</c:v>
                </c:pt>
                <c:pt idx="61">
                  <c:v>4.0068115796854651E-4</c:v>
                </c:pt>
                <c:pt idx="62">
                  <c:v>3.0051086847640991E-4</c:v>
                </c:pt>
                <c:pt idx="63">
                  <c:v>1.0017028949213663E-4</c:v>
                </c:pt>
                <c:pt idx="64">
                  <c:v>2.5042572373034158E-4</c:v>
                </c:pt>
                <c:pt idx="65">
                  <c:v>3.0051086847640991E-4</c:v>
                </c:pt>
                <c:pt idx="66">
                  <c:v>1.0017028949213663E-4</c:v>
                </c:pt>
                <c:pt idx="67">
                  <c:v>1.5025543423820495E-4</c:v>
                </c:pt>
                <c:pt idx="68">
                  <c:v>4.0068115796854651E-4</c:v>
                </c:pt>
                <c:pt idx="69">
                  <c:v>3.0051086847640991E-4</c:v>
                </c:pt>
                <c:pt idx="70">
                  <c:v>4.5076630271461484E-4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25024"/>
        <c:axId val="96626944"/>
      </c:lineChart>
      <c:catAx>
        <c:axId val="96625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Annual growth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6626944"/>
        <c:crosses val="autoZero"/>
        <c:auto val="1"/>
        <c:lblAlgn val="ctr"/>
        <c:lblOffset val="100"/>
        <c:noMultiLvlLbl val="0"/>
      </c:catAx>
      <c:valAx>
        <c:axId val="96626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Share of observations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6625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2007/08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'Коррекция инфляции'!$NE$584</c:f>
              <c:strCache>
                <c:ptCount val="1"/>
                <c:pt idx="0">
                  <c:v>tied to grants 2008</c:v>
                </c:pt>
              </c:strCache>
            </c:strRef>
          </c:tx>
          <c:marker>
            <c:symbol val="none"/>
          </c:marker>
          <c:cat>
            <c:numRef>
              <c:f>'Коррекция инфляции'!$B$585:$B$785</c:f>
              <c:numCache>
                <c:formatCode>General</c:formatCode>
                <c:ptCount val="201"/>
                <c:pt idx="0">
                  <c:v>-1</c:v>
                </c:pt>
                <c:pt idx="1">
                  <c:v>-0.99</c:v>
                </c:pt>
                <c:pt idx="2">
                  <c:v>-0.98</c:v>
                </c:pt>
                <c:pt idx="3">
                  <c:v>-0.97</c:v>
                </c:pt>
                <c:pt idx="4">
                  <c:v>-0.96</c:v>
                </c:pt>
                <c:pt idx="5">
                  <c:v>-0.95</c:v>
                </c:pt>
                <c:pt idx="6">
                  <c:v>-0.94</c:v>
                </c:pt>
                <c:pt idx="7">
                  <c:v>-0.93</c:v>
                </c:pt>
                <c:pt idx="8">
                  <c:v>-0.92</c:v>
                </c:pt>
                <c:pt idx="9">
                  <c:v>-0.91</c:v>
                </c:pt>
                <c:pt idx="10">
                  <c:v>-0.9</c:v>
                </c:pt>
                <c:pt idx="11">
                  <c:v>-0.89</c:v>
                </c:pt>
                <c:pt idx="12">
                  <c:v>-0.88</c:v>
                </c:pt>
                <c:pt idx="13">
                  <c:v>-0.87</c:v>
                </c:pt>
                <c:pt idx="14">
                  <c:v>-0.86</c:v>
                </c:pt>
                <c:pt idx="15">
                  <c:v>-0.85</c:v>
                </c:pt>
                <c:pt idx="16">
                  <c:v>-0.84</c:v>
                </c:pt>
                <c:pt idx="17">
                  <c:v>-0.83</c:v>
                </c:pt>
                <c:pt idx="18">
                  <c:v>-0.82</c:v>
                </c:pt>
                <c:pt idx="19">
                  <c:v>-0.81</c:v>
                </c:pt>
                <c:pt idx="20">
                  <c:v>-0.8</c:v>
                </c:pt>
                <c:pt idx="21">
                  <c:v>-0.79</c:v>
                </c:pt>
                <c:pt idx="22">
                  <c:v>-0.78</c:v>
                </c:pt>
                <c:pt idx="23">
                  <c:v>-0.77</c:v>
                </c:pt>
                <c:pt idx="24">
                  <c:v>-0.76</c:v>
                </c:pt>
                <c:pt idx="25">
                  <c:v>-0.75</c:v>
                </c:pt>
                <c:pt idx="26">
                  <c:v>-0.74</c:v>
                </c:pt>
                <c:pt idx="27">
                  <c:v>-0.73</c:v>
                </c:pt>
                <c:pt idx="28">
                  <c:v>-0.72</c:v>
                </c:pt>
                <c:pt idx="29">
                  <c:v>-0.71</c:v>
                </c:pt>
                <c:pt idx="30">
                  <c:v>-0.7</c:v>
                </c:pt>
                <c:pt idx="31">
                  <c:v>-0.69</c:v>
                </c:pt>
                <c:pt idx="32">
                  <c:v>-0.68</c:v>
                </c:pt>
                <c:pt idx="33">
                  <c:v>-0.67</c:v>
                </c:pt>
                <c:pt idx="34">
                  <c:v>-0.66</c:v>
                </c:pt>
                <c:pt idx="35">
                  <c:v>-0.65</c:v>
                </c:pt>
                <c:pt idx="36">
                  <c:v>-0.64</c:v>
                </c:pt>
                <c:pt idx="37">
                  <c:v>-0.63</c:v>
                </c:pt>
                <c:pt idx="38">
                  <c:v>-0.62</c:v>
                </c:pt>
                <c:pt idx="39">
                  <c:v>-0.61</c:v>
                </c:pt>
                <c:pt idx="40">
                  <c:v>-0.6</c:v>
                </c:pt>
                <c:pt idx="41">
                  <c:v>-0.59</c:v>
                </c:pt>
                <c:pt idx="42">
                  <c:v>-0.57999999999999996</c:v>
                </c:pt>
                <c:pt idx="43">
                  <c:v>-0.56999999999999995</c:v>
                </c:pt>
                <c:pt idx="44">
                  <c:v>-0.56000000000000005</c:v>
                </c:pt>
                <c:pt idx="45">
                  <c:v>-0.55000000000000004</c:v>
                </c:pt>
                <c:pt idx="46">
                  <c:v>-0.54</c:v>
                </c:pt>
                <c:pt idx="47">
                  <c:v>-0.53</c:v>
                </c:pt>
                <c:pt idx="48">
                  <c:v>-0.52</c:v>
                </c:pt>
                <c:pt idx="49">
                  <c:v>-0.51</c:v>
                </c:pt>
                <c:pt idx="50">
                  <c:v>-0.5</c:v>
                </c:pt>
                <c:pt idx="51">
                  <c:v>-0.49</c:v>
                </c:pt>
                <c:pt idx="52">
                  <c:v>-0.48</c:v>
                </c:pt>
                <c:pt idx="53">
                  <c:v>-0.47</c:v>
                </c:pt>
                <c:pt idx="54">
                  <c:v>-0.46</c:v>
                </c:pt>
                <c:pt idx="55">
                  <c:v>-0.45</c:v>
                </c:pt>
                <c:pt idx="56">
                  <c:v>-0.44</c:v>
                </c:pt>
                <c:pt idx="57">
                  <c:v>-0.42999999999999899</c:v>
                </c:pt>
                <c:pt idx="58">
                  <c:v>-0.41999999999999899</c:v>
                </c:pt>
                <c:pt idx="59">
                  <c:v>-0.40999999999999898</c:v>
                </c:pt>
                <c:pt idx="60">
                  <c:v>-0.39999999999999902</c:v>
                </c:pt>
                <c:pt idx="61">
                  <c:v>-0.38999999999999901</c:v>
                </c:pt>
                <c:pt idx="62">
                  <c:v>-0.37999999999999901</c:v>
                </c:pt>
                <c:pt idx="63">
                  <c:v>-0.369999999999999</c:v>
                </c:pt>
                <c:pt idx="64">
                  <c:v>-0.35999999999999899</c:v>
                </c:pt>
                <c:pt idx="65">
                  <c:v>-0.34999999999999898</c:v>
                </c:pt>
                <c:pt idx="66">
                  <c:v>-0.33999999999999903</c:v>
                </c:pt>
                <c:pt idx="67">
                  <c:v>-0.32999999999999902</c:v>
                </c:pt>
                <c:pt idx="68">
                  <c:v>-0.31999999999999901</c:v>
                </c:pt>
                <c:pt idx="69">
                  <c:v>-0.309999999999999</c:v>
                </c:pt>
                <c:pt idx="70">
                  <c:v>-0.29999999999999899</c:v>
                </c:pt>
                <c:pt idx="71">
                  <c:v>-0.28999999999999898</c:v>
                </c:pt>
                <c:pt idx="72">
                  <c:v>-0.27999999999999903</c:v>
                </c:pt>
                <c:pt idx="73">
                  <c:v>-0.26999999999999902</c:v>
                </c:pt>
                <c:pt idx="74">
                  <c:v>-0.25999999999999901</c:v>
                </c:pt>
                <c:pt idx="75">
                  <c:v>-0.249999999999999</c:v>
                </c:pt>
                <c:pt idx="76">
                  <c:v>-0.23999999999999899</c:v>
                </c:pt>
                <c:pt idx="77">
                  <c:v>-0.22999999999999901</c:v>
                </c:pt>
                <c:pt idx="78">
                  <c:v>-0.219999999999999</c:v>
                </c:pt>
                <c:pt idx="79">
                  <c:v>-0.20999999999999899</c:v>
                </c:pt>
                <c:pt idx="80">
                  <c:v>-0.19999999999999901</c:v>
                </c:pt>
                <c:pt idx="81">
                  <c:v>-0.189999999999999</c:v>
                </c:pt>
                <c:pt idx="82">
                  <c:v>-0.17999999999999899</c:v>
                </c:pt>
                <c:pt idx="83">
                  <c:v>-0.16999999999999901</c:v>
                </c:pt>
                <c:pt idx="84">
                  <c:v>-0.159999999999999</c:v>
                </c:pt>
                <c:pt idx="85">
                  <c:v>-0.149999999999999</c:v>
                </c:pt>
                <c:pt idx="86">
                  <c:v>-0.13999999999999899</c:v>
                </c:pt>
                <c:pt idx="87">
                  <c:v>-0.12999999999999901</c:v>
                </c:pt>
                <c:pt idx="88">
                  <c:v>-0.119999999999999</c:v>
                </c:pt>
                <c:pt idx="89">
                  <c:v>-0.109999999999999</c:v>
                </c:pt>
                <c:pt idx="90">
                  <c:v>-9.9999999999999006E-2</c:v>
                </c:pt>
                <c:pt idx="91">
                  <c:v>-8.9999999999998997E-2</c:v>
                </c:pt>
                <c:pt idx="92">
                  <c:v>-7.9999999999999002E-2</c:v>
                </c:pt>
                <c:pt idx="93">
                  <c:v>-6.9999999999998994E-2</c:v>
                </c:pt>
                <c:pt idx="94">
                  <c:v>-5.9999999999999103E-2</c:v>
                </c:pt>
                <c:pt idx="95">
                  <c:v>-4.9999999999998997E-2</c:v>
                </c:pt>
                <c:pt idx="96">
                  <c:v>-3.9999999999999002E-2</c:v>
                </c:pt>
                <c:pt idx="97">
                  <c:v>-2.9999999999999E-2</c:v>
                </c:pt>
                <c:pt idx="98">
                  <c:v>-1.9999999999999001E-2</c:v>
                </c:pt>
                <c:pt idx="99">
                  <c:v>-9.9999999999990097E-3</c:v>
                </c:pt>
                <c:pt idx="100">
                  <c:v>0</c:v>
                </c:pt>
                <c:pt idx="101">
                  <c:v>0.01</c:v>
                </c:pt>
                <c:pt idx="102">
                  <c:v>0.02</c:v>
                </c:pt>
                <c:pt idx="103">
                  <c:v>0.03</c:v>
                </c:pt>
                <c:pt idx="104">
                  <c:v>0.04</c:v>
                </c:pt>
                <c:pt idx="105">
                  <c:v>0.05</c:v>
                </c:pt>
                <c:pt idx="106">
                  <c:v>6.0000000000000102E-2</c:v>
                </c:pt>
                <c:pt idx="107">
                  <c:v>7.0000000000000104E-2</c:v>
                </c:pt>
                <c:pt idx="108">
                  <c:v>8.0000000000000099E-2</c:v>
                </c:pt>
                <c:pt idx="109">
                  <c:v>9.0000000000000094E-2</c:v>
                </c:pt>
                <c:pt idx="110">
                  <c:v>0.1</c:v>
                </c:pt>
                <c:pt idx="111">
                  <c:v>0.11</c:v>
                </c:pt>
                <c:pt idx="112">
                  <c:v>0.12</c:v>
                </c:pt>
                <c:pt idx="113">
                  <c:v>0.13</c:v>
                </c:pt>
                <c:pt idx="114">
                  <c:v>0.14000000000000001</c:v>
                </c:pt>
                <c:pt idx="115">
                  <c:v>0.15</c:v>
                </c:pt>
                <c:pt idx="116">
                  <c:v>0.16</c:v>
                </c:pt>
                <c:pt idx="117">
                  <c:v>0.17</c:v>
                </c:pt>
                <c:pt idx="118">
                  <c:v>0.18</c:v>
                </c:pt>
                <c:pt idx="119">
                  <c:v>0.19</c:v>
                </c:pt>
                <c:pt idx="120">
                  <c:v>0.2</c:v>
                </c:pt>
                <c:pt idx="121">
                  <c:v>0.21</c:v>
                </c:pt>
                <c:pt idx="122">
                  <c:v>0.22</c:v>
                </c:pt>
                <c:pt idx="123">
                  <c:v>0.23</c:v>
                </c:pt>
                <c:pt idx="124">
                  <c:v>0.24</c:v>
                </c:pt>
                <c:pt idx="125">
                  <c:v>0.25</c:v>
                </c:pt>
                <c:pt idx="126">
                  <c:v>0.26</c:v>
                </c:pt>
                <c:pt idx="127">
                  <c:v>0.27</c:v>
                </c:pt>
                <c:pt idx="128">
                  <c:v>0.28000000000000003</c:v>
                </c:pt>
                <c:pt idx="129">
                  <c:v>0.28999999999999998</c:v>
                </c:pt>
                <c:pt idx="130">
                  <c:v>0.3</c:v>
                </c:pt>
                <c:pt idx="131">
                  <c:v>0.31</c:v>
                </c:pt>
                <c:pt idx="132">
                  <c:v>0.32</c:v>
                </c:pt>
                <c:pt idx="133">
                  <c:v>0.33</c:v>
                </c:pt>
                <c:pt idx="134">
                  <c:v>0.34</c:v>
                </c:pt>
                <c:pt idx="135">
                  <c:v>0.35</c:v>
                </c:pt>
                <c:pt idx="136">
                  <c:v>0.36</c:v>
                </c:pt>
                <c:pt idx="137">
                  <c:v>0.37</c:v>
                </c:pt>
                <c:pt idx="138">
                  <c:v>0.38</c:v>
                </c:pt>
                <c:pt idx="139">
                  <c:v>0.39</c:v>
                </c:pt>
                <c:pt idx="140">
                  <c:v>0.4</c:v>
                </c:pt>
                <c:pt idx="141">
                  <c:v>0.41</c:v>
                </c:pt>
                <c:pt idx="142">
                  <c:v>0.42</c:v>
                </c:pt>
                <c:pt idx="143">
                  <c:v>0.43</c:v>
                </c:pt>
                <c:pt idx="144">
                  <c:v>0.44</c:v>
                </c:pt>
                <c:pt idx="145">
                  <c:v>0.45</c:v>
                </c:pt>
                <c:pt idx="146">
                  <c:v>0.46</c:v>
                </c:pt>
                <c:pt idx="147">
                  <c:v>0.47</c:v>
                </c:pt>
                <c:pt idx="148">
                  <c:v>0.48</c:v>
                </c:pt>
                <c:pt idx="149">
                  <c:v>0.49</c:v>
                </c:pt>
                <c:pt idx="150">
                  <c:v>0.5</c:v>
                </c:pt>
                <c:pt idx="151">
                  <c:v>0.51</c:v>
                </c:pt>
                <c:pt idx="152">
                  <c:v>0.52</c:v>
                </c:pt>
                <c:pt idx="153">
                  <c:v>0.53</c:v>
                </c:pt>
                <c:pt idx="154">
                  <c:v>0.54</c:v>
                </c:pt>
                <c:pt idx="155">
                  <c:v>0.55000000000000004</c:v>
                </c:pt>
                <c:pt idx="156">
                  <c:v>0.56000000000000005</c:v>
                </c:pt>
                <c:pt idx="157">
                  <c:v>0.56999999999999995</c:v>
                </c:pt>
                <c:pt idx="158">
                  <c:v>0.57999999999999996</c:v>
                </c:pt>
                <c:pt idx="159">
                  <c:v>0.59</c:v>
                </c:pt>
                <c:pt idx="160">
                  <c:v>0.6</c:v>
                </c:pt>
                <c:pt idx="161">
                  <c:v>0.61</c:v>
                </c:pt>
                <c:pt idx="162">
                  <c:v>0.62</c:v>
                </c:pt>
                <c:pt idx="163">
                  <c:v>0.63</c:v>
                </c:pt>
                <c:pt idx="164">
                  <c:v>0.64</c:v>
                </c:pt>
                <c:pt idx="165">
                  <c:v>0.65</c:v>
                </c:pt>
                <c:pt idx="166">
                  <c:v>0.66</c:v>
                </c:pt>
                <c:pt idx="167">
                  <c:v>0.67</c:v>
                </c:pt>
                <c:pt idx="168">
                  <c:v>0.68</c:v>
                </c:pt>
                <c:pt idx="169">
                  <c:v>0.69</c:v>
                </c:pt>
                <c:pt idx="170">
                  <c:v>0.7</c:v>
                </c:pt>
                <c:pt idx="171">
                  <c:v>0.71</c:v>
                </c:pt>
                <c:pt idx="172">
                  <c:v>0.72</c:v>
                </c:pt>
                <c:pt idx="173">
                  <c:v>0.73</c:v>
                </c:pt>
                <c:pt idx="174">
                  <c:v>0.74</c:v>
                </c:pt>
                <c:pt idx="175">
                  <c:v>0.75</c:v>
                </c:pt>
                <c:pt idx="176">
                  <c:v>0.76</c:v>
                </c:pt>
                <c:pt idx="177">
                  <c:v>0.77</c:v>
                </c:pt>
                <c:pt idx="178">
                  <c:v>0.78</c:v>
                </c:pt>
                <c:pt idx="179">
                  <c:v>0.79</c:v>
                </c:pt>
                <c:pt idx="180">
                  <c:v>0.8</c:v>
                </c:pt>
                <c:pt idx="181">
                  <c:v>0.81</c:v>
                </c:pt>
                <c:pt idx="182">
                  <c:v>0.82</c:v>
                </c:pt>
                <c:pt idx="183">
                  <c:v>0.83</c:v>
                </c:pt>
                <c:pt idx="184">
                  <c:v>0.84</c:v>
                </c:pt>
                <c:pt idx="185">
                  <c:v>0.85</c:v>
                </c:pt>
                <c:pt idx="186">
                  <c:v>0.86</c:v>
                </c:pt>
                <c:pt idx="187">
                  <c:v>0.87</c:v>
                </c:pt>
                <c:pt idx="188">
                  <c:v>0.88</c:v>
                </c:pt>
                <c:pt idx="189">
                  <c:v>0.89</c:v>
                </c:pt>
                <c:pt idx="190">
                  <c:v>0.9</c:v>
                </c:pt>
                <c:pt idx="191">
                  <c:v>0.91</c:v>
                </c:pt>
                <c:pt idx="192">
                  <c:v>0.92</c:v>
                </c:pt>
                <c:pt idx="193">
                  <c:v>0.93</c:v>
                </c:pt>
                <c:pt idx="194">
                  <c:v>0.94</c:v>
                </c:pt>
                <c:pt idx="195">
                  <c:v>0.95</c:v>
                </c:pt>
                <c:pt idx="196">
                  <c:v>0.96</c:v>
                </c:pt>
                <c:pt idx="197">
                  <c:v>0.97</c:v>
                </c:pt>
                <c:pt idx="198">
                  <c:v>0.98</c:v>
                </c:pt>
                <c:pt idx="199">
                  <c:v>0.99</c:v>
                </c:pt>
                <c:pt idx="200">
                  <c:v>1</c:v>
                </c:pt>
              </c:numCache>
            </c:numRef>
          </c:cat>
          <c:val>
            <c:numRef>
              <c:f>'Коррекция инфляции'!$NE$585:$NE$785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3.1746031746031746E-3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3.1746031746031746E-3</c:v>
                </c:pt>
                <c:pt idx="31">
                  <c:v>0</c:v>
                </c:pt>
                <c:pt idx="32">
                  <c:v>3.1746031746031746E-3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3.1746031746031746E-3</c:v>
                </c:pt>
                <c:pt idx="51">
                  <c:v>0</c:v>
                </c:pt>
                <c:pt idx="52">
                  <c:v>3.1746031746031746E-3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3.1746031746031746E-3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3.1746031746031746E-3</c:v>
                </c:pt>
                <c:pt idx="67">
                  <c:v>3.1746031746031746E-3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3.1746031746031746E-3</c:v>
                </c:pt>
                <c:pt idx="73">
                  <c:v>3.1746031746031746E-3</c:v>
                </c:pt>
                <c:pt idx="74">
                  <c:v>0</c:v>
                </c:pt>
                <c:pt idx="75">
                  <c:v>0</c:v>
                </c:pt>
                <c:pt idx="76">
                  <c:v>3.1746031746031746E-3</c:v>
                </c:pt>
                <c:pt idx="77">
                  <c:v>3.1746031746031746E-3</c:v>
                </c:pt>
                <c:pt idx="78">
                  <c:v>0</c:v>
                </c:pt>
                <c:pt idx="79">
                  <c:v>3.1746031746031746E-3</c:v>
                </c:pt>
                <c:pt idx="80">
                  <c:v>0</c:v>
                </c:pt>
                <c:pt idx="81">
                  <c:v>0</c:v>
                </c:pt>
                <c:pt idx="82">
                  <c:v>6.3492063492063492E-3</c:v>
                </c:pt>
                <c:pt idx="83">
                  <c:v>3.1746031746031746E-3</c:v>
                </c:pt>
                <c:pt idx="84">
                  <c:v>0</c:v>
                </c:pt>
                <c:pt idx="85">
                  <c:v>3.1746031746031746E-3</c:v>
                </c:pt>
                <c:pt idx="86">
                  <c:v>0</c:v>
                </c:pt>
                <c:pt idx="87">
                  <c:v>0</c:v>
                </c:pt>
                <c:pt idx="88">
                  <c:v>3.1746031746031746E-3</c:v>
                </c:pt>
                <c:pt idx="89">
                  <c:v>9.5238095238095247E-3</c:v>
                </c:pt>
                <c:pt idx="90">
                  <c:v>0</c:v>
                </c:pt>
                <c:pt idx="91">
                  <c:v>9.5238095238095247E-3</c:v>
                </c:pt>
                <c:pt idx="92">
                  <c:v>0</c:v>
                </c:pt>
                <c:pt idx="93">
                  <c:v>6.3492063492063492E-3</c:v>
                </c:pt>
                <c:pt idx="94">
                  <c:v>9.5238095238095247E-3</c:v>
                </c:pt>
                <c:pt idx="95">
                  <c:v>9.5238095238095247E-3</c:v>
                </c:pt>
                <c:pt idx="96">
                  <c:v>6.3492063492063492E-3</c:v>
                </c:pt>
                <c:pt idx="97">
                  <c:v>1.2698412698412698E-2</c:v>
                </c:pt>
                <c:pt idx="98">
                  <c:v>3.1746031746031746E-3</c:v>
                </c:pt>
                <c:pt idx="99">
                  <c:v>3.1746031746031746E-3</c:v>
                </c:pt>
                <c:pt idx="100">
                  <c:v>0.13333333333333333</c:v>
                </c:pt>
                <c:pt idx="101">
                  <c:v>2.2222222222222223E-2</c:v>
                </c:pt>
                <c:pt idx="102">
                  <c:v>1.2698412698412698E-2</c:v>
                </c:pt>
                <c:pt idx="103">
                  <c:v>1.9047619047619049E-2</c:v>
                </c:pt>
                <c:pt idx="104">
                  <c:v>1.5873015873015872E-2</c:v>
                </c:pt>
                <c:pt idx="105">
                  <c:v>2.2222222222222223E-2</c:v>
                </c:pt>
                <c:pt idx="106">
                  <c:v>3.8095238095238099E-2</c:v>
                </c:pt>
                <c:pt idx="107">
                  <c:v>9.5238095238095247E-3</c:v>
                </c:pt>
                <c:pt idx="108">
                  <c:v>3.1746031746031744E-2</c:v>
                </c:pt>
                <c:pt idx="109">
                  <c:v>1.9047619047619049E-2</c:v>
                </c:pt>
                <c:pt idx="110">
                  <c:v>2.5396825396825397E-2</c:v>
                </c:pt>
                <c:pt idx="111">
                  <c:v>2.8571428571428571E-2</c:v>
                </c:pt>
                <c:pt idx="112">
                  <c:v>1.5873015873015872E-2</c:v>
                </c:pt>
                <c:pt idx="113">
                  <c:v>2.5396825396825397E-2</c:v>
                </c:pt>
                <c:pt idx="114">
                  <c:v>1.2698412698412698E-2</c:v>
                </c:pt>
                <c:pt idx="115">
                  <c:v>1.5873015873015872E-2</c:v>
                </c:pt>
                <c:pt idx="116">
                  <c:v>1.5873015873015872E-2</c:v>
                </c:pt>
                <c:pt idx="117">
                  <c:v>9.5238095238095247E-3</c:v>
                </c:pt>
                <c:pt idx="118">
                  <c:v>1.5873015873015872E-2</c:v>
                </c:pt>
                <c:pt idx="119">
                  <c:v>2.2222222222222223E-2</c:v>
                </c:pt>
                <c:pt idx="120">
                  <c:v>9.5238095238095247E-3</c:v>
                </c:pt>
                <c:pt idx="121">
                  <c:v>2.2222222222222223E-2</c:v>
                </c:pt>
                <c:pt idx="122">
                  <c:v>9.5238095238095247E-3</c:v>
                </c:pt>
                <c:pt idx="123">
                  <c:v>9.5238095238095247E-3</c:v>
                </c:pt>
                <c:pt idx="124">
                  <c:v>0</c:v>
                </c:pt>
                <c:pt idx="125">
                  <c:v>1.9047619047619049E-2</c:v>
                </c:pt>
                <c:pt idx="126">
                  <c:v>1.2698412698412698E-2</c:v>
                </c:pt>
                <c:pt idx="127">
                  <c:v>9.5238095238095247E-3</c:v>
                </c:pt>
                <c:pt idx="128">
                  <c:v>6.3492063492063492E-3</c:v>
                </c:pt>
                <c:pt idx="129">
                  <c:v>6.3492063492063492E-3</c:v>
                </c:pt>
                <c:pt idx="130">
                  <c:v>9.5238095238095247E-3</c:v>
                </c:pt>
                <c:pt idx="131">
                  <c:v>1.2698412698412698E-2</c:v>
                </c:pt>
                <c:pt idx="132">
                  <c:v>6.3492063492063492E-3</c:v>
                </c:pt>
                <c:pt idx="133">
                  <c:v>0</c:v>
                </c:pt>
                <c:pt idx="134">
                  <c:v>3.1746031746031746E-3</c:v>
                </c:pt>
                <c:pt idx="135">
                  <c:v>9.5238095238095247E-3</c:v>
                </c:pt>
                <c:pt idx="136">
                  <c:v>9.5238095238095247E-3</c:v>
                </c:pt>
                <c:pt idx="137">
                  <c:v>9.5238095238095247E-3</c:v>
                </c:pt>
                <c:pt idx="138">
                  <c:v>9.5238095238095247E-3</c:v>
                </c:pt>
                <c:pt idx="139">
                  <c:v>9.5238095238095247E-3</c:v>
                </c:pt>
                <c:pt idx="140">
                  <c:v>1.5873015873015872E-2</c:v>
                </c:pt>
                <c:pt idx="141">
                  <c:v>0</c:v>
                </c:pt>
                <c:pt idx="142">
                  <c:v>3.1746031746031746E-3</c:v>
                </c:pt>
                <c:pt idx="143">
                  <c:v>6.3492063492063492E-3</c:v>
                </c:pt>
                <c:pt idx="144">
                  <c:v>3.1746031746031746E-3</c:v>
                </c:pt>
                <c:pt idx="145">
                  <c:v>6.3492063492063492E-3</c:v>
                </c:pt>
                <c:pt idx="146">
                  <c:v>6.3492063492063492E-3</c:v>
                </c:pt>
                <c:pt idx="147">
                  <c:v>3.1746031746031746E-3</c:v>
                </c:pt>
                <c:pt idx="148">
                  <c:v>3.1746031746031746E-3</c:v>
                </c:pt>
                <c:pt idx="149">
                  <c:v>3.1746031746031746E-3</c:v>
                </c:pt>
                <c:pt idx="150">
                  <c:v>3.1746031746031746E-3</c:v>
                </c:pt>
                <c:pt idx="151">
                  <c:v>3.1746031746031746E-3</c:v>
                </c:pt>
                <c:pt idx="152">
                  <c:v>3.1746031746031746E-3</c:v>
                </c:pt>
                <c:pt idx="153">
                  <c:v>3.1746031746031746E-3</c:v>
                </c:pt>
                <c:pt idx="154">
                  <c:v>0</c:v>
                </c:pt>
                <c:pt idx="155">
                  <c:v>0</c:v>
                </c:pt>
                <c:pt idx="156">
                  <c:v>9.5238095238095247E-3</c:v>
                </c:pt>
                <c:pt idx="157">
                  <c:v>3.1746031746031746E-3</c:v>
                </c:pt>
                <c:pt idx="158">
                  <c:v>3.1746031746031746E-3</c:v>
                </c:pt>
                <c:pt idx="159">
                  <c:v>6.3492063492063492E-3</c:v>
                </c:pt>
                <c:pt idx="160">
                  <c:v>3.1746031746031746E-3</c:v>
                </c:pt>
                <c:pt idx="161">
                  <c:v>6.3492063492063492E-3</c:v>
                </c:pt>
                <c:pt idx="162">
                  <c:v>6.3492063492063492E-3</c:v>
                </c:pt>
                <c:pt idx="163">
                  <c:v>6.3492063492063492E-3</c:v>
                </c:pt>
                <c:pt idx="164">
                  <c:v>6.3492063492063492E-3</c:v>
                </c:pt>
                <c:pt idx="165">
                  <c:v>0</c:v>
                </c:pt>
                <c:pt idx="166">
                  <c:v>6.3492063492063492E-3</c:v>
                </c:pt>
                <c:pt idx="167">
                  <c:v>0</c:v>
                </c:pt>
                <c:pt idx="168">
                  <c:v>0</c:v>
                </c:pt>
                <c:pt idx="169">
                  <c:v>6.3492063492063492E-3</c:v>
                </c:pt>
                <c:pt idx="170">
                  <c:v>0</c:v>
                </c:pt>
                <c:pt idx="171">
                  <c:v>9.5238095238095247E-3</c:v>
                </c:pt>
                <c:pt idx="172">
                  <c:v>0</c:v>
                </c:pt>
                <c:pt idx="173">
                  <c:v>3.1746031746031746E-3</c:v>
                </c:pt>
                <c:pt idx="174">
                  <c:v>3.1746031746031746E-3</c:v>
                </c:pt>
                <c:pt idx="175">
                  <c:v>0</c:v>
                </c:pt>
                <c:pt idx="176">
                  <c:v>3.1746031746031746E-3</c:v>
                </c:pt>
                <c:pt idx="177">
                  <c:v>6.3492063492063492E-3</c:v>
                </c:pt>
                <c:pt idx="178">
                  <c:v>3.1746031746031746E-3</c:v>
                </c:pt>
                <c:pt idx="179">
                  <c:v>0</c:v>
                </c:pt>
                <c:pt idx="180">
                  <c:v>0</c:v>
                </c:pt>
                <c:pt idx="181">
                  <c:v>6.3492063492063492E-3</c:v>
                </c:pt>
                <c:pt idx="182">
                  <c:v>6.3492063492063492E-3</c:v>
                </c:pt>
                <c:pt idx="183">
                  <c:v>0</c:v>
                </c:pt>
                <c:pt idx="184">
                  <c:v>3.1746031746031746E-3</c:v>
                </c:pt>
                <c:pt idx="185">
                  <c:v>0</c:v>
                </c:pt>
                <c:pt idx="186">
                  <c:v>3.1746031746031746E-3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3.1746031746031746E-3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'Коррекция инфляции'!$NF$584</c:f>
              <c:strCache>
                <c:ptCount val="1"/>
                <c:pt idx="0">
                  <c:v>not tied to grants 2008</c:v>
                </c:pt>
              </c:strCache>
            </c:strRef>
          </c:tx>
          <c:marker>
            <c:symbol val="none"/>
          </c:marker>
          <c:cat>
            <c:numRef>
              <c:f>'Коррекция инфляции'!$B$585:$B$785</c:f>
              <c:numCache>
                <c:formatCode>General</c:formatCode>
                <c:ptCount val="201"/>
                <c:pt idx="0">
                  <c:v>-1</c:v>
                </c:pt>
                <c:pt idx="1">
                  <c:v>-0.99</c:v>
                </c:pt>
                <c:pt idx="2">
                  <c:v>-0.98</c:v>
                </c:pt>
                <c:pt idx="3">
                  <c:v>-0.97</c:v>
                </c:pt>
                <c:pt idx="4">
                  <c:v>-0.96</c:v>
                </c:pt>
                <c:pt idx="5">
                  <c:v>-0.95</c:v>
                </c:pt>
                <c:pt idx="6">
                  <c:v>-0.94</c:v>
                </c:pt>
                <c:pt idx="7">
                  <c:v>-0.93</c:v>
                </c:pt>
                <c:pt idx="8">
                  <c:v>-0.92</c:v>
                </c:pt>
                <c:pt idx="9">
                  <c:v>-0.91</c:v>
                </c:pt>
                <c:pt idx="10">
                  <c:v>-0.9</c:v>
                </c:pt>
                <c:pt idx="11">
                  <c:v>-0.89</c:v>
                </c:pt>
                <c:pt idx="12">
                  <c:v>-0.88</c:v>
                </c:pt>
                <c:pt idx="13">
                  <c:v>-0.87</c:v>
                </c:pt>
                <c:pt idx="14">
                  <c:v>-0.86</c:v>
                </c:pt>
                <c:pt idx="15">
                  <c:v>-0.85</c:v>
                </c:pt>
                <c:pt idx="16">
                  <c:v>-0.84</c:v>
                </c:pt>
                <c:pt idx="17">
                  <c:v>-0.83</c:v>
                </c:pt>
                <c:pt idx="18">
                  <c:v>-0.82</c:v>
                </c:pt>
                <c:pt idx="19">
                  <c:v>-0.81</c:v>
                </c:pt>
                <c:pt idx="20">
                  <c:v>-0.8</c:v>
                </c:pt>
                <c:pt idx="21">
                  <c:v>-0.79</c:v>
                </c:pt>
                <c:pt idx="22">
                  <c:v>-0.78</c:v>
                </c:pt>
                <c:pt idx="23">
                  <c:v>-0.77</c:v>
                </c:pt>
                <c:pt idx="24">
                  <c:v>-0.76</c:v>
                </c:pt>
                <c:pt idx="25">
                  <c:v>-0.75</c:v>
                </c:pt>
                <c:pt idx="26">
                  <c:v>-0.74</c:v>
                </c:pt>
                <c:pt idx="27">
                  <c:v>-0.73</c:v>
                </c:pt>
                <c:pt idx="28">
                  <c:v>-0.72</c:v>
                </c:pt>
                <c:pt idx="29">
                  <c:v>-0.71</c:v>
                </c:pt>
                <c:pt idx="30">
                  <c:v>-0.7</c:v>
                </c:pt>
                <c:pt idx="31">
                  <c:v>-0.69</c:v>
                </c:pt>
                <c:pt idx="32">
                  <c:v>-0.68</c:v>
                </c:pt>
                <c:pt idx="33">
                  <c:v>-0.67</c:v>
                </c:pt>
                <c:pt idx="34">
                  <c:v>-0.66</c:v>
                </c:pt>
                <c:pt idx="35">
                  <c:v>-0.65</c:v>
                </c:pt>
                <c:pt idx="36">
                  <c:v>-0.64</c:v>
                </c:pt>
                <c:pt idx="37">
                  <c:v>-0.63</c:v>
                </c:pt>
                <c:pt idx="38">
                  <c:v>-0.62</c:v>
                </c:pt>
                <c:pt idx="39">
                  <c:v>-0.61</c:v>
                </c:pt>
                <c:pt idx="40">
                  <c:v>-0.6</c:v>
                </c:pt>
                <c:pt idx="41">
                  <c:v>-0.59</c:v>
                </c:pt>
                <c:pt idx="42">
                  <c:v>-0.57999999999999996</c:v>
                </c:pt>
                <c:pt idx="43">
                  <c:v>-0.56999999999999995</c:v>
                </c:pt>
                <c:pt idx="44">
                  <c:v>-0.56000000000000005</c:v>
                </c:pt>
                <c:pt idx="45">
                  <c:v>-0.55000000000000004</c:v>
                </c:pt>
                <c:pt idx="46">
                  <c:v>-0.54</c:v>
                </c:pt>
                <c:pt idx="47">
                  <c:v>-0.53</c:v>
                </c:pt>
                <c:pt idx="48">
                  <c:v>-0.52</c:v>
                </c:pt>
                <c:pt idx="49">
                  <c:v>-0.51</c:v>
                </c:pt>
                <c:pt idx="50">
                  <c:v>-0.5</c:v>
                </c:pt>
                <c:pt idx="51">
                  <c:v>-0.49</c:v>
                </c:pt>
                <c:pt idx="52">
                  <c:v>-0.48</c:v>
                </c:pt>
                <c:pt idx="53">
                  <c:v>-0.47</c:v>
                </c:pt>
                <c:pt idx="54">
                  <c:v>-0.46</c:v>
                </c:pt>
                <c:pt idx="55">
                  <c:v>-0.45</c:v>
                </c:pt>
                <c:pt idx="56">
                  <c:v>-0.44</c:v>
                </c:pt>
                <c:pt idx="57">
                  <c:v>-0.42999999999999899</c:v>
                </c:pt>
                <c:pt idx="58">
                  <c:v>-0.41999999999999899</c:v>
                </c:pt>
                <c:pt idx="59">
                  <c:v>-0.40999999999999898</c:v>
                </c:pt>
                <c:pt idx="60">
                  <c:v>-0.39999999999999902</c:v>
                </c:pt>
                <c:pt idx="61">
                  <c:v>-0.38999999999999901</c:v>
                </c:pt>
                <c:pt idx="62">
                  <c:v>-0.37999999999999901</c:v>
                </c:pt>
                <c:pt idx="63">
                  <c:v>-0.369999999999999</c:v>
                </c:pt>
                <c:pt idx="64">
                  <c:v>-0.35999999999999899</c:v>
                </c:pt>
                <c:pt idx="65">
                  <c:v>-0.34999999999999898</c:v>
                </c:pt>
                <c:pt idx="66">
                  <c:v>-0.33999999999999903</c:v>
                </c:pt>
                <c:pt idx="67">
                  <c:v>-0.32999999999999902</c:v>
                </c:pt>
                <c:pt idx="68">
                  <c:v>-0.31999999999999901</c:v>
                </c:pt>
                <c:pt idx="69">
                  <c:v>-0.309999999999999</c:v>
                </c:pt>
                <c:pt idx="70">
                  <c:v>-0.29999999999999899</c:v>
                </c:pt>
                <c:pt idx="71">
                  <c:v>-0.28999999999999898</c:v>
                </c:pt>
                <c:pt idx="72">
                  <c:v>-0.27999999999999903</c:v>
                </c:pt>
                <c:pt idx="73">
                  <c:v>-0.26999999999999902</c:v>
                </c:pt>
                <c:pt idx="74">
                  <c:v>-0.25999999999999901</c:v>
                </c:pt>
                <c:pt idx="75">
                  <c:v>-0.249999999999999</c:v>
                </c:pt>
                <c:pt idx="76">
                  <c:v>-0.23999999999999899</c:v>
                </c:pt>
                <c:pt idx="77">
                  <c:v>-0.22999999999999901</c:v>
                </c:pt>
                <c:pt idx="78">
                  <c:v>-0.219999999999999</c:v>
                </c:pt>
                <c:pt idx="79">
                  <c:v>-0.20999999999999899</c:v>
                </c:pt>
                <c:pt idx="80">
                  <c:v>-0.19999999999999901</c:v>
                </c:pt>
                <c:pt idx="81">
                  <c:v>-0.189999999999999</c:v>
                </c:pt>
                <c:pt idx="82">
                  <c:v>-0.17999999999999899</c:v>
                </c:pt>
                <c:pt idx="83">
                  <c:v>-0.16999999999999901</c:v>
                </c:pt>
                <c:pt idx="84">
                  <c:v>-0.159999999999999</c:v>
                </c:pt>
                <c:pt idx="85">
                  <c:v>-0.149999999999999</c:v>
                </c:pt>
                <c:pt idx="86">
                  <c:v>-0.13999999999999899</c:v>
                </c:pt>
                <c:pt idx="87">
                  <c:v>-0.12999999999999901</c:v>
                </c:pt>
                <c:pt idx="88">
                  <c:v>-0.119999999999999</c:v>
                </c:pt>
                <c:pt idx="89">
                  <c:v>-0.109999999999999</c:v>
                </c:pt>
                <c:pt idx="90">
                  <c:v>-9.9999999999999006E-2</c:v>
                </c:pt>
                <c:pt idx="91">
                  <c:v>-8.9999999999998997E-2</c:v>
                </c:pt>
                <c:pt idx="92">
                  <c:v>-7.9999999999999002E-2</c:v>
                </c:pt>
                <c:pt idx="93">
                  <c:v>-6.9999999999998994E-2</c:v>
                </c:pt>
                <c:pt idx="94">
                  <c:v>-5.9999999999999103E-2</c:v>
                </c:pt>
                <c:pt idx="95">
                  <c:v>-4.9999999999998997E-2</c:v>
                </c:pt>
                <c:pt idx="96">
                  <c:v>-3.9999999999999002E-2</c:v>
                </c:pt>
                <c:pt idx="97">
                  <c:v>-2.9999999999999E-2</c:v>
                </c:pt>
                <c:pt idx="98">
                  <c:v>-1.9999999999999001E-2</c:v>
                </c:pt>
                <c:pt idx="99">
                  <c:v>-9.9999999999990097E-3</c:v>
                </c:pt>
                <c:pt idx="100">
                  <c:v>0</c:v>
                </c:pt>
                <c:pt idx="101">
                  <c:v>0.01</c:v>
                </c:pt>
                <c:pt idx="102">
                  <c:v>0.02</c:v>
                </c:pt>
                <c:pt idx="103">
                  <c:v>0.03</c:v>
                </c:pt>
                <c:pt idx="104">
                  <c:v>0.04</c:v>
                </c:pt>
                <c:pt idx="105">
                  <c:v>0.05</c:v>
                </c:pt>
                <c:pt idx="106">
                  <c:v>6.0000000000000102E-2</c:v>
                </c:pt>
                <c:pt idx="107">
                  <c:v>7.0000000000000104E-2</c:v>
                </c:pt>
                <c:pt idx="108">
                  <c:v>8.0000000000000099E-2</c:v>
                </c:pt>
                <c:pt idx="109">
                  <c:v>9.0000000000000094E-2</c:v>
                </c:pt>
                <c:pt idx="110">
                  <c:v>0.1</c:v>
                </c:pt>
                <c:pt idx="111">
                  <c:v>0.11</c:v>
                </c:pt>
                <c:pt idx="112">
                  <c:v>0.12</c:v>
                </c:pt>
                <c:pt idx="113">
                  <c:v>0.13</c:v>
                </c:pt>
                <c:pt idx="114">
                  <c:v>0.14000000000000001</c:v>
                </c:pt>
                <c:pt idx="115">
                  <c:v>0.15</c:v>
                </c:pt>
                <c:pt idx="116">
                  <c:v>0.16</c:v>
                </c:pt>
                <c:pt idx="117">
                  <c:v>0.17</c:v>
                </c:pt>
                <c:pt idx="118">
                  <c:v>0.18</c:v>
                </c:pt>
                <c:pt idx="119">
                  <c:v>0.19</c:v>
                </c:pt>
                <c:pt idx="120">
                  <c:v>0.2</c:v>
                </c:pt>
                <c:pt idx="121">
                  <c:v>0.21</c:v>
                </c:pt>
                <c:pt idx="122">
                  <c:v>0.22</c:v>
                </c:pt>
                <c:pt idx="123">
                  <c:v>0.23</c:v>
                </c:pt>
                <c:pt idx="124">
                  <c:v>0.24</c:v>
                </c:pt>
                <c:pt idx="125">
                  <c:v>0.25</c:v>
                </c:pt>
                <c:pt idx="126">
                  <c:v>0.26</c:v>
                </c:pt>
                <c:pt idx="127">
                  <c:v>0.27</c:v>
                </c:pt>
                <c:pt idx="128">
                  <c:v>0.28000000000000003</c:v>
                </c:pt>
                <c:pt idx="129">
                  <c:v>0.28999999999999998</c:v>
                </c:pt>
                <c:pt idx="130">
                  <c:v>0.3</c:v>
                </c:pt>
                <c:pt idx="131">
                  <c:v>0.31</c:v>
                </c:pt>
                <c:pt idx="132">
                  <c:v>0.32</c:v>
                </c:pt>
                <c:pt idx="133">
                  <c:v>0.33</c:v>
                </c:pt>
                <c:pt idx="134">
                  <c:v>0.34</c:v>
                </c:pt>
                <c:pt idx="135">
                  <c:v>0.35</c:v>
                </c:pt>
                <c:pt idx="136">
                  <c:v>0.36</c:v>
                </c:pt>
                <c:pt idx="137">
                  <c:v>0.37</c:v>
                </c:pt>
                <c:pt idx="138">
                  <c:v>0.38</c:v>
                </c:pt>
                <c:pt idx="139">
                  <c:v>0.39</c:v>
                </c:pt>
                <c:pt idx="140">
                  <c:v>0.4</c:v>
                </c:pt>
                <c:pt idx="141">
                  <c:v>0.41</c:v>
                </c:pt>
                <c:pt idx="142">
                  <c:v>0.42</c:v>
                </c:pt>
                <c:pt idx="143">
                  <c:v>0.43</c:v>
                </c:pt>
                <c:pt idx="144">
                  <c:v>0.44</c:v>
                </c:pt>
                <c:pt idx="145">
                  <c:v>0.45</c:v>
                </c:pt>
                <c:pt idx="146">
                  <c:v>0.46</c:v>
                </c:pt>
                <c:pt idx="147">
                  <c:v>0.47</c:v>
                </c:pt>
                <c:pt idx="148">
                  <c:v>0.48</c:v>
                </c:pt>
                <c:pt idx="149">
                  <c:v>0.49</c:v>
                </c:pt>
                <c:pt idx="150">
                  <c:v>0.5</c:v>
                </c:pt>
                <c:pt idx="151">
                  <c:v>0.51</c:v>
                </c:pt>
                <c:pt idx="152">
                  <c:v>0.52</c:v>
                </c:pt>
                <c:pt idx="153">
                  <c:v>0.53</c:v>
                </c:pt>
                <c:pt idx="154">
                  <c:v>0.54</c:v>
                </c:pt>
                <c:pt idx="155">
                  <c:v>0.55000000000000004</c:v>
                </c:pt>
                <c:pt idx="156">
                  <c:v>0.56000000000000005</c:v>
                </c:pt>
                <c:pt idx="157">
                  <c:v>0.56999999999999995</c:v>
                </c:pt>
                <c:pt idx="158">
                  <c:v>0.57999999999999996</c:v>
                </c:pt>
                <c:pt idx="159">
                  <c:v>0.59</c:v>
                </c:pt>
                <c:pt idx="160">
                  <c:v>0.6</c:v>
                </c:pt>
                <c:pt idx="161">
                  <c:v>0.61</c:v>
                </c:pt>
                <c:pt idx="162">
                  <c:v>0.62</c:v>
                </c:pt>
                <c:pt idx="163">
                  <c:v>0.63</c:v>
                </c:pt>
                <c:pt idx="164">
                  <c:v>0.64</c:v>
                </c:pt>
                <c:pt idx="165">
                  <c:v>0.65</c:v>
                </c:pt>
                <c:pt idx="166">
                  <c:v>0.66</c:v>
                </c:pt>
                <c:pt idx="167">
                  <c:v>0.67</c:v>
                </c:pt>
                <c:pt idx="168">
                  <c:v>0.68</c:v>
                </c:pt>
                <c:pt idx="169">
                  <c:v>0.69</c:v>
                </c:pt>
                <c:pt idx="170">
                  <c:v>0.7</c:v>
                </c:pt>
                <c:pt idx="171">
                  <c:v>0.71</c:v>
                </c:pt>
                <c:pt idx="172">
                  <c:v>0.72</c:v>
                </c:pt>
                <c:pt idx="173">
                  <c:v>0.73</c:v>
                </c:pt>
                <c:pt idx="174">
                  <c:v>0.74</c:v>
                </c:pt>
                <c:pt idx="175">
                  <c:v>0.75</c:v>
                </c:pt>
                <c:pt idx="176">
                  <c:v>0.76</c:v>
                </c:pt>
                <c:pt idx="177">
                  <c:v>0.77</c:v>
                </c:pt>
                <c:pt idx="178">
                  <c:v>0.78</c:v>
                </c:pt>
                <c:pt idx="179">
                  <c:v>0.79</c:v>
                </c:pt>
                <c:pt idx="180">
                  <c:v>0.8</c:v>
                </c:pt>
                <c:pt idx="181">
                  <c:v>0.81</c:v>
                </c:pt>
                <c:pt idx="182">
                  <c:v>0.82</c:v>
                </c:pt>
                <c:pt idx="183">
                  <c:v>0.83</c:v>
                </c:pt>
                <c:pt idx="184">
                  <c:v>0.84</c:v>
                </c:pt>
                <c:pt idx="185">
                  <c:v>0.85</c:v>
                </c:pt>
                <c:pt idx="186">
                  <c:v>0.86</c:v>
                </c:pt>
                <c:pt idx="187">
                  <c:v>0.87</c:v>
                </c:pt>
                <c:pt idx="188">
                  <c:v>0.88</c:v>
                </c:pt>
                <c:pt idx="189">
                  <c:v>0.89</c:v>
                </c:pt>
                <c:pt idx="190">
                  <c:v>0.9</c:v>
                </c:pt>
                <c:pt idx="191">
                  <c:v>0.91</c:v>
                </c:pt>
                <c:pt idx="192">
                  <c:v>0.92</c:v>
                </c:pt>
                <c:pt idx="193">
                  <c:v>0.93</c:v>
                </c:pt>
                <c:pt idx="194">
                  <c:v>0.94</c:v>
                </c:pt>
                <c:pt idx="195">
                  <c:v>0.95</c:v>
                </c:pt>
                <c:pt idx="196">
                  <c:v>0.96</c:v>
                </c:pt>
                <c:pt idx="197">
                  <c:v>0.97</c:v>
                </c:pt>
                <c:pt idx="198">
                  <c:v>0.98</c:v>
                </c:pt>
                <c:pt idx="199">
                  <c:v>0.99</c:v>
                </c:pt>
                <c:pt idx="200">
                  <c:v>1</c:v>
                </c:pt>
              </c:numCache>
            </c:numRef>
          </c:cat>
          <c:val>
            <c:numRef>
              <c:f>'Коррекция инфляции'!$NF$585:$NF$785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8.1499592502037486E-4</c:v>
                </c:pt>
                <c:pt idx="14">
                  <c:v>8.1499592502037486E-4</c:v>
                </c:pt>
                <c:pt idx="15">
                  <c:v>8.1499592502037486E-4</c:v>
                </c:pt>
                <c:pt idx="16">
                  <c:v>8.1499592502037486E-4</c:v>
                </c:pt>
                <c:pt idx="17">
                  <c:v>1.6299918500407497E-3</c:v>
                </c:pt>
                <c:pt idx="18">
                  <c:v>0</c:v>
                </c:pt>
                <c:pt idx="19">
                  <c:v>8.1499592502037486E-4</c:v>
                </c:pt>
                <c:pt idx="20">
                  <c:v>8.1499592502037486E-4</c:v>
                </c:pt>
                <c:pt idx="21">
                  <c:v>8.1499592502037486E-4</c:v>
                </c:pt>
                <c:pt idx="22">
                  <c:v>1.6299918500407497E-3</c:v>
                </c:pt>
                <c:pt idx="23">
                  <c:v>0</c:v>
                </c:pt>
                <c:pt idx="24">
                  <c:v>0</c:v>
                </c:pt>
                <c:pt idx="25">
                  <c:v>8.1499592502037486E-4</c:v>
                </c:pt>
                <c:pt idx="26">
                  <c:v>2.4449877750611247E-3</c:v>
                </c:pt>
                <c:pt idx="27">
                  <c:v>2.4449877750611247E-3</c:v>
                </c:pt>
                <c:pt idx="28">
                  <c:v>1.6299918500407497E-3</c:v>
                </c:pt>
                <c:pt idx="29">
                  <c:v>8.1499592502037486E-4</c:v>
                </c:pt>
                <c:pt idx="30">
                  <c:v>1.6299918500407497E-3</c:v>
                </c:pt>
                <c:pt idx="31">
                  <c:v>8.1499592502037486E-4</c:v>
                </c:pt>
                <c:pt idx="32">
                  <c:v>8.1499592502037486E-4</c:v>
                </c:pt>
                <c:pt idx="33">
                  <c:v>2.4449877750611247E-3</c:v>
                </c:pt>
                <c:pt idx="34">
                  <c:v>1.6299918500407497E-3</c:v>
                </c:pt>
                <c:pt idx="35">
                  <c:v>0</c:v>
                </c:pt>
                <c:pt idx="36">
                  <c:v>1.6299918500407497E-3</c:v>
                </c:pt>
                <c:pt idx="37">
                  <c:v>0</c:v>
                </c:pt>
                <c:pt idx="38">
                  <c:v>2.4449877750611247E-3</c:v>
                </c:pt>
                <c:pt idx="39">
                  <c:v>1.6299918500407497E-3</c:v>
                </c:pt>
                <c:pt idx="40">
                  <c:v>2.4449877750611247E-3</c:v>
                </c:pt>
                <c:pt idx="41">
                  <c:v>0</c:v>
                </c:pt>
                <c:pt idx="42">
                  <c:v>1.6299918500407497E-3</c:v>
                </c:pt>
                <c:pt idx="43">
                  <c:v>2.4449877750611247E-3</c:v>
                </c:pt>
                <c:pt idx="44">
                  <c:v>1.6299918500407497E-3</c:v>
                </c:pt>
                <c:pt idx="45">
                  <c:v>4.0749796251018742E-3</c:v>
                </c:pt>
                <c:pt idx="46">
                  <c:v>8.1499592502037486E-4</c:v>
                </c:pt>
                <c:pt idx="47">
                  <c:v>8.1499592502037486E-4</c:v>
                </c:pt>
                <c:pt idx="48">
                  <c:v>1.6299918500407497E-3</c:v>
                </c:pt>
                <c:pt idx="49">
                  <c:v>1.6299918500407497E-3</c:v>
                </c:pt>
                <c:pt idx="50">
                  <c:v>0</c:v>
                </c:pt>
                <c:pt idx="51">
                  <c:v>8.1499592502037486E-4</c:v>
                </c:pt>
                <c:pt idx="52">
                  <c:v>2.4449877750611247E-3</c:v>
                </c:pt>
                <c:pt idx="53">
                  <c:v>4.8899755501222494E-3</c:v>
                </c:pt>
                <c:pt idx="54">
                  <c:v>2.4449877750611247E-3</c:v>
                </c:pt>
                <c:pt idx="55">
                  <c:v>8.1499592502037486E-4</c:v>
                </c:pt>
                <c:pt idx="56">
                  <c:v>2.4449877750611247E-3</c:v>
                </c:pt>
                <c:pt idx="57">
                  <c:v>3.2599837000814994E-3</c:v>
                </c:pt>
                <c:pt idx="58">
                  <c:v>1.6299918500407497E-3</c:v>
                </c:pt>
                <c:pt idx="59">
                  <c:v>2.4449877750611247E-3</c:v>
                </c:pt>
                <c:pt idx="60">
                  <c:v>1.6299918500407497E-3</c:v>
                </c:pt>
                <c:pt idx="61">
                  <c:v>8.1499592502037486E-4</c:v>
                </c:pt>
                <c:pt idx="62">
                  <c:v>8.1499592502037486E-4</c:v>
                </c:pt>
                <c:pt idx="63">
                  <c:v>8.1499592502037486E-4</c:v>
                </c:pt>
                <c:pt idx="64">
                  <c:v>8.1499592502037486E-4</c:v>
                </c:pt>
                <c:pt idx="65">
                  <c:v>0</c:v>
                </c:pt>
                <c:pt idx="66">
                  <c:v>2.4449877750611247E-3</c:v>
                </c:pt>
                <c:pt idx="67">
                  <c:v>1.6299918500407497E-3</c:v>
                </c:pt>
                <c:pt idx="68">
                  <c:v>4.0749796251018742E-3</c:v>
                </c:pt>
                <c:pt idx="69">
                  <c:v>3.2599837000814994E-3</c:v>
                </c:pt>
                <c:pt idx="70">
                  <c:v>3.2599837000814994E-3</c:v>
                </c:pt>
                <c:pt idx="71">
                  <c:v>0</c:v>
                </c:pt>
                <c:pt idx="72">
                  <c:v>4.0749796251018742E-3</c:v>
                </c:pt>
                <c:pt idx="73">
                  <c:v>1.6299918500407497E-3</c:v>
                </c:pt>
                <c:pt idx="74">
                  <c:v>4.0749796251018742E-3</c:v>
                </c:pt>
                <c:pt idx="75">
                  <c:v>1.6299918500407497E-3</c:v>
                </c:pt>
                <c:pt idx="76">
                  <c:v>3.2599837000814994E-3</c:v>
                </c:pt>
                <c:pt idx="77">
                  <c:v>4.0749796251018742E-3</c:v>
                </c:pt>
                <c:pt idx="78">
                  <c:v>4.0749796251018742E-3</c:v>
                </c:pt>
                <c:pt idx="79">
                  <c:v>3.2599837000814994E-3</c:v>
                </c:pt>
                <c:pt idx="80">
                  <c:v>4.0749796251018742E-3</c:v>
                </c:pt>
                <c:pt idx="81">
                  <c:v>6.5199674001629989E-3</c:v>
                </c:pt>
                <c:pt idx="82">
                  <c:v>4.8899755501222494E-3</c:v>
                </c:pt>
                <c:pt idx="83">
                  <c:v>8.1499592502037484E-3</c:v>
                </c:pt>
                <c:pt idx="84">
                  <c:v>8.1499592502037484E-3</c:v>
                </c:pt>
                <c:pt idx="85">
                  <c:v>4.8899755501222494E-3</c:v>
                </c:pt>
                <c:pt idx="86">
                  <c:v>1.1409942950285249E-2</c:v>
                </c:pt>
                <c:pt idx="87">
                  <c:v>1.4669926650366748E-2</c:v>
                </c:pt>
                <c:pt idx="88">
                  <c:v>2.0374898125509373E-2</c:v>
                </c:pt>
                <c:pt idx="89">
                  <c:v>1.6299918500407497E-2</c:v>
                </c:pt>
                <c:pt idx="90">
                  <c:v>1.7114914425427872E-2</c:v>
                </c:pt>
                <c:pt idx="91">
                  <c:v>1.7929910350448247E-2</c:v>
                </c:pt>
                <c:pt idx="92">
                  <c:v>1.8744906275468622E-2</c:v>
                </c:pt>
                <c:pt idx="93">
                  <c:v>2.526487367563162E-2</c:v>
                </c:pt>
                <c:pt idx="94">
                  <c:v>2.2004889975550123E-2</c:v>
                </c:pt>
                <c:pt idx="95">
                  <c:v>2.4449877750611249E-2</c:v>
                </c:pt>
                <c:pt idx="96">
                  <c:v>2.9339853300733496E-2</c:v>
                </c:pt>
                <c:pt idx="97">
                  <c:v>2.6079869600651995E-2</c:v>
                </c:pt>
                <c:pt idx="98">
                  <c:v>2.3634881825590873E-2</c:v>
                </c:pt>
                <c:pt idx="99">
                  <c:v>1.5484922575387123E-2</c:v>
                </c:pt>
                <c:pt idx="100">
                  <c:v>5.9494702526487364E-2</c:v>
                </c:pt>
                <c:pt idx="101">
                  <c:v>7.6609616951915246E-2</c:v>
                </c:pt>
                <c:pt idx="102">
                  <c:v>5.3789731051344741E-2</c:v>
                </c:pt>
                <c:pt idx="103">
                  <c:v>1.9559902200488997E-2</c:v>
                </c:pt>
                <c:pt idx="104">
                  <c:v>2.6079869600651995E-2</c:v>
                </c:pt>
                <c:pt idx="105">
                  <c:v>2.3634881825590873E-2</c:v>
                </c:pt>
                <c:pt idx="106">
                  <c:v>2.2004889975550123E-2</c:v>
                </c:pt>
                <c:pt idx="107">
                  <c:v>1.8744906275468622E-2</c:v>
                </c:pt>
                <c:pt idx="108">
                  <c:v>1.8744906275468622E-2</c:v>
                </c:pt>
                <c:pt idx="109">
                  <c:v>1.5484922575387123E-2</c:v>
                </c:pt>
                <c:pt idx="110">
                  <c:v>1.3039934800325998E-2</c:v>
                </c:pt>
                <c:pt idx="111">
                  <c:v>1.5484922575387123E-2</c:v>
                </c:pt>
                <c:pt idx="112">
                  <c:v>1.1409942950285249E-2</c:v>
                </c:pt>
                <c:pt idx="113">
                  <c:v>8.1499592502037484E-3</c:v>
                </c:pt>
                <c:pt idx="114">
                  <c:v>4.0749796251018742E-3</c:v>
                </c:pt>
                <c:pt idx="115">
                  <c:v>1.0594947025264874E-2</c:v>
                </c:pt>
                <c:pt idx="116">
                  <c:v>8.9649551752241236E-3</c:v>
                </c:pt>
                <c:pt idx="117">
                  <c:v>1.0594947025264874E-2</c:v>
                </c:pt>
                <c:pt idx="118">
                  <c:v>1.0594947025264874E-2</c:v>
                </c:pt>
                <c:pt idx="119">
                  <c:v>9.7799511002444987E-3</c:v>
                </c:pt>
                <c:pt idx="120">
                  <c:v>1.1409942950285249E-2</c:v>
                </c:pt>
                <c:pt idx="121">
                  <c:v>9.7799511002444987E-3</c:v>
                </c:pt>
                <c:pt idx="122">
                  <c:v>8.9649551752241236E-3</c:v>
                </c:pt>
                <c:pt idx="123">
                  <c:v>8.1499592502037484E-3</c:v>
                </c:pt>
                <c:pt idx="124">
                  <c:v>8.9649551752241236E-3</c:v>
                </c:pt>
                <c:pt idx="125">
                  <c:v>6.5199674001629989E-3</c:v>
                </c:pt>
                <c:pt idx="126">
                  <c:v>1.0594947025264874E-2</c:v>
                </c:pt>
                <c:pt idx="127">
                  <c:v>4.0749796251018742E-3</c:v>
                </c:pt>
                <c:pt idx="128">
                  <c:v>4.0749796251018742E-3</c:v>
                </c:pt>
                <c:pt idx="129">
                  <c:v>7.3349633251833741E-3</c:v>
                </c:pt>
                <c:pt idx="130">
                  <c:v>1.6299918500407497E-3</c:v>
                </c:pt>
                <c:pt idx="131">
                  <c:v>6.5199674001629989E-3</c:v>
                </c:pt>
                <c:pt idx="132">
                  <c:v>8.1499592502037486E-4</c:v>
                </c:pt>
                <c:pt idx="133">
                  <c:v>4.0749796251018742E-3</c:v>
                </c:pt>
                <c:pt idx="134">
                  <c:v>8.1499592502037486E-4</c:v>
                </c:pt>
                <c:pt idx="135">
                  <c:v>8.1499592502037486E-4</c:v>
                </c:pt>
                <c:pt idx="136">
                  <c:v>1.6299918500407497E-3</c:v>
                </c:pt>
                <c:pt idx="137">
                  <c:v>1.6299918500407497E-3</c:v>
                </c:pt>
                <c:pt idx="138">
                  <c:v>8.1499592502037486E-4</c:v>
                </c:pt>
                <c:pt idx="139">
                  <c:v>1.6299918500407497E-3</c:v>
                </c:pt>
                <c:pt idx="140">
                  <c:v>4.0749796251018742E-3</c:v>
                </c:pt>
                <c:pt idx="141">
                  <c:v>8.1499592502037486E-4</c:v>
                </c:pt>
                <c:pt idx="142">
                  <c:v>8.1499592502037486E-4</c:v>
                </c:pt>
                <c:pt idx="143">
                  <c:v>2.4449877750611247E-3</c:v>
                </c:pt>
                <c:pt idx="144">
                  <c:v>8.1499592502037486E-4</c:v>
                </c:pt>
                <c:pt idx="145">
                  <c:v>1.6299918500407497E-3</c:v>
                </c:pt>
                <c:pt idx="146">
                  <c:v>8.1499592502037486E-4</c:v>
                </c:pt>
                <c:pt idx="147">
                  <c:v>0</c:v>
                </c:pt>
                <c:pt idx="148">
                  <c:v>1.6299918500407497E-3</c:v>
                </c:pt>
                <c:pt idx="149">
                  <c:v>0</c:v>
                </c:pt>
                <c:pt idx="150">
                  <c:v>1.6299918500407497E-3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8.1499592502037486E-4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1.6299918500407497E-3</c:v>
                </c:pt>
                <c:pt idx="163">
                  <c:v>8.1499592502037486E-4</c:v>
                </c:pt>
                <c:pt idx="164">
                  <c:v>0</c:v>
                </c:pt>
                <c:pt idx="165">
                  <c:v>0</c:v>
                </c:pt>
                <c:pt idx="166">
                  <c:v>3.2599837000814994E-3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8.1499592502037486E-4</c:v>
                </c:pt>
                <c:pt idx="171">
                  <c:v>1.6299918500407497E-3</c:v>
                </c:pt>
                <c:pt idx="172">
                  <c:v>0</c:v>
                </c:pt>
                <c:pt idx="173">
                  <c:v>0</c:v>
                </c:pt>
                <c:pt idx="174">
                  <c:v>8.1499592502037486E-4</c:v>
                </c:pt>
                <c:pt idx="175">
                  <c:v>1.6299918500407497E-3</c:v>
                </c:pt>
                <c:pt idx="176">
                  <c:v>0</c:v>
                </c:pt>
                <c:pt idx="177">
                  <c:v>8.1499592502037486E-4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1.6299918500407497E-3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8.1499592502037486E-4</c:v>
                </c:pt>
                <c:pt idx="199">
                  <c:v>0</c:v>
                </c:pt>
                <c:pt idx="20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45664"/>
        <c:axId val="96947200"/>
      </c:lineChart>
      <c:catAx>
        <c:axId val="9694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947200"/>
        <c:crosses val="autoZero"/>
        <c:auto val="1"/>
        <c:lblAlgn val="ctr"/>
        <c:lblOffset val="100"/>
        <c:noMultiLvlLbl val="0"/>
      </c:catAx>
      <c:valAx>
        <c:axId val="9694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945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2008/09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'Коррекция инфляции'!$NE$791</c:f>
              <c:strCache>
                <c:ptCount val="1"/>
                <c:pt idx="0">
                  <c:v>tied to grants</c:v>
                </c:pt>
              </c:strCache>
            </c:strRef>
          </c:tx>
          <c:marker>
            <c:symbol val="none"/>
          </c:marker>
          <c:cat>
            <c:numRef>
              <c:f>'Коррекция инфляции'!$B$852:$B$932</c:f>
              <c:numCache>
                <c:formatCode>General</c:formatCode>
                <c:ptCount val="81"/>
                <c:pt idx="0">
                  <c:v>-0.39999999999999902</c:v>
                </c:pt>
                <c:pt idx="1">
                  <c:v>-0.38999999999999901</c:v>
                </c:pt>
                <c:pt idx="2">
                  <c:v>-0.37999999999999901</c:v>
                </c:pt>
                <c:pt idx="3">
                  <c:v>-0.369999999999999</c:v>
                </c:pt>
                <c:pt idx="4">
                  <c:v>-0.35999999999999899</c:v>
                </c:pt>
                <c:pt idx="5">
                  <c:v>-0.34999999999999898</c:v>
                </c:pt>
                <c:pt idx="6">
                  <c:v>-0.33999999999999903</c:v>
                </c:pt>
                <c:pt idx="7">
                  <c:v>-0.32999999999999902</c:v>
                </c:pt>
                <c:pt idx="8">
                  <c:v>-0.31999999999999901</c:v>
                </c:pt>
                <c:pt idx="9">
                  <c:v>-0.309999999999999</c:v>
                </c:pt>
                <c:pt idx="10">
                  <c:v>-0.29999999999999899</c:v>
                </c:pt>
                <c:pt idx="11">
                  <c:v>-0.28999999999999898</c:v>
                </c:pt>
                <c:pt idx="12">
                  <c:v>-0.27999999999999903</c:v>
                </c:pt>
                <c:pt idx="13">
                  <c:v>-0.26999999999999902</c:v>
                </c:pt>
                <c:pt idx="14">
                  <c:v>-0.25999999999999901</c:v>
                </c:pt>
                <c:pt idx="15">
                  <c:v>-0.249999999999999</c:v>
                </c:pt>
                <c:pt idx="16">
                  <c:v>-0.23999999999999899</c:v>
                </c:pt>
                <c:pt idx="17">
                  <c:v>-0.22999999999999901</c:v>
                </c:pt>
                <c:pt idx="18">
                  <c:v>-0.219999999999999</c:v>
                </c:pt>
                <c:pt idx="19">
                  <c:v>-0.20999999999999899</c:v>
                </c:pt>
                <c:pt idx="20">
                  <c:v>-0.19999999999999901</c:v>
                </c:pt>
                <c:pt idx="21">
                  <c:v>-0.189999999999999</c:v>
                </c:pt>
                <c:pt idx="22">
                  <c:v>-0.17999999999999899</c:v>
                </c:pt>
                <c:pt idx="23">
                  <c:v>-0.16999999999999901</c:v>
                </c:pt>
                <c:pt idx="24">
                  <c:v>-0.159999999999999</c:v>
                </c:pt>
                <c:pt idx="25">
                  <c:v>-0.149999999999999</c:v>
                </c:pt>
                <c:pt idx="26">
                  <c:v>-0.13999999999999899</c:v>
                </c:pt>
                <c:pt idx="27">
                  <c:v>-0.12999999999999901</c:v>
                </c:pt>
                <c:pt idx="28">
                  <c:v>-0.119999999999999</c:v>
                </c:pt>
                <c:pt idx="29">
                  <c:v>-0.109999999999999</c:v>
                </c:pt>
                <c:pt idx="30">
                  <c:v>-9.9999999999999006E-2</c:v>
                </c:pt>
                <c:pt idx="31">
                  <c:v>-8.9999999999998997E-2</c:v>
                </c:pt>
                <c:pt idx="32">
                  <c:v>-7.9999999999999002E-2</c:v>
                </c:pt>
                <c:pt idx="33">
                  <c:v>-6.9999999999998994E-2</c:v>
                </c:pt>
                <c:pt idx="34">
                  <c:v>-5.9999999999999103E-2</c:v>
                </c:pt>
                <c:pt idx="35">
                  <c:v>-4.9999999999998997E-2</c:v>
                </c:pt>
                <c:pt idx="36">
                  <c:v>-3.9999999999999002E-2</c:v>
                </c:pt>
                <c:pt idx="37">
                  <c:v>-2.9999999999999E-2</c:v>
                </c:pt>
                <c:pt idx="38">
                  <c:v>-1.9999999999999001E-2</c:v>
                </c:pt>
                <c:pt idx="39">
                  <c:v>-9.9999999999990097E-3</c:v>
                </c:pt>
                <c:pt idx="40">
                  <c:v>0</c:v>
                </c:pt>
                <c:pt idx="41">
                  <c:v>0.01</c:v>
                </c:pt>
                <c:pt idx="42">
                  <c:v>0.02</c:v>
                </c:pt>
                <c:pt idx="43">
                  <c:v>0.03</c:v>
                </c:pt>
                <c:pt idx="44">
                  <c:v>0.04</c:v>
                </c:pt>
                <c:pt idx="45">
                  <c:v>0.05</c:v>
                </c:pt>
                <c:pt idx="46">
                  <c:v>6.0000000000000102E-2</c:v>
                </c:pt>
                <c:pt idx="47">
                  <c:v>7.0000000000000104E-2</c:v>
                </c:pt>
                <c:pt idx="48">
                  <c:v>8.0000000000000099E-2</c:v>
                </c:pt>
                <c:pt idx="49">
                  <c:v>9.0000000000000094E-2</c:v>
                </c:pt>
                <c:pt idx="50">
                  <c:v>0.1</c:v>
                </c:pt>
                <c:pt idx="51">
                  <c:v>0.11</c:v>
                </c:pt>
                <c:pt idx="52">
                  <c:v>0.12</c:v>
                </c:pt>
                <c:pt idx="53">
                  <c:v>0.13</c:v>
                </c:pt>
                <c:pt idx="54">
                  <c:v>0.14000000000000001</c:v>
                </c:pt>
                <c:pt idx="55">
                  <c:v>0.15</c:v>
                </c:pt>
                <c:pt idx="56">
                  <c:v>0.16</c:v>
                </c:pt>
                <c:pt idx="57">
                  <c:v>0.17</c:v>
                </c:pt>
                <c:pt idx="58">
                  <c:v>0.18</c:v>
                </c:pt>
                <c:pt idx="59">
                  <c:v>0.19</c:v>
                </c:pt>
                <c:pt idx="60">
                  <c:v>0.2</c:v>
                </c:pt>
                <c:pt idx="61">
                  <c:v>0.21</c:v>
                </c:pt>
                <c:pt idx="62">
                  <c:v>0.22</c:v>
                </c:pt>
                <c:pt idx="63">
                  <c:v>0.23</c:v>
                </c:pt>
                <c:pt idx="64">
                  <c:v>0.24</c:v>
                </c:pt>
                <c:pt idx="65">
                  <c:v>0.25</c:v>
                </c:pt>
                <c:pt idx="66">
                  <c:v>0.26</c:v>
                </c:pt>
                <c:pt idx="67">
                  <c:v>0.27</c:v>
                </c:pt>
                <c:pt idx="68">
                  <c:v>0.28000000000000003</c:v>
                </c:pt>
                <c:pt idx="69">
                  <c:v>0.28999999999999998</c:v>
                </c:pt>
                <c:pt idx="70">
                  <c:v>0.3</c:v>
                </c:pt>
                <c:pt idx="71">
                  <c:v>0.31</c:v>
                </c:pt>
                <c:pt idx="72">
                  <c:v>0.32</c:v>
                </c:pt>
                <c:pt idx="73">
                  <c:v>0.33</c:v>
                </c:pt>
                <c:pt idx="74">
                  <c:v>0.34</c:v>
                </c:pt>
                <c:pt idx="75">
                  <c:v>0.35</c:v>
                </c:pt>
                <c:pt idx="76">
                  <c:v>0.36</c:v>
                </c:pt>
                <c:pt idx="77">
                  <c:v>0.37</c:v>
                </c:pt>
                <c:pt idx="78">
                  <c:v>0.38</c:v>
                </c:pt>
                <c:pt idx="79">
                  <c:v>0.39</c:v>
                </c:pt>
                <c:pt idx="80">
                  <c:v>0.4</c:v>
                </c:pt>
              </c:numCache>
            </c:numRef>
          </c:cat>
          <c:val>
            <c:numRef>
              <c:f>'Коррекция инфляции'!$NE$852:$NE$932</c:f>
              <c:numCache>
                <c:formatCode>General</c:formatCode>
                <c:ptCount val="81"/>
                <c:pt idx="0">
                  <c:v>2.8901734104046241E-3</c:v>
                </c:pt>
                <c:pt idx="1">
                  <c:v>0</c:v>
                </c:pt>
                <c:pt idx="2">
                  <c:v>0</c:v>
                </c:pt>
                <c:pt idx="3">
                  <c:v>2.8901734104046241E-3</c:v>
                </c:pt>
                <c:pt idx="4">
                  <c:v>0</c:v>
                </c:pt>
                <c:pt idx="5">
                  <c:v>0</c:v>
                </c:pt>
                <c:pt idx="6">
                  <c:v>1.4450867052023121E-2</c:v>
                </c:pt>
                <c:pt idx="7">
                  <c:v>0</c:v>
                </c:pt>
                <c:pt idx="8">
                  <c:v>5.7803468208092483E-3</c:v>
                </c:pt>
                <c:pt idx="9">
                  <c:v>1.4450867052023121E-2</c:v>
                </c:pt>
                <c:pt idx="10">
                  <c:v>5.7803468208092483E-3</c:v>
                </c:pt>
                <c:pt idx="11">
                  <c:v>5.7803468208092483E-3</c:v>
                </c:pt>
                <c:pt idx="12">
                  <c:v>2.8901734104046241E-3</c:v>
                </c:pt>
                <c:pt idx="13">
                  <c:v>1.1560693641618497E-2</c:v>
                </c:pt>
                <c:pt idx="14">
                  <c:v>2.8901734104046241E-3</c:v>
                </c:pt>
                <c:pt idx="15">
                  <c:v>2.8901734104046241E-3</c:v>
                </c:pt>
                <c:pt idx="16">
                  <c:v>2.023121387283237E-2</c:v>
                </c:pt>
                <c:pt idx="17">
                  <c:v>1.1560693641618497E-2</c:v>
                </c:pt>
                <c:pt idx="18">
                  <c:v>5.7803468208092483E-3</c:v>
                </c:pt>
                <c:pt idx="19">
                  <c:v>1.1560693641618497E-2</c:v>
                </c:pt>
                <c:pt idx="20">
                  <c:v>1.4450867052023121E-2</c:v>
                </c:pt>
                <c:pt idx="21">
                  <c:v>2.023121387283237E-2</c:v>
                </c:pt>
                <c:pt idx="22">
                  <c:v>2.8901734104046241E-3</c:v>
                </c:pt>
                <c:pt idx="23">
                  <c:v>1.1560693641618497E-2</c:v>
                </c:pt>
                <c:pt idx="24">
                  <c:v>5.7803468208092483E-3</c:v>
                </c:pt>
                <c:pt idx="25">
                  <c:v>1.1560693641618497E-2</c:v>
                </c:pt>
                <c:pt idx="26">
                  <c:v>1.1560693641618497E-2</c:v>
                </c:pt>
                <c:pt idx="27">
                  <c:v>2.023121387283237E-2</c:v>
                </c:pt>
                <c:pt idx="28">
                  <c:v>1.1560693641618497E-2</c:v>
                </c:pt>
                <c:pt idx="29">
                  <c:v>2.023121387283237E-2</c:v>
                </c:pt>
                <c:pt idx="30">
                  <c:v>1.7341040462427744E-2</c:v>
                </c:pt>
                <c:pt idx="31">
                  <c:v>1.1560693641618497E-2</c:v>
                </c:pt>
                <c:pt idx="32">
                  <c:v>1.4450867052023121E-2</c:v>
                </c:pt>
                <c:pt idx="33">
                  <c:v>1.4450867052023121E-2</c:v>
                </c:pt>
                <c:pt idx="34">
                  <c:v>1.4450867052023121E-2</c:v>
                </c:pt>
                <c:pt idx="35">
                  <c:v>2.023121387283237E-2</c:v>
                </c:pt>
                <c:pt idx="36">
                  <c:v>2.3121387283236993E-2</c:v>
                </c:pt>
                <c:pt idx="37">
                  <c:v>8.670520231213872E-3</c:v>
                </c:pt>
                <c:pt idx="38">
                  <c:v>1.4450867052023121E-2</c:v>
                </c:pt>
                <c:pt idx="39">
                  <c:v>8.670520231213872E-3</c:v>
                </c:pt>
                <c:pt idx="40">
                  <c:v>0.18497109826589594</c:v>
                </c:pt>
                <c:pt idx="41">
                  <c:v>2.8901734104046242E-2</c:v>
                </c:pt>
                <c:pt idx="42">
                  <c:v>5.7803468208092484E-2</c:v>
                </c:pt>
                <c:pt idx="43">
                  <c:v>3.1791907514450865E-2</c:v>
                </c:pt>
                <c:pt idx="44">
                  <c:v>2.3121387283236993E-2</c:v>
                </c:pt>
                <c:pt idx="45">
                  <c:v>2.8901734104046242E-2</c:v>
                </c:pt>
                <c:pt idx="46">
                  <c:v>2.6011560693641619E-2</c:v>
                </c:pt>
                <c:pt idx="47">
                  <c:v>2.023121387283237E-2</c:v>
                </c:pt>
                <c:pt idx="48">
                  <c:v>1.7341040462427744E-2</c:v>
                </c:pt>
                <c:pt idx="49">
                  <c:v>1.4450867052023121E-2</c:v>
                </c:pt>
                <c:pt idx="50">
                  <c:v>8.670520231213872E-3</c:v>
                </c:pt>
                <c:pt idx="51">
                  <c:v>8.670520231213872E-3</c:v>
                </c:pt>
                <c:pt idx="52">
                  <c:v>8.670520231213872E-3</c:v>
                </c:pt>
                <c:pt idx="53">
                  <c:v>5.7803468208092483E-3</c:v>
                </c:pt>
                <c:pt idx="54">
                  <c:v>1.1560693641618497E-2</c:v>
                </c:pt>
                <c:pt idx="55">
                  <c:v>2.8901734104046241E-3</c:v>
                </c:pt>
                <c:pt idx="56">
                  <c:v>8.670520231213872E-3</c:v>
                </c:pt>
                <c:pt idx="57">
                  <c:v>0</c:v>
                </c:pt>
                <c:pt idx="58">
                  <c:v>5.7803468208092483E-3</c:v>
                </c:pt>
                <c:pt idx="59">
                  <c:v>8.670520231213872E-3</c:v>
                </c:pt>
                <c:pt idx="60">
                  <c:v>0</c:v>
                </c:pt>
                <c:pt idx="61">
                  <c:v>0</c:v>
                </c:pt>
                <c:pt idx="62">
                  <c:v>5.7803468208092483E-3</c:v>
                </c:pt>
                <c:pt idx="63">
                  <c:v>1.1560693641618497E-2</c:v>
                </c:pt>
                <c:pt idx="64">
                  <c:v>2.8901734104046241E-3</c:v>
                </c:pt>
                <c:pt idx="65">
                  <c:v>2.8901734104046241E-3</c:v>
                </c:pt>
                <c:pt idx="66">
                  <c:v>1.1560693641618497E-2</c:v>
                </c:pt>
                <c:pt idx="67">
                  <c:v>2.8901734104046241E-3</c:v>
                </c:pt>
                <c:pt idx="68">
                  <c:v>0</c:v>
                </c:pt>
                <c:pt idx="69">
                  <c:v>0</c:v>
                </c:pt>
                <c:pt idx="70">
                  <c:v>5.7803468208092483E-3</c:v>
                </c:pt>
                <c:pt idx="71">
                  <c:v>2.8901734104046241E-3</c:v>
                </c:pt>
                <c:pt idx="72">
                  <c:v>2.8901734104046241E-3</c:v>
                </c:pt>
                <c:pt idx="73">
                  <c:v>2.8901734104046241E-3</c:v>
                </c:pt>
                <c:pt idx="74">
                  <c:v>2.8901734104046241E-3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5.7803468208092483E-3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'Коррекция инфляции'!$NF$791</c:f>
              <c:strCache>
                <c:ptCount val="1"/>
                <c:pt idx="0">
                  <c:v>not tied to grants</c:v>
                </c:pt>
              </c:strCache>
            </c:strRef>
          </c:tx>
          <c:marker>
            <c:symbol val="none"/>
          </c:marker>
          <c:cat>
            <c:numRef>
              <c:f>'Коррекция инфляции'!$B$852:$B$932</c:f>
              <c:numCache>
                <c:formatCode>General</c:formatCode>
                <c:ptCount val="81"/>
                <c:pt idx="0">
                  <c:v>-0.39999999999999902</c:v>
                </c:pt>
                <c:pt idx="1">
                  <c:v>-0.38999999999999901</c:v>
                </c:pt>
                <c:pt idx="2">
                  <c:v>-0.37999999999999901</c:v>
                </c:pt>
                <c:pt idx="3">
                  <c:v>-0.369999999999999</c:v>
                </c:pt>
                <c:pt idx="4">
                  <c:v>-0.35999999999999899</c:v>
                </c:pt>
                <c:pt idx="5">
                  <c:v>-0.34999999999999898</c:v>
                </c:pt>
                <c:pt idx="6">
                  <c:v>-0.33999999999999903</c:v>
                </c:pt>
                <c:pt idx="7">
                  <c:v>-0.32999999999999902</c:v>
                </c:pt>
                <c:pt idx="8">
                  <c:v>-0.31999999999999901</c:v>
                </c:pt>
                <c:pt idx="9">
                  <c:v>-0.309999999999999</c:v>
                </c:pt>
                <c:pt idx="10">
                  <c:v>-0.29999999999999899</c:v>
                </c:pt>
                <c:pt idx="11">
                  <c:v>-0.28999999999999898</c:v>
                </c:pt>
                <c:pt idx="12">
                  <c:v>-0.27999999999999903</c:v>
                </c:pt>
                <c:pt idx="13">
                  <c:v>-0.26999999999999902</c:v>
                </c:pt>
                <c:pt idx="14">
                  <c:v>-0.25999999999999901</c:v>
                </c:pt>
                <c:pt idx="15">
                  <c:v>-0.249999999999999</c:v>
                </c:pt>
                <c:pt idx="16">
                  <c:v>-0.23999999999999899</c:v>
                </c:pt>
                <c:pt idx="17">
                  <c:v>-0.22999999999999901</c:v>
                </c:pt>
                <c:pt idx="18">
                  <c:v>-0.219999999999999</c:v>
                </c:pt>
                <c:pt idx="19">
                  <c:v>-0.20999999999999899</c:v>
                </c:pt>
                <c:pt idx="20">
                  <c:v>-0.19999999999999901</c:v>
                </c:pt>
                <c:pt idx="21">
                  <c:v>-0.189999999999999</c:v>
                </c:pt>
                <c:pt idx="22">
                  <c:v>-0.17999999999999899</c:v>
                </c:pt>
                <c:pt idx="23">
                  <c:v>-0.16999999999999901</c:v>
                </c:pt>
                <c:pt idx="24">
                  <c:v>-0.159999999999999</c:v>
                </c:pt>
                <c:pt idx="25">
                  <c:v>-0.149999999999999</c:v>
                </c:pt>
                <c:pt idx="26">
                  <c:v>-0.13999999999999899</c:v>
                </c:pt>
                <c:pt idx="27">
                  <c:v>-0.12999999999999901</c:v>
                </c:pt>
                <c:pt idx="28">
                  <c:v>-0.119999999999999</c:v>
                </c:pt>
                <c:pt idx="29">
                  <c:v>-0.109999999999999</c:v>
                </c:pt>
                <c:pt idx="30">
                  <c:v>-9.9999999999999006E-2</c:v>
                </c:pt>
                <c:pt idx="31">
                  <c:v>-8.9999999999998997E-2</c:v>
                </c:pt>
                <c:pt idx="32">
                  <c:v>-7.9999999999999002E-2</c:v>
                </c:pt>
                <c:pt idx="33">
                  <c:v>-6.9999999999998994E-2</c:v>
                </c:pt>
                <c:pt idx="34">
                  <c:v>-5.9999999999999103E-2</c:v>
                </c:pt>
                <c:pt idx="35">
                  <c:v>-4.9999999999998997E-2</c:v>
                </c:pt>
                <c:pt idx="36">
                  <c:v>-3.9999999999999002E-2</c:v>
                </c:pt>
                <c:pt idx="37">
                  <c:v>-2.9999999999999E-2</c:v>
                </c:pt>
                <c:pt idx="38">
                  <c:v>-1.9999999999999001E-2</c:v>
                </c:pt>
                <c:pt idx="39">
                  <c:v>-9.9999999999990097E-3</c:v>
                </c:pt>
                <c:pt idx="40">
                  <c:v>0</c:v>
                </c:pt>
                <c:pt idx="41">
                  <c:v>0.01</c:v>
                </c:pt>
                <c:pt idx="42">
                  <c:v>0.02</c:v>
                </c:pt>
                <c:pt idx="43">
                  <c:v>0.03</c:v>
                </c:pt>
                <c:pt idx="44">
                  <c:v>0.04</c:v>
                </c:pt>
                <c:pt idx="45">
                  <c:v>0.05</c:v>
                </c:pt>
                <c:pt idx="46">
                  <c:v>6.0000000000000102E-2</c:v>
                </c:pt>
                <c:pt idx="47">
                  <c:v>7.0000000000000104E-2</c:v>
                </c:pt>
                <c:pt idx="48">
                  <c:v>8.0000000000000099E-2</c:v>
                </c:pt>
                <c:pt idx="49">
                  <c:v>9.0000000000000094E-2</c:v>
                </c:pt>
                <c:pt idx="50">
                  <c:v>0.1</c:v>
                </c:pt>
                <c:pt idx="51">
                  <c:v>0.11</c:v>
                </c:pt>
                <c:pt idx="52">
                  <c:v>0.12</c:v>
                </c:pt>
                <c:pt idx="53">
                  <c:v>0.13</c:v>
                </c:pt>
                <c:pt idx="54">
                  <c:v>0.14000000000000001</c:v>
                </c:pt>
                <c:pt idx="55">
                  <c:v>0.15</c:v>
                </c:pt>
                <c:pt idx="56">
                  <c:v>0.16</c:v>
                </c:pt>
                <c:pt idx="57">
                  <c:v>0.17</c:v>
                </c:pt>
                <c:pt idx="58">
                  <c:v>0.18</c:v>
                </c:pt>
                <c:pt idx="59">
                  <c:v>0.19</c:v>
                </c:pt>
                <c:pt idx="60">
                  <c:v>0.2</c:v>
                </c:pt>
                <c:pt idx="61">
                  <c:v>0.21</c:v>
                </c:pt>
                <c:pt idx="62">
                  <c:v>0.22</c:v>
                </c:pt>
                <c:pt idx="63">
                  <c:v>0.23</c:v>
                </c:pt>
                <c:pt idx="64">
                  <c:v>0.24</c:v>
                </c:pt>
                <c:pt idx="65">
                  <c:v>0.25</c:v>
                </c:pt>
                <c:pt idx="66">
                  <c:v>0.26</c:v>
                </c:pt>
                <c:pt idx="67">
                  <c:v>0.27</c:v>
                </c:pt>
                <c:pt idx="68">
                  <c:v>0.28000000000000003</c:v>
                </c:pt>
                <c:pt idx="69">
                  <c:v>0.28999999999999998</c:v>
                </c:pt>
                <c:pt idx="70">
                  <c:v>0.3</c:v>
                </c:pt>
                <c:pt idx="71">
                  <c:v>0.31</c:v>
                </c:pt>
                <c:pt idx="72">
                  <c:v>0.32</c:v>
                </c:pt>
                <c:pt idx="73">
                  <c:v>0.33</c:v>
                </c:pt>
                <c:pt idx="74">
                  <c:v>0.34</c:v>
                </c:pt>
                <c:pt idx="75">
                  <c:v>0.35</c:v>
                </c:pt>
                <c:pt idx="76">
                  <c:v>0.36</c:v>
                </c:pt>
                <c:pt idx="77">
                  <c:v>0.37</c:v>
                </c:pt>
                <c:pt idx="78">
                  <c:v>0.38</c:v>
                </c:pt>
                <c:pt idx="79">
                  <c:v>0.39</c:v>
                </c:pt>
                <c:pt idx="80">
                  <c:v>0.4</c:v>
                </c:pt>
              </c:numCache>
            </c:numRef>
          </c:cat>
          <c:val>
            <c:numRef>
              <c:f>'Коррекция инфляции'!$NF$852:$NF$932</c:f>
              <c:numCache>
                <c:formatCode>General</c:formatCode>
                <c:ptCount val="81"/>
                <c:pt idx="0">
                  <c:v>1.0106114199090451E-3</c:v>
                </c:pt>
                <c:pt idx="1">
                  <c:v>2.5265285497726125E-3</c:v>
                </c:pt>
                <c:pt idx="2">
                  <c:v>4.5477513895907026E-3</c:v>
                </c:pt>
                <c:pt idx="3">
                  <c:v>2.5265285497726125E-3</c:v>
                </c:pt>
                <c:pt idx="4">
                  <c:v>2.5265285497726125E-3</c:v>
                </c:pt>
                <c:pt idx="5">
                  <c:v>0</c:v>
                </c:pt>
                <c:pt idx="6">
                  <c:v>3.0318342597271349E-3</c:v>
                </c:pt>
                <c:pt idx="7">
                  <c:v>2.5265285497726125E-3</c:v>
                </c:pt>
                <c:pt idx="8">
                  <c:v>3.0318342597271349E-3</c:v>
                </c:pt>
                <c:pt idx="9">
                  <c:v>4.5477513895907026E-3</c:v>
                </c:pt>
                <c:pt idx="10">
                  <c:v>2.0212228398180901E-3</c:v>
                </c:pt>
                <c:pt idx="11">
                  <c:v>3.5371399696816574E-3</c:v>
                </c:pt>
                <c:pt idx="12">
                  <c:v>2.0212228398180901E-3</c:v>
                </c:pt>
                <c:pt idx="13">
                  <c:v>3.5371399696816574E-3</c:v>
                </c:pt>
                <c:pt idx="14">
                  <c:v>5.053057099545225E-3</c:v>
                </c:pt>
                <c:pt idx="15">
                  <c:v>1.0106114199090451E-3</c:v>
                </c:pt>
                <c:pt idx="16">
                  <c:v>5.5583628094997475E-3</c:v>
                </c:pt>
                <c:pt idx="17">
                  <c:v>6.5689742294087923E-3</c:v>
                </c:pt>
                <c:pt idx="18">
                  <c:v>4.5477513895907026E-3</c:v>
                </c:pt>
                <c:pt idx="19">
                  <c:v>6.5689742294087923E-3</c:v>
                </c:pt>
                <c:pt idx="20">
                  <c:v>8.590197069226882E-3</c:v>
                </c:pt>
                <c:pt idx="21">
                  <c:v>8.0848913592723604E-3</c:v>
                </c:pt>
                <c:pt idx="22">
                  <c:v>9.0955027791814053E-3</c:v>
                </c:pt>
                <c:pt idx="23">
                  <c:v>9.6008084891359268E-3</c:v>
                </c:pt>
                <c:pt idx="24">
                  <c:v>1.1622031328954016E-2</c:v>
                </c:pt>
                <c:pt idx="25">
                  <c:v>1.3137948458817585E-2</c:v>
                </c:pt>
                <c:pt idx="26">
                  <c:v>1.1116725618999495E-2</c:v>
                </c:pt>
                <c:pt idx="27">
                  <c:v>1.5664477008590198E-2</c:v>
                </c:pt>
                <c:pt idx="28">
                  <c:v>2.1728145528044467E-2</c:v>
                </c:pt>
                <c:pt idx="29">
                  <c:v>1.6169782718544721E-2</c:v>
                </c:pt>
                <c:pt idx="30">
                  <c:v>1.9706922688226377E-2</c:v>
                </c:pt>
                <c:pt idx="31">
                  <c:v>2.9307731177362305E-2</c:v>
                </c:pt>
                <c:pt idx="32">
                  <c:v>1.9706922688226377E-2</c:v>
                </c:pt>
                <c:pt idx="33">
                  <c:v>2.2738756947953513E-2</c:v>
                </c:pt>
                <c:pt idx="34">
                  <c:v>3.1328954017180395E-2</c:v>
                </c:pt>
                <c:pt idx="35">
                  <c:v>3.2844871147043965E-2</c:v>
                </c:pt>
                <c:pt idx="36">
                  <c:v>3.4360788276907528E-2</c:v>
                </c:pt>
                <c:pt idx="37">
                  <c:v>2.3244062657908033E-2</c:v>
                </c:pt>
                <c:pt idx="38">
                  <c:v>2.9813036887316825E-2</c:v>
                </c:pt>
                <c:pt idx="39">
                  <c:v>2.8297119757453259E-2</c:v>
                </c:pt>
                <c:pt idx="40">
                  <c:v>0.1167256189994947</c:v>
                </c:pt>
                <c:pt idx="41">
                  <c:v>6.9226882263769579E-2</c:v>
                </c:pt>
                <c:pt idx="42">
                  <c:v>4.1435068216270847E-2</c:v>
                </c:pt>
                <c:pt idx="43">
                  <c:v>2.6275896917635169E-2</c:v>
                </c:pt>
                <c:pt idx="44">
                  <c:v>2.223345123799899E-2</c:v>
                </c:pt>
                <c:pt idx="45">
                  <c:v>2.2738756947953513E-2</c:v>
                </c:pt>
                <c:pt idx="46">
                  <c:v>1.4148559878726629E-2</c:v>
                </c:pt>
                <c:pt idx="47">
                  <c:v>1.2632642748863061E-2</c:v>
                </c:pt>
                <c:pt idx="48">
                  <c:v>1.6675088428499241E-2</c:v>
                </c:pt>
                <c:pt idx="49">
                  <c:v>1.1116725618999495E-2</c:v>
                </c:pt>
                <c:pt idx="50">
                  <c:v>1.3137948458817585E-2</c:v>
                </c:pt>
                <c:pt idx="51">
                  <c:v>1.010611419909045E-2</c:v>
                </c:pt>
                <c:pt idx="52">
                  <c:v>1.010611419909045E-2</c:v>
                </c:pt>
                <c:pt idx="53">
                  <c:v>6.0636685194542699E-3</c:v>
                </c:pt>
                <c:pt idx="54">
                  <c:v>1.0611419909044972E-2</c:v>
                </c:pt>
                <c:pt idx="55">
                  <c:v>6.0636685194542699E-3</c:v>
                </c:pt>
                <c:pt idx="56">
                  <c:v>9.0955027791814053E-3</c:v>
                </c:pt>
                <c:pt idx="57">
                  <c:v>3.5371399696816574E-3</c:v>
                </c:pt>
                <c:pt idx="58">
                  <c:v>6.5689742294087923E-3</c:v>
                </c:pt>
                <c:pt idx="59">
                  <c:v>4.5477513895907026E-3</c:v>
                </c:pt>
                <c:pt idx="60">
                  <c:v>6.0636685194542699E-3</c:v>
                </c:pt>
                <c:pt idx="61">
                  <c:v>5.0530570995452253E-4</c:v>
                </c:pt>
                <c:pt idx="62">
                  <c:v>4.5477513895907026E-3</c:v>
                </c:pt>
                <c:pt idx="63">
                  <c:v>4.5477513895907026E-3</c:v>
                </c:pt>
                <c:pt idx="64">
                  <c:v>2.0212228398180901E-3</c:v>
                </c:pt>
                <c:pt idx="65">
                  <c:v>6.5689742294087923E-3</c:v>
                </c:pt>
                <c:pt idx="66">
                  <c:v>2.0212228398180901E-3</c:v>
                </c:pt>
                <c:pt idx="67">
                  <c:v>3.5371399696816574E-3</c:v>
                </c:pt>
                <c:pt idx="68">
                  <c:v>5.053057099545225E-3</c:v>
                </c:pt>
                <c:pt idx="69">
                  <c:v>1.0106114199090451E-3</c:v>
                </c:pt>
                <c:pt idx="70">
                  <c:v>1.5159171298635675E-3</c:v>
                </c:pt>
                <c:pt idx="71">
                  <c:v>5.0530570995452253E-4</c:v>
                </c:pt>
                <c:pt idx="72">
                  <c:v>2.0212228398180901E-3</c:v>
                </c:pt>
                <c:pt idx="73">
                  <c:v>4.0424456796361802E-3</c:v>
                </c:pt>
                <c:pt idx="74">
                  <c:v>1.5159171298635675E-3</c:v>
                </c:pt>
                <c:pt idx="75">
                  <c:v>1.5159171298635675E-3</c:v>
                </c:pt>
                <c:pt idx="76">
                  <c:v>0</c:v>
                </c:pt>
                <c:pt idx="77">
                  <c:v>4.0424456796361802E-3</c:v>
                </c:pt>
                <c:pt idx="78">
                  <c:v>1.5159171298635675E-3</c:v>
                </c:pt>
                <c:pt idx="79">
                  <c:v>2.5265285497726125E-3</c:v>
                </c:pt>
                <c:pt idx="80">
                  <c:v>1.0106114199090451E-3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88160"/>
        <c:axId val="97059584"/>
      </c:lineChart>
      <c:catAx>
        <c:axId val="9698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059584"/>
        <c:crosses val="autoZero"/>
        <c:auto val="1"/>
        <c:lblAlgn val="ctr"/>
        <c:lblOffset val="100"/>
        <c:noMultiLvlLbl val="0"/>
      </c:catAx>
      <c:valAx>
        <c:axId val="9705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988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2009/10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'Коррекция инфляции'!$NE$999</c:f>
              <c:strCache>
                <c:ptCount val="1"/>
                <c:pt idx="0">
                  <c:v>tied to grants</c:v>
                </c:pt>
              </c:strCache>
            </c:strRef>
          </c:tx>
          <c:marker>
            <c:symbol val="none"/>
          </c:marker>
          <c:cat>
            <c:numRef>
              <c:f>'Коррекция инфляции'!$B$1060:$B$1140</c:f>
              <c:numCache>
                <c:formatCode>General</c:formatCode>
                <c:ptCount val="81"/>
                <c:pt idx="0">
                  <c:v>-0.39999999999999902</c:v>
                </c:pt>
                <c:pt idx="1">
                  <c:v>-0.38999999999999901</c:v>
                </c:pt>
                <c:pt idx="2">
                  <c:v>-0.37999999999999901</c:v>
                </c:pt>
                <c:pt idx="3">
                  <c:v>-0.369999999999999</c:v>
                </c:pt>
                <c:pt idx="4">
                  <c:v>-0.35999999999999899</c:v>
                </c:pt>
                <c:pt idx="5">
                  <c:v>-0.34999999999999898</c:v>
                </c:pt>
                <c:pt idx="6">
                  <c:v>-0.33999999999999903</c:v>
                </c:pt>
                <c:pt idx="7">
                  <c:v>-0.32999999999999902</c:v>
                </c:pt>
                <c:pt idx="8">
                  <c:v>-0.31999999999999901</c:v>
                </c:pt>
                <c:pt idx="9">
                  <c:v>-0.309999999999999</c:v>
                </c:pt>
                <c:pt idx="10">
                  <c:v>-0.29999999999999899</c:v>
                </c:pt>
                <c:pt idx="11">
                  <c:v>-0.28999999999999898</c:v>
                </c:pt>
                <c:pt idx="12">
                  <c:v>-0.27999999999999903</c:v>
                </c:pt>
                <c:pt idx="13">
                  <c:v>-0.26999999999999902</c:v>
                </c:pt>
                <c:pt idx="14">
                  <c:v>-0.25999999999999901</c:v>
                </c:pt>
                <c:pt idx="15">
                  <c:v>-0.249999999999999</c:v>
                </c:pt>
                <c:pt idx="16">
                  <c:v>-0.23999999999999899</c:v>
                </c:pt>
                <c:pt idx="17">
                  <c:v>-0.22999999999999901</c:v>
                </c:pt>
                <c:pt idx="18">
                  <c:v>-0.219999999999999</c:v>
                </c:pt>
                <c:pt idx="19">
                  <c:v>-0.20999999999999899</c:v>
                </c:pt>
                <c:pt idx="20">
                  <c:v>-0.19999999999999901</c:v>
                </c:pt>
                <c:pt idx="21">
                  <c:v>-0.189999999999999</c:v>
                </c:pt>
                <c:pt idx="22">
                  <c:v>-0.17999999999999899</c:v>
                </c:pt>
                <c:pt idx="23">
                  <c:v>-0.16999999999999901</c:v>
                </c:pt>
                <c:pt idx="24">
                  <c:v>-0.159999999999999</c:v>
                </c:pt>
                <c:pt idx="25">
                  <c:v>-0.149999999999999</c:v>
                </c:pt>
                <c:pt idx="26">
                  <c:v>-0.13999999999999899</c:v>
                </c:pt>
                <c:pt idx="27">
                  <c:v>-0.12999999999999901</c:v>
                </c:pt>
                <c:pt idx="28">
                  <c:v>-0.119999999999999</c:v>
                </c:pt>
                <c:pt idx="29">
                  <c:v>-0.109999999999999</c:v>
                </c:pt>
                <c:pt idx="30">
                  <c:v>-9.9999999999999006E-2</c:v>
                </c:pt>
                <c:pt idx="31">
                  <c:v>-8.9999999999998997E-2</c:v>
                </c:pt>
                <c:pt idx="32">
                  <c:v>-7.9999999999999002E-2</c:v>
                </c:pt>
                <c:pt idx="33">
                  <c:v>-6.9999999999998994E-2</c:v>
                </c:pt>
                <c:pt idx="34">
                  <c:v>-5.9999999999999103E-2</c:v>
                </c:pt>
                <c:pt idx="35">
                  <c:v>-4.9999999999998997E-2</c:v>
                </c:pt>
                <c:pt idx="36">
                  <c:v>-3.9999999999999002E-2</c:v>
                </c:pt>
                <c:pt idx="37">
                  <c:v>-2.9999999999999E-2</c:v>
                </c:pt>
                <c:pt idx="38">
                  <c:v>-1.9999999999999001E-2</c:v>
                </c:pt>
                <c:pt idx="39">
                  <c:v>-9.9999999999990097E-3</c:v>
                </c:pt>
                <c:pt idx="40">
                  <c:v>0</c:v>
                </c:pt>
                <c:pt idx="41">
                  <c:v>0.01</c:v>
                </c:pt>
                <c:pt idx="42">
                  <c:v>0.02</c:v>
                </c:pt>
                <c:pt idx="43">
                  <c:v>0.03</c:v>
                </c:pt>
                <c:pt idx="44">
                  <c:v>0.04</c:v>
                </c:pt>
                <c:pt idx="45">
                  <c:v>0.05</c:v>
                </c:pt>
                <c:pt idx="46">
                  <c:v>6.0000000000000102E-2</c:v>
                </c:pt>
                <c:pt idx="47">
                  <c:v>7.0000000000000104E-2</c:v>
                </c:pt>
                <c:pt idx="48">
                  <c:v>8.0000000000000099E-2</c:v>
                </c:pt>
                <c:pt idx="49">
                  <c:v>9.0000000000000094E-2</c:v>
                </c:pt>
                <c:pt idx="50">
                  <c:v>0.1</c:v>
                </c:pt>
                <c:pt idx="51">
                  <c:v>0.11</c:v>
                </c:pt>
                <c:pt idx="52">
                  <c:v>0.12</c:v>
                </c:pt>
                <c:pt idx="53">
                  <c:v>0.13</c:v>
                </c:pt>
                <c:pt idx="54">
                  <c:v>0.14000000000000001</c:v>
                </c:pt>
                <c:pt idx="55">
                  <c:v>0.15</c:v>
                </c:pt>
                <c:pt idx="56">
                  <c:v>0.16</c:v>
                </c:pt>
                <c:pt idx="57">
                  <c:v>0.17</c:v>
                </c:pt>
                <c:pt idx="58">
                  <c:v>0.18</c:v>
                </c:pt>
                <c:pt idx="59">
                  <c:v>0.19</c:v>
                </c:pt>
                <c:pt idx="60">
                  <c:v>0.2</c:v>
                </c:pt>
                <c:pt idx="61">
                  <c:v>0.21</c:v>
                </c:pt>
                <c:pt idx="62">
                  <c:v>0.22</c:v>
                </c:pt>
                <c:pt idx="63">
                  <c:v>0.23</c:v>
                </c:pt>
                <c:pt idx="64">
                  <c:v>0.24</c:v>
                </c:pt>
                <c:pt idx="65">
                  <c:v>0.25</c:v>
                </c:pt>
                <c:pt idx="66">
                  <c:v>0.26</c:v>
                </c:pt>
                <c:pt idx="67">
                  <c:v>0.27</c:v>
                </c:pt>
                <c:pt idx="68">
                  <c:v>0.28000000000000003</c:v>
                </c:pt>
                <c:pt idx="69">
                  <c:v>0.28999999999999998</c:v>
                </c:pt>
                <c:pt idx="70">
                  <c:v>0.3</c:v>
                </c:pt>
                <c:pt idx="71">
                  <c:v>0.31</c:v>
                </c:pt>
                <c:pt idx="72">
                  <c:v>0.32</c:v>
                </c:pt>
                <c:pt idx="73">
                  <c:v>0.33</c:v>
                </c:pt>
                <c:pt idx="74">
                  <c:v>0.34</c:v>
                </c:pt>
                <c:pt idx="75">
                  <c:v>0.35</c:v>
                </c:pt>
                <c:pt idx="76">
                  <c:v>0.36</c:v>
                </c:pt>
                <c:pt idx="77">
                  <c:v>0.37</c:v>
                </c:pt>
                <c:pt idx="78">
                  <c:v>0.38</c:v>
                </c:pt>
                <c:pt idx="79">
                  <c:v>0.39</c:v>
                </c:pt>
                <c:pt idx="80">
                  <c:v>0.4</c:v>
                </c:pt>
              </c:numCache>
            </c:numRef>
          </c:cat>
          <c:val>
            <c:numRef>
              <c:f>'Коррекция инфляции'!$NE$1060:$NE$1140</c:f>
              <c:numCache>
                <c:formatCode>General</c:formatCode>
                <c:ptCount val="81"/>
                <c:pt idx="0">
                  <c:v>2.8735632183908046E-3</c:v>
                </c:pt>
                <c:pt idx="1">
                  <c:v>0</c:v>
                </c:pt>
                <c:pt idx="2">
                  <c:v>2.8735632183908046E-3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2.8735632183908046E-3</c:v>
                </c:pt>
                <c:pt idx="9">
                  <c:v>2.8735632183908046E-3</c:v>
                </c:pt>
                <c:pt idx="10">
                  <c:v>0</c:v>
                </c:pt>
                <c:pt idx="11">
                  <c:v>2.8735632183908046E-3</c:v>
                </c:pt>
                <c:pt idx="12">
                  <c:v>0</c:v>
                </c:pt>
                <c:pt idx="13">
                  <c:v>2.8735632183908046E-3</c:v>
                </c:pt>
                <c:pt idx="14">
                  <c:v>0</c:v>
                </c:pt>
                <c:pt idx="15">
                  <c:v>2.8735632183908046E-3</c:v>
                </c:pt>
                <c:pt idx="16">
                  <c:v>8.6206896551724137E-3</c:v>
                </c:pt>
                <c:pt idx="17">
                  <c:v>2.8735632183908046E-3</c:v>
                </c:pt>
                <c:pt idx="18">
                  <c:v>5.7471264367816091E-3</c:v>
                </c:pt>
                <c:pt idx="19">
                  <c:v>2.8735632183908046E-3</c:v>
                </c:pt>
                <c:pt idx="20">
                  <c:v>2.8735632183908046E-3</c:v>
                </c:pt>
                <c:pt idx="21">
                  <c:v>5.7471264367816091E-3</c:v>
                </c:pt>
                <c:pt idx="22">
                  <c:v>2.8735632183908046E-3</c:v>
                </c:pt>
                <c:pt idx="23">
                  <c:v>5.7471264367816091E-3</c:v>
                </c:pt>
                <c:pt idx="24">
                  <c:v>8.6206896551724137E-3</c:v>
                </c:pt>
                <c:pt idx="25">
                  <c:v>8.6206896551724137E-3</c:v>
                </c:pt>
                <c:pt idx="26">
                  <c:v>5.7471264367816091E-3</c:v>
                </c:pt>
                <c:pt idx="27">
                  <c:v>5.7471264367816091E-3</c:v>
                </c:pt>
                <c:pt idx="28">
                  <c:v>1.1494252873563218E-2</c:v>
                </c:pt>
                <c:pt idx="29">
                  <c:v>2.8735632183908046E-3</c:v>
                </c:pt>
                <c:pt idx="30">
                  <c:v>8.6206896551724137E-3</c:v>
                </c:pt>
                <c:pt idx="31">
                  <c:v>1.1494252873563218E-2</c:v>
                </c:pt>
                <c:pt idx="32">
                  <c:v>1.1494252873563218E-2</c:v>
                </c:pt>
                <c:pt idx="33">
                  <c:v>2.8735632183908046E-3</c:v>
                </c:pt>
                <c:pt idx="34">
                  <c:v>1.7241379310344827E-2</c:v>
                </c:pt>
                <c:pt idx="35">
                  <c:v>5.7471264367816091E-3</c:v>
                </c:pt>
                <c:pt idx="36">
                  <c:v>1.4367816091954023E-2</c:v>
                </c:pt>
                <c:pt idx="37">
                  <c:v>2.0114942528735632E-2</c:v>
                </c:pt>
                <c:pt idx="38">
                  <c:v>5.7471264367816091E-3</c:v>
                </c:pt>
                <c:pt idx="39">
                  <c:v>5.7471264367816091E-3</c:v>
                </c:pt>
                <c:pt idx="40">
                  <c:v>0.22701149425287356</c:v>
                </c:pt>
                <c:pt idx="41">
                  <c:v>2.8735632183908046E-2</c:v>
                </c:pt>
                <c:pt idx="42">
                  <c:v>1.7241379310344827E-2</c:v>
                </c:pt>
                <c:pt idx="43">
                  <c:v>2.0114942528735632E-2</c:v>
                </c:pt>
                <c:pt idx="44">
                  <c:v>2.5862068965517241E-2</c:v>
                </c:pt>
                <c:pt idx="45">
                  <c:v>3.1609195402298854E-2</c:v>
                </c:pt>
                <c:pt idx="46">
                  <c:v>3.7356321839080463E-2</c:v>
                </c:pt>
                <c:pt idx="47">
                  <c:v>1.7241379310344827E-2</c:v>
                </c:pt>
                <c:pt idx="48">
                  <c:v>1.7241379310344827E-2</c:v>
                </c:pt>
                <c:pt idx="49">
                  <c:v>5.7471264367816091E-3</c:v>
                </c:pt>
                <c:pt idx="50">
                  <c:v>1.1494252873563218E-2</c:v>
                </c:pt>
                <c:pt idx="51">
                  <c:v>2.5862068965517241E-2</c:v>
                </c:pt>
                <c:pt idx="52">
                  <c:v>1.7241379310344827E-2</c:v>
                </c:pt>
                <c:pt idx="53">
                  <c:v>1.4367816091954023E-2</c:v>
                </c:pt>
                <c:pt idx="54">
                  <c:v>1.4367816091954023E-2</c:v>
                </c:pt>
                <c:pt idx="55">
                  <c:v>1.7241379310344827E-2</c:v>
                </c:pt>
                <c:pt idx="56">
                  <c:v>2.2988505747126436E-2</c:v>
                </c:pt>
                <c:pt idx="57">
                  <c:v>2.0114942528735632E-2</c:v>
                </c:pt>
                <c:pt idx="58">
                  <c:v>5.7471264367816091E-3</c:v>
                </c:pt>
                <c:pt idx="59">
                  <c:v>1.7241379310344827E-2</c:v>
                </c:pt>
                <c:pt idx="60">
                  <c:v>2.0114942528735632E-2</c:v>
                </c:pt>
                <c:pt idx="61">
                  <c:v>5.7471264367816091E-3</c:v>
                </c:pt>
                <c:pt idx="62">
                  <c:v>5.7471264367816091E-3</c:v>
                </c:pt>
                <c:pt idx="63">
                  <c:v>1.7241379310344827E-2</c:v>
                </c:pt>
                <c:pt idx="64">
                  <c:v>5.7471264367816091E-3</c:v>
                </c:pt>
                <c:pt idx="65">
                  <c:v>1.7241379310344827E-2</c:v>
                </c:pt>
                <c:pt idx="66">
                  <c:v>8.6206896551724137E-3</c:v>
                </c:pt>
                <c:pt idx="67">
                  <c:v>2.8735632183908046E-3</c:v>
                </c:pt>
                <c:pt idx="68">
                  <c:v>0</c:v>
                </c:pt>
                <c:pt idx="69">
                  <c:v>2.8735632183908046E-3</c:v>
                </c:pt>
                <c:pt idx="70">
                  <c:v>0</c:v>
                </c:pt>
                <c:pt idx="71">
                  <c:v>0</c:v>
                </c:pt>
                <c:pt idx="72">
                  <c:v>5.7471264367816091E-3</c:v>
                </c:pt>
                <c:pt idx="73">
                  <c:v>2.8735632183908046E-3</c:v>
                </c:pt>
                <c:pt idx="74">
                  <c:v>2.8735632183908046E-3</c:v>
                </c:pt>
                <c:pt idx="75">
                  <c:v>8.6206896551724137E-3</c:v>
                </c:pt>
                <c:pt idx="76">
                  <c:v>2.8735632183908046E-3</c:v>
                </c:pt>
                <c:pt idx="77">
                  <c:v>2.8735632183908046E-3</c:v>
                </c:pt>
                <c:pt idx="78">
                  <c:v>5.7471264367816091E-3</c:v>
                </c:pt>
                <c:pt idx="79">
                  <c:v>0</c:v>
                </c:pt>
                <c:pt idx="80">
                  <c:v>2.8735632183908046E-3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'Коррекция инфляции'!$NF$999</c:f>
              <c:strCache>
                <c:ptCount val="1"/>
                <c:pt idx="0">
                  <c:v>not tied to grants</c:v>
                </c:pt>
              </c:strCache>
            </c:strRef>
          </c:tx>
          <c:marker>
            <c:symbol val="none"/>
          </c:marker>
          <c:cat>
            <c:numRef>
              <c:f>'Коррекция инфляции'!$B$1060:$B$1140</c:f>
              <c:numCache>
                <c:formatCode>General</c:formatCode>
                <c:ptCount val="81"/>
                <c:pt idx="0">
                  <c:v>-0.39999999999999902</c:v>
                </c:pt>
                <c:pt idx="1">
                  <c:v>-0.38999999999999901</c:v>
                </c:pt>
                <c:pt idx="2">
                  <c:v>-0.37999999999999901</c:v>
                </c:pt>
                <c:pt idx="3">
                  <c:v>-0.369999999999999</c:v>
                </c:pt>
                <c:pt idx="4">
                  <c:v>-0.35999999999999899</c:v>
                </c:pt>
                <c:pt idx="5">
                  <c:v>-0.34999999999999898</c:v>
                </c:pt>
                <c:pt idx="6">
                  <c:v>-0.33999999999999903</c:v>
                </c:pt>
                <c:pt idx="7">
                  <c:v>-0.32999999999999902</c:v>
                </c:pt>
                <c:pt idx="8">
                  <c:v>-0.31999999999999901</c:v>
                </c:pt>
                <c:pt idx="9">
                  <c:v>-0.309999999999999</c:v>
                </c:pt>
                <c:pt idx="10">
                  <c:v>-0.29999999999999899</c:v>
                </c:pt>
                <c:pt idx="11">
                  <c:v>-0.28999999999999898</c:v>
                </c:pt>
                <c:pt idx="12">
                  <c:v>-0.27999999999999903</c:v>
                </c:pt>
                <c:pt idx="13">
                  <c:v>-0.26999999999999902</c:v>
                </c:pt>
                <c:pt idx="14">
                  <c:v>-0.25999999999999901</c:v>
                </c:pt>
                <c:pt idx="15">
                  <c:v>-0.249999999999999</c:v>
                </c:pt>
                <c:pt idx="16">
                  <c:v>-0.23999999999999899</c:v>
                </c:pt>
                <c:pt idx="17">
                  <c:v>-0.22999999999999901</c:v>
                </c:pt>
                <c:pt idx="18">
                  <c:v>-0.219999999999999</c:v>
                </c:pt>
                <c:pt idx="19">
                  <c:v>-0.20999999999999899</c:v>
                </c:pt>
                <c:pt idx="20">
                  <c:v>-0.19999999999999901</c:v>
                </c:pt>
                <c:pt idx="21">
                  <c:v>-0.189999999999999</c:v>
                </c:pt>
                <c:pt idx="22">
                  <c:v>-0.17999999999999899</c:v>
                </c:pt>
                <c:pt idx="23">
                  <c:v>-0.16999999999999901</c:v>
                </c:pt>
                <c:pt idx="24">
                  <c:v>-0.159999999999999</c:v>
                </c:pt>
                <c:pt idx="25">
                  <c:v>-0.149999999999999</c:v>
                </c:pt>
                <c:pt idx="26">
                  <c:v>-0.13999999999999899</c:v>
                </c:pt>
                <c:pt idx="27">
                  <c:v>-0.12999999999999901</c:v>
                </c:pt>
                <c:pt idx="28">
                  <c:v>-0.119999999999999</c:v>
                </c:pt>
                <c:pt idx="29">
                  <c:v>-0.109999999999999</c:v>
                </c:pt>
                <c:pt idx="30">
                  <c:v>-9.9999999999999006E-2</c:v>
                </c:pt>
                <c:pt idx="31">
                  <c:v>-8.9999999999998997E-2</c:v>
                </c:pt>
                <c:pt idx="32">
                  <c:v>-7.9999999999999002E-2</c:v>
                </c:pt>
                <c:pt idx="33">
                  <c:v>-6.9999999999998994E-2</c:v>
                </c:pt>
                <c:pt idx="34">
                  <c:v>-5.9999999999999103E-2</c:v>
                </c:pt>
                <c:pt idx="35">
                  <c:v>-4.9999999999998997E-2</c:v>
                </c:pt>
                <c:pt idx="36">
                  <c:v>-3.9999999999999002E-2</c:v>
                </c:pt>
                <c:pt idx="37">
                  <c:v>-2.9999999999999E-2</c:v>
                </c:pt>
                <c:pt idx="38">
                  <c:v>-1.9999999999999001E-2</c:v>
                </c:pt>
                <c:pt idx="39">
                  <c:v>-9.9999999999990097E-3</c:v>
                </c:pt>
                <c:pt idx="40">
                  <c:v>0</c:v>
                </c:pt>
                <c:pt idx="41">
                  <c:v>0.01</c:v>
                </c:pt>
                <c:pt idx="42">
                  <c:v>0.02</c:v>
                </c:pt>
                <c:pt idx="43">
                  <c:v>0.03</c:v>
                </c:pt>
                <c:pt idx="44">
                  <c:v>0.04</c:v>
                </c:pt>
                <c:pt idx="45">
                  <c:v>0.05</c:v>
                </c:pt>
                <c:pt idx="46">
                  <c:v>6.0000000000000102E-2</c:v>
                </c:pt>
                <c:pt idx="47">
                  <c:v>7.0000000000000104E-2</c:v>
                </c:pt>
                <c:pt idx="48">
                  <c:v>8.0000000000000099E-2</c:v>
                </c:pt>
                <c:pt idx="49">
                  <c:v>9.0000000000000094E-2</c:v>
                </c:pt>
                <c:pt idx="50">
                  <c:v>0.1</c:v>
                </c:pt>
                <c:pt idx="51">
                  <c:v>0.11</c:v>
                </c:pt>
                <c:pt idx="52">
                  <c:v>0.12</c:v>
                </c:pt>
                <c:pt idx="53">
                  <c:v>0.13</c:v>
                </c:pt>
                <c:pt idx="54">
                  <c:v>0.14000000000000001</c:v>
                </c:pt>
                <c:pt idx="55">
                  <c:v>0.15</c:v>
                </c:pt>
                <c:pt idx="56">
                  <c:v>0.16</c:v>
                </c:pt>
                <c:pt idx="57">
                  <c:v>0.17</c:v>
                </c:pt>
                <c:pt idx="58">
                  <c:v>0.18</c:v>
                </c:pt>
                <c:pt idx="59">
                  <c:v>0.19</c:v>
                </c:pt>
                <c:pt idx="60">
                  <c:v>0.2</c:v>
                </c:pt>
                <c:pt idx="61">
                  <c:v>0.21</c:v>
                </c:pt>
                <c:pt idx="62">
                  <c:v>0.22</c:v>
                </c:pt>
                <c:pt idx="63">
                  <c:v>0.23</c:v>
                </c:pt>
                <c:pt idx="64">
                  <c:v>0.24</c:v>
                </c:pt>
                <c:pt idx="65">
                  <c:v>0.25</c:v>
                </c:pt>
                <c:pt idx="66">
                  <c:v>0.26</c:v>
                </c:pt>
                <c:pt idx="67">
                  <c:v>0.27</c:v>
                </c:pt>
                <c:pt idx="68">
                  <c:v>0.28000000000000003</c:v>
                </c:pt>
                <c:pt idx="69">
                  <c:v>0.28999999999999998</c:v>
                </c:pt>
                <c:pt idx="70">
                  <c:v>0.3</c:v>
                </c:pt>
                <c:pt idx="71">
                  <c:v>0.31</c:v>
                </c:pt>
                <c:pt idx="72">
                  <c:v>0.32</c:v>
                </c:pt>
                <c:pt idx="73">
                  <c:v>0.33</c:v>
                </c:pt>
                <c:pt idx="74">
                  <c:v>0.34</c:v>
                </c:pt>
                <c:pt idx="75">
                  <c:v>0.35</c:v>
                </c:pt>
                <c:pt idx="76">
                  <c:v>0.36</c:v>
                </c:pt>
                <c:pt idx="77">
                  <c:v>0.37</c:v>
                </c:pt>
                <c:pt idx="78">
                  <c:v>0.38</c:v>
                </c:pt>
                <c:pt idx="79">
                  <c:v>0.39</c:v>
                </c:pt>
                <c:pt idx="80">
                  <c:v>0.4</c:v>
                </c:pt>
              </c:numCache>
            </c:numRef>
          </c:cat>
          <c:val>
            <c:numRef>
              <c:f>'Коррекция инфляции'!$NF$1060:$NF$1140</c:f>
              <c:numCache>
                <c:formatCode>General</c:formatCode>
                <c:ptCount val="81"/>
                <c:pt idx="0">
                  <c:v>2.0212228398180901E-3</c:v>
                </c:pt>
                <c:pt idx="1">
                  <c:v>1.5159171298635675E-3</c:v>
                </c:pt>
                <c:pt idx="2">
                  <c:v>5.0530570995452253E-4</c:v>
                </c:pt>
                <c:pt idx="3">
                  <c:v>1.0106114199090451E-3</c:v>
                </c:pt>
                <c:pt idx="4">
                  <c:v>1.5159171298635675E-3</c:v>
                </c:pt>
                <c:pt idx="5">
                  <c:v>1.5159171298635675E-3</c:v>
                </c:pt>
                <c:pt idx="6">
                  <c:v>2.5265285497726125E-3</c:v>
                </c:pt>
                <c:pt idx="7">
                  <c:v>3.5371399696816574E-3</c:v>
                </c:pt>
                <c:pt idx="8">
                  <c:v>3.0318342597271349E-3</c:v>
                </c:pt>
                <c:pt idx="9">
                  <c:v>2.0212228398180901E-3</c:v>
                </c:pt>
                <c:pt idx="10">
                  <c:v>4.0424456796361802E-3</c:v>
                </c:pt>
                <c:pt idx="11">
                  <c:v>3.0318342597271349E-3</c:v>
                </c:pt>
                <c:pt idx="12">
                  <c:v>4.5477513895907026E-3</c:v>
                </c:pt>
                <c:pt idx="13">
                  <c:v>4.5477513895907026E-3</c:v>
                </c:pt>
                <c:pt idx="14">
                  <c:v>7.5795856493178371E-3</c:v>
                </c:pt>
                <c:pt idx="15">
                  <c:v>4.0424456796361802E-3</c:v>
                </c:pt>
                <c:pt idx="16">
                  <c:v>5.053057099545225E-3</c:v>
                </c:pt>
                <c:pt idx="17">
                  <c:v>4.0424456796361802E-3</c:v>
                </c:pt>
                <c:pt idx="18">
                  <c:v>5.053057099545225E-3</c:v>
                </c:pt>
                <c:pt idx="19">
                  <c:v>8.590197069226882E-3</c:v>
                </c:pt>
                <c:pt idx="20">
                  <c:v>6.0636685194542699E-3</c:v>
                </c:pt>
                <c:pt idx="21">
                  <c:v>9.0955027791814053E-3</c:v>
                </c:pt>
                <c:pt idx="22">
                  <c:v>1.010611419909045E-2</c:v>
                </c:pt>
                <c:pt idx="23">
                  <c:v>1.212733703890854E-2</c:v>
                </c:pt>
                <c:pt idx="24">
                  <c:v>1.5664477008590198E-2</c:v>
                </c:pt>
                <c:pt idx="25">
                  <c:v>1.010611419909045E-2</c:v>
                </c:pt>
                <c:pt idx="26">
                  <c:v>1.3643254168772108E-2</c:v>
                </c:pt>
                <c:pt idx="27">
                  <c:v>1.7685699848408287E-2</c:v>
                </c:pt>
                <c:pt idx="28">
                  <c:v>1.3137948458817585E-2</c:v>
                </c:pt>
                <c:pt idx="29">
                  <c:v>1.6675088428499241E-2</c:v>
                </c:pt>
                <c:pt idx="30">
                  <c:v>1.869631126831733E-2</c:v>
                </c:pt>
                <c:pt idx="31">
                  <c:v>1.7685699848408287E-2</c:v>
                </c:pt>
                <c:pt idx="32">
                  <c:v>1.9201616978271854E-2</c:v>
                </c:pt>
                <c:pt idx="33">
                  <c:v>2.3749368367862556E-2</c:v>
                </c:pt>
                <c:pt idx="34">
                  <c:v>2.5265285497726123E-2</c:v>
                </c:pt>
                <c:pt idx="35">
                  <c:v>2.2738756947953513E-2</c:v>
                </c:pt>
                <c:pt idx="36">
                  <c:v>3.2844871147043965E-2</c:v>
                </c:pt>
                <c:pt idx="37">
                  <c:v>2.7791814047498736E-2</c:v>
                </c:pt>
                <c:pt idx="38">
                  <c:v>3.0318342597271349E-2</c:v>
                </c:pt>
                <c:pt idx="39">
                  <c:v>2.5770591207680646E-2</c:v>
                </c:pt>
                <c:pt idx="40">
                  <c:v>9.5502779181404748E-2</c:v>
                </c:pt>
                <c:pt idx="41">
                  <c:v>4.04244567963618E-2</c:v>
                </c:pt>
                <c:pt idx="42">
                  <c:v>3.5371399696816574E-2</c:v>
                </c:pt>
                <c:pt idx="43">
                  <c:v>2.8297119757453259E-2</c:v>
                </c:pt>
                <c:pt idx="44">
                  <c:v>3.1834259727134918E-2</c:v>
                </c:pt>
                <c:pt idx="45">
                  <c:v>2.2738756947953513E-2</c:v>
                </c:pt>
                <c:pt idx="46">
                  <c:v>2.2738756947953513E-2</c:v>
                </c:pt>
                <c:pt idx="47">
                  <c:v>1.6169782718544721E-2</c:v>
                </c:pt>
                <c:pt idx="48">
                  <c:v>1.1622031328954016E-2</c:v>
                </c:pt>
                <c:pt idx="49">
                  <c:v>1.3137948458817585E-2</c:v>
                </c:pt>
                <c:pt idx="50">
                  <c:v>1.3643254168772108E-2</c:v>
                </c:pt>
                <c:pt idx="51">
                  <c:v>1.5159171298635674E-2</c:v>
                </c:pt>
                <c:pt idx="52">
                  <c:v>1.4148559878726629E-2</c:v>
                </c:pt>
                <c:pt idx="53">
                  <c:v>1.212733703890854E-2</c:v>
                </c:pt>
                <c:pt idx="54">
                  <c:v>1.0611419909044972E-2</c:v>
                </c:pt>
                <c:pt idx="55">
                  <c:v>8.590197069226882E-3</c:v>
                </c:pt>
                <c:pt idx="56">
                  <c:v>8.590197069226882E-3</c:v>
                </c:pt>
                <c:pt idx="57">
                  <c:v>1.0611419909044972E-2</c:v>
                </c:pt>
                <c:pt idx="58">
                  <c:v>7.0742799393633147E-3</c:v>
                </c:pt>
                <c:pt idx="59">
                  <c:v>3.5371399696816574E-3</c:v>
                </c:pt>
                <c:pt idx="60">
                  <c:v>6.5689742294087923E-3</c:v>
                </c:pt>
                <c:pt idx="61">
                  <c:v>6.0636685194542699E-3</c:v>
                </c:pt>
                <c:pt idx="62">
                  <c:v>9.0955027791814053E-3</c:v>
                </c:pt>
                <c:pt idx="63">
                  <c:v>7.5795856493178371E-3</c:v>
                </c:pt>
                <c:pt idx="64">
                  <c:v>5.053057099545225E-3</c:v>
                </c:pt>
                <c:pt idx="65">
                  <c:v>5.053057099545225E-3</c:v>
                </c:pt>
                <c:pt idx="66">
                  <c:v>6.5689742294087923E-3</c:v>
                </c:pt>
                <c:pt idx="67">
                  <c:v>2.5265285497726125E-3</c:v>
                </c:pt>
                <c:pt idx="68">
                  <c:v>5.053057099545225E-3</c:v>
                </c:pt>
                <c:pt idx="69">
                  <c:v>2.0212228398180901E-3</c:v>
                </c:pt>
                <c:pt idx="70">
                  <c:v>2.5265285497726125E-3</c:v>
                </c:pt>
                <c:pt idx="71">
                  <c:v>3.5371399696816574E-3</c:v>
                </c:pt>
                <c:pt idx="72">
                  <c:v>2.5265285497726125E-3</c:v>
                </c:pt>
                <c:pt idx="73">
                  <c:v>3.5371399696816574E-3</c:v>
                </c:pt>
                <c:pt idx="74">
                  <c:v>4.0424456796361802E-3</c:v>
                </c:pt>
                <c:pt idx="75">
                  <c:v>3.5371399696816574E-3</c:v>
                </c:pt>
                <c:pt idx="76">
                  <c:v>3.0318342597271349E-3</c:v>
                </c:pt>
                <c:pt idx="77">
                  <c:v>1.0106114199090451E-3</c:v>
                </c:pt>
                <c:pt idx="78">
                  <c:v>5.0530570995452253E-4</c:v>
                </c:pt>
                <c:pt idx="79">
                  <c:v>2.0212228398180901E-3</c:v>
                </c:pt>
                <c:pt idx="80">
                  <c:v>3.5371399696816574E-3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090176"/>
        <c:axId val="97096064"/>
      </c:lineChart>
      <c:catAx>
        <c:axId val="9709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096064"/>
        <c:crosses val="autoZero"/>
        <c:auto val="1"/>
        <c:lblAlgn val="ctr"/>
        <c:lblOffset val="100"/>
        <c:noMultiLvlLbl val="0"/>
      </c:catAx>
      <c:valAx>
        <c:axId val="9709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090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2010/11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'Коррекция инфляции'!$NE$1206</c:f>
              <c:strCache>
                <c:ptCount val="1"/>
                <c:pt idx="0">
                  <c:v>tied to grants</c:v>
                </c:pt>
              </c:strCache>
            </c:strRef>
          </c:tx>
          <c:marker>
            <c:symbol val="none"/>
          </c:marker>
          <c:cat>
            <c:numRef>
              <c:f>'Коррекция инфляции'!$B$1272:$B$1342</c:f>
              <c:numCache>
                <c:formatCode>General</c:formatCode>
                <c:ptCount val="71"/>
                <c:pt idx="0">
                  <c:v>-0.34999999999999898</c:v>
                </c:pt>
                <c:pt idx="1">
                  <c:v>-0.33999999999999903</c:v>
                </c:pt>
                <c:pt idx="2">
                  <c:v>-0.32999999999999902</c:v>
                </c:pt>
                <c:pt idx="3">
                  <c:v>-0.31999999999999901</c:v>
                </c:pt>
                <c:pt idx="4">
                  <c:v>-0.309999999999999</c:v>
                </c:pt>
                <c:pt idx="5">
                  <c:v>-0.29999999999999899</c:v>
                </c:pt>
                <c:pt idx="6">
                  <c:v>-0.28999999999999898</c:v>
                </c:pt>
                <c:pt idx="7">
                  <c:v>-0.27999999999999903</c:v>
                </c:pt>
                <c:pt idx="8">
                  <c:v>-0.26999999999999902</c:v>
                </c:pt>
                <c:pt idx="9">
                  <c:v>-0.25999999999999901</c:v>
                </c:pt>
                <c:pt idx="10">
                  <c:v>-0.249999999999999</c:v>
                </c:pt>
                <c:pt idx="11">
                  <c:v>-0.23999999999999899</c:v>
                </c:pt>
                <c:pt idx="12">
                  <c:v>-0.22999999999999901</c:v>
                </c:pt>
                <c:pt idx="13">
                  <c:v>-0.219999999999999</c:v>
                </c:pt>
                <c:pt idx="14">
                  <c:v>-0.20999999999999899</c:v>
                </c:pt>
                <c:pt idx="15">
                  <c:v>-0.19999999999999901</c:v>
                </c:pt>
                <c:pt idx="16">
                  <c:v>-0.189999999999999</c:v>
                </c:pt>
                <c:pt idx="17">
                  <c:v>-0.17999999999999899</c:v>
                </c:pt>
                <c:pt idx="18">
                  <c:v>-0.16999999999999901</c:v>
                </c:pt>
                <c:pt idx="19">
                  <c:v>-0.159999999999999</c:v>
                </c:pt>
                <c:pt idx="20">
                  <c:v>-0.149999999999999</c:v>
                </c:pt>
                <c:pt idx="21">
                  <c:v>-0.13999999999999899</c:v>
                </c:pt>
                <c:pt idx="22">
                  <c:v>-0.12999999999999901</c:v>
                </c:pt>
                <c:pt idx="23">
                  <c:v>-0.119999999999999</c:v>
                </c:pt>
                <c:pt idx="24">
                  <c:v>-0.109999999999999</c:v>
                </c:pt>
                <c:pt idx="25">
                  <c:v>-9.9999999999999006E-2</c:v>
                </c:pt>
                <c:pt idx="26">
                  <c:v>-8.9999999999998997E-2</c:v>
                </c:pt>
                <c:pt idx="27">
                  <c:v>-7.9999999999999002E-2</c:v>
                </c:pt>
                <c:pt idx="28">
                  <c:v>-6.9999999999998994E-2</c:v>
                </c:pt>
                <c:pt idx="29">
                  <c:v>-5.9999999999999103E-2</c:v>
                </c:pt>
                <c:pt idx="30">
                  <c:v>-4.9999999999998997E-2</c:v>
                </c:pt>
                <c:pt idx="31">
                  <c:v>-3.9999999999999002E-2</c:v>
                </c:pt>
                <c:pt idx="32">
                  <c:v>-2.9999999999999E-2</c:v>
                </c:pt>
                <c:pt idx="33">
                  <c:v>-1.9999999999999001E-2</c:v>
                </c:pt>
                <c:pt idx="34">
                  <c:v>-9.9999999999990097E-3</c:v>
                </c:pt>
                <c:pt idx="35">
                  <c:v>0</c:v>
                </c:pt>
                <c:pt idx="36">
                  <c:v>0.01</c:v>
                </c:pt>
                <c:pt idx="37">
                  <c:v>0.02</c:v>
                </c:pt>
                <c:pt idx="38">
                  <c:v>0.03</c:v>
                </c:pt>
                <c:pt idx="39">
                  <c:v>0.04</c:v>
                </c:pt>
                <c:pt idx="40">
                  <c:v>0.05</c:v>
                </c:pt>
                <c:pt idx="41">
                  <c:v>6.0000000000000102E-2</c:v>
                </c:pt>
                <c:pt idx="42">
                  <c:v>7.0000000000000104E-2</c:v>
                </c:pt>
                <c:pt idx="43">
                  <c:v>8.0000000000000099E-2</c:v>
                </c:pt>
                <c:pt idx="44">
                  <c:v>9.0000000000000094E-2</c:v>
                </c:pt>
                <c:pt idx="45">
                  <c:v>0.1</c:v>
                </c:pt>
                <c:pt idx="46">
                  <c:v>0.11</c:v>
                </c:pt>
                <c:pt idx="47">
                  <c:v>0.12</c:v>
                </c:pt>
                <c:pt idx="48">
                  <c:v>0.13</c:v>
                </c:pt>
                <c:pt idx="49">
                  <c:v>0.14000000000000001</c:v>
                </c:pt>
                <c:pt idx="50">
                  <c:v>0.15</c:v>
                </c:pt>
                <c:pt idx="51">
                  <c:v>0.16</c:v>
                </c:pt>
                <c:pt idx="52">
                  <c:v>0.17</c:v>
                </c:pt>
                <c:pt idx="53">
                  <c:v>0.18</c:v>
                </c:pt>
                <c:pt idx="54">
                  <c:v>0.19</c:v>
                </c:pt>
                <c:pt idx="55">
                  <c:v>0.2</c:v>
                </c:pt>
                <c:pt idx="56">
                  <c:v>0.21</c:v>
                </c:pt>
                <c:pt idx="57">
                  <c:v>0.22</c:v>
                </c:pt>
                <c:pt idx="58">
                  <c:v>0.23</c:v>
                </c:pt>
                <c:pt idx="59">
                  <c:v>0.24</c:v>
                </c:pt>
                <c:pt idx="60">
                  <c:v>0.25</c:v>
                </c:pt>
                <c:pt idx="61">
                  <c:v>0.26</c:v>
                </c:pt>
                <c:pt idx="62">
                  <c:v>0.27</c:v>
                </c:pt>
                <c:pt idx="63">
                  <c:v>0.28000000000000003</c:v>
                </c:pt>
                <c:pt idx="64">
                  <c:v>0.28999999999999998</c:v>
                </c:pt>
                <c:pt idx="65">
                  <c:v>0.3</c:v>
                </c:pt>
                <c:pt idx="66">
                  <c:v>0.31</c:v>
                </c:pt>
                <c:pt idx="67">
                  <c:v>0.32</c:v>
                </c:pt>
                <c:pt idx="68">
                  <c:v>0.33</c:v>
                </c:pt>
                <c:pt idx="69">
                  <c:v>0.34</c:v>
                </c:pt>
                <c:pt idx="70">
                  <c:v>0.35</c:v>
                </c:pt>
              </c:numCache>
            </c:numRef>
          </c:cat>
          <c:val>
            <c:numRef>
              <c:f>'Коррекция инфляции'!$NE$1272:$NE$1342</c:f>
              <c:numCache>
                <c:formatCode>General</c:formatCode>
                <c:ptCount val="71"/>
                <c:pt idx="0">
                  <c:v>0</c:v>
                </c:pt>
                <c:pt idx="1">
                  <c:v>2.7548209366391185E-3</c:v>
                </c:pt>
                <c:pt idx="2">
                  <c:v>5.5096418732782371E-3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5.5096418732782371E-3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2.7548209366391185E-3</c:v>
                </c:pt>
                <c:pt idx="15">
                  <c:v>2.7548209366391185E-3</c:v>
                </c:pt>
                <c:pt idx="16">
                  <c:v>0</c:v>
                </c:pt>
                <c:pt idx="17">
                  <c:v>2.7548209366391185E-3</c:v>
                </c:pt>
                <c:pt idx="18">
                  <c:v>2.7548209366391185E-3</c:v>
                </c:pt>
                <c:pt idx="19">
                  <c:v>5.5096418732782371E-3</c:v>
                </c:pt>
                <c:pt idx="20">
                  <c:v>5.5096418732782371E-3</c:v>
                </c:pt>
                <c:pt idx="21">
                  <c:v>5.5096418732782371E-3</c:v>
                </c:pt>
                <c:pt idx="22">
                  <c:v>0</c:v>
                </c:pt>
                <c:pt idx="23">
                  <c:v>5.5096418732782371E-3</c:v>
                </c:pt>
                <c:pt idx="24">
                  <c:v>8.2644628099173556E-3</c:v>
                </c:pt>
                <c:pt idx="25">
                  <c:v>1.6528925619834711E-2</c:v>
                </c:pt>
                <c:pt idx="26">
                  <c:v>2.7548209366391185E-3</c:v>
                </c:pt>
                <c:pt idx="27">
                  <c:v>8.2644628099173556E-3</c:v>
                </c:pt>
                <c:pt idx="28">
                  <c:v>2.2038567493112948E-2</c:v>
                </c:pt>
                <c:pt idx="29">
                  <c:v>1.3774104683195593E-2</c:v>
                </c:pt>
                <c:pt idx="30">
                  <c:v>1.6528925619834711E-2</c:v>
                </c:pt>
                <c:pt idx="31">
                  <c:v>5.5096418732782371E-3</c:v>
                </c:pt>
                <c:pt idx="32">
                  <c:v>5.5096418732782371E-3</c:v>
                </c:pt>
                <c:pt idx="33">
                  <c:v>5.5096418732782371E-3</c:v>
                </c:pt>
                <c:pt idx="34">
                  <c:v>1.3774104683195593E-2</c:v>
                </c:pt>
                <c:pt idx="35">
                  <c:v>0.27548209366391185</c:v>
                </c:pt>
                <c:pt idx="36">
                  <c:v>2.4793388429752067E-2</c:v>
                </c:pt>
                <c:pt idx="37">
                  <c:v>3.5812672176308541E-2</c:v>
                </c:pt>
                <c:pt idx="38">
                  <c:v>3.3057851239669422E-2</c:v>
                </c:pt>
                <c:pt idx="39">
                  <c:v>4.6831955922865015E-2</c:v>
                </c:pt>
                <c:pt idx="40">
                  <c:v>3.0303030303030304E-2</c:v>
                </c:pt>
                <c:pt idx="41">
                  <c:v>4.1322314049586778E-2</c:v>
                </c:pt>
                <c:pt idx="42">
                  <c:v>2.7548209366391185E-2</c:v>
                </c:pt>
                <c:pt idx="43">
                  <c:v>2.7548209366391185E-2</c:v>
                </c:pt>
                <c:pt idx="44">
                  <c:v>1.928374655647383E-2</c:v>
                </c:pt>
                <c:pt idx="45">
                  <c:v>1.928374655647383E-2</c:v>
                </c:pt>
                <c:pt idx="46">
                  <c:v>1.3774104683195593E-2</c:v>
                </c:pt>
                <c:pt idx="47">
                  <c:v>1.928374655647383E-2</c:v>
                </c:pt>
                <c:pt idx="48">
                  <c:v>1.1019283746556474E-2</c:v>
                </c:pt>
                <c:pt idx="49">
                  <c:v>5.5096418732782371E-3</c:v>
                </c:pt>
                <c:pt idx="50">
                  <c:v>1.3774104683195593E-2</c:v>
                </c:pt>
                <c:pt idx="51">
                  <c:v>1.928374655647383E-2</c:v>
                </c:pt>
                <c:pt idx="52">
                  <c:v>2.7548209366391185E-3</c:v>
                </c:pt>
                <c:pt idx="53">
                  <c:v>8.2644628099173556E-3</c:v>
                </c:pt>
                <c:pt idx="54">
                  <c:v>1.6528925619834711E-2</c:v>
                </c:pt>
                <c:pt idx="55">
                  <c:v>1.6528925619834711E-2</c:v>
                </c:pt>
                <c:pt idx="56">
                  <c:v>5.5096418732782371E-3</c:v>
                </c:pt>
                <c:pt idx="57">
                  <c:v>1.3774104683195593E-2</c:v>
                </c:pt>
                <c:pt idx="58">
                  <c:v>5.5096418732782371E-3</c:v>
                </c:pt>
                <c:pt idx="59">
                  <c:v>5.5096418732782371E-3</c:v>
                </c:pt>
                <c:pt idx="60">
                  <c:v>8.2644628099173556E-3</c:v>
                </c:pt>
                <c:pt idx="61">
                  <c:v>0</c:v>
                </c:pt>
                <c:pt idx="62">
                  <c:v>1.1019283746556474E-2</c:v>
                </c:pt>
                <c:pt idx="63">
                  <c:v>2.7548209366391185E-3</c:v>
                </c:pt>
                <c:pt idx="64">
                  <c:v>2.7548209366391185E-3</c:v>
                </c:pt>
                <c:pt idx="65">
                  <c:v>1.1019283746556474E-2</c:v>
                </c:pt>
                <c:pt idx="66">
                  <c:v>0</c:v>
                </c:pt>
                <c:pt idx="67">
                  <c:v>8.2644628099173556E-3</c:v>
                </c:pt>
                <c:pt idx="68">
                  <c:v>2.7548209366391185E-3</c:v>
                </c:pt>
                <c:pt idx="69">
                  <c:v>5.5096418732782371E-3</c:v>
                </c:pt>
                <c:pt idx="7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'Коррекция инфляции'!$NF$1206</c:f>
              <c:strCache>
                <c:ptCount val="1"/>
                <c:pt idx="0">
                  <c:v>not tied to grants</c:v>
                </c:pt>
              </c:strCache>
            </c:strRef>
          </c:tx>
          <c:marker>
            <c:symbol val="none"/>
          </c:marker>
          <c:cat>
            <c:numRef>
              <c:f>'Коррекция инфляции'!$B$1272:$B$1342</c:f>
              <c:numCache>
                <c:formatCode>General</c:formatCode>
                <c:ptCount val="71"/>
                <c:pt idx="0">
                  <c:v>-0.34999999999999898</c:v>
                </c:pt>
                <c:pt idx="1">
                  <c:v>-0.33999999999999903</c:v>
                </c:pt>
                <c:pt idx="2">
                  <c:v>-0.32999999999999902</c:v>
                </c:pt>
                <c:pt idx="3">
                  <c:v>-0.31999999999999901</c:v>
                </c:pt>
                <c:pt idx="4">
                  <c:v>-0.309999999999999</c:v>
                </c:pt>
                <c:pt idx="5">
                  <c:v>-0.29999999999999899</c:v>
                </c:pt>
                <c:pt idx="6">
                  <c:v>-0.28999999999999898</c:v>
                </c:pt>
                <c:pt idx="7">
                  <c:v>-0.27999999999999903</c:v>
                </c:pt>
                <c:pt idx="8">
                  <c:v>-0.26999999999999902</c:v>
                </c:pt>
                <c:pt idx="9">
                  <c:v>-0.25999999999999901</c:v>
                </c:pt>
                <c:pt idx="10">
                  <c:v>-0.249999999999999</c:v>
                </c:pt>
                <c:pt idx="11">
                  <c:v>-0.23999999999999899</c:v>
                </c:pt>
                <c:pt idx="12">
                  <c:v>-0.22999999999999901</c:v>
                </c:pt>
                <c:pt idx="13">
                  <c:v>-0.219999999999999</c:v>
                </c:pt>
                <c:pt idx="14">
                  <c:v>-0.20999999999999899</c:v>
                </c:pt>
                <c:pt idx="15">
                  <c:v>-0.19999999999999901</c:v>
                </c:pt>
                <c:pt idx="16">
                  <c:v>-0.189999999999999</c:v>
                </c:pt>
                <c:pt idx="17">
                  <c:v>-0.17999999999999899</c:v>
                </c:pt>
                <c:pt idx="18">
                  <c:v>-0.16999999999999901</c:v>
                </c:pt>
                <c:pt idx="19">
                  <c:v>-0.159999999999999</c:v>
                </c:pt>
                <c:pt idx="20">
                  <c:v>-0.149999999999999</c:v>
                </c:pt>
                <c:pt idx="21">
                  <c:v>-0.13999999999999899</c:v>
                </c:pt>
                <c:pt idx="22">
                  <c:v>-0.12999999999999901</c:v>
                </c:pt>
                <c:pt idx="23">
                  <c:v>-0.119999999999999</c:v>
                </c:pt>
                <c:pt idx="24">
                  <c:v>-0.109999999999999</c:v>
                </c:pt>
                <c:pt idx="25">
                  <c:v>-9.9999999999999006E-2</c:v>
                </c:pt>
                <c:pt idx="26">
                  <c:v>-8.9999999999998997E-2</c:v>
                </c:pt>
                <c:pt idx="27">
                  <c:v>-7.9999999999999002E-2</c:v>
                </c:pt>
                <c:pt idx="28">
                  <c:v>-6.9999999999998994E-2</c:v>
                </c:pt>
                <c:pt idx="29">
                  <c:v>-5.9999999999999103E-2</c:v>
                </c:pt>
                <c:pt idx="30">
                  <c:v>-4.9999999999998997E-2</c:v>
                </c:pt>
                <c:pt idx="31">
                  <c:v>-3.9999999999999002E-2</c:v>
                </c:pt>
                <c:pt idx="32">
                  <c:v>-2.9999999999999E-2</c:v>
                </c:pt>
                <c:pt idx="33">
                  <c:v>-1.9999999999999001E-2</c:v>
                </c:pt>
                <c:pt idx="34">
                  <c:v>-9.9999999999990097E-3</c:v>
                </c:pt>
                <c:pt idx="35">
                  <c:v>0</c:v>
                </c:pt>
                <c:pt idx="36">
                  <c:v>0.01</c:v>
                </c:pt>
                <c:pt idx="37">
                  <c:v>0.02</c:v>
                </c:pt>
                <c:pt idx="38">
                  <c:v>0.03</c:v>
                </c:pt>
                <c:pt idx="39">
                  <c:v>0.04</c:v>
                </c:pt>
                <c:pt idx="40">
                  <c:v>0.05</c:v>
                </c:pt>
                <c:pt idx="41">
                  <c:v>6.0000000000000102E-2</c:v>
                </c:pt>
                <c:pt idx="42">
                  <c:v>7.0000000000000104E-2</c:v>
                </c:pt>
                <c:pt idx="43">
                  <c:v>8.0000000000000099E-2</c:v>
                </c:pt>
                <c:pt idx="44">
                  <c:v>9.0000000000000094E-2</c:v>
                </c:pt>
                <c:pt idx="45">
                  <c:v>0.1</c:v>
                </c:pt>
                <c:pt idx="46">
                  <c:v>0.11</c:v>
                </c:pt>
                <c:pt idx="47">
                  <c:v>0.12</c:v>
                </c:pt>
                <c:pt idx="48">
                  <c:v>0.13</c:v>
                </c:pt>
                <c:pt idx="49">
                  <c:v>0.14000000000000001</c:v>
                </c:pt>
                <c:pt idx="50">
                  <c:v>0.15</c:v>
                </c:pt>
                <c:pt idx="51">
                  <c:v>0.16</c:v>
                </c:pt>
                <c:pt idx="52">
                  <c:v>0.17</c:v>
                </c:pt>
                <c:pt idx="53">
                  <c:v>0.18</c:v>
                </c:pt>
                <c:pt idx="54">
                  <c:v>0.19</c:v>
                </c:pt>
                <c:pt idx="55">
                  <c:v>0.2</c:v>
                </c:pt>
                <c:pt idx="56">
                  <c:v>0.21</c:v>
                </c:pt>
                <c:pt idx="57">
                  <c:v>0.22</c:v>
                </c:pt>
                <c:pt idx="58">
                  <c:v>0.23</c:v>
                </c:pt>
                <c:pt idx="59">
                  <c:v>0.24</c:v>
                </c:pt>
                <c:pt idx="60">
                  <c:v>0.25</c:v>
                </c:pt>
                <c:pt idx="61">
                  <c:v>0.26</c:v>
                </c:pt>
                <c:pt idx="62">
                  <c:v>0.27</c:v>
                </c:pt>
                <c:pt idx="63">
                  <c:v>0.28000000000000003</c:v>
                </c:pt>
                <c:pt idx="64">
                  <c:v>0.28999999999999998</c:v>
                </c:pt>
                <c:pt idx="65">
                  <c:v>0.3</c:v>
                </c:pt>
                <c:pt idx="66">
                  <c:v>0.31</c:v>
                </c:pt>
                <c:pt idx="67">
                  <c:v>0.32</c:v>
                </c:pt>
                <c:pt idx="68">
                  <c:v>0.33</c:v>
                </c:pt>
                <c:pt idx="69">
                  <c:v>0.34</c:v>
                </c:pt>
                <c:pt idx="70">
                  <c:v>0.35</c:v>
                </c:pt>
              </c:numCache>
            </c:numRef>
          </c:cat>
          <c:val>
            <c:numRef>
              <c:f>'Коррекция инфляции'!$NF$1272:$NF$1342</c:f>
              <c:numCache>
                <c:formatCode>General</c:formatCode>
                <c:ptCount val="71"/>
                <c:pt idx="0">
                  <c:v>1.215066828675577E-3</c:v>
                </c:pt>
                <c:pt idx="1">
                  <c:v>1.6200891049007696E-3</c:v>
                </c:pt>
                <c:pt idx="2">
                  <c:v>1.215066828675577E-3</c:v>
                </c:pt>
                <c:pt idx="3">
                  <c:v>1.215066828675577E-3</c:v>
                </c:pt>
                <c:pt idx="4">
                  <c:v>1.6200891049007696E-3</c:v>
                </c:pt>
                <c:pt idx="5">
                  <c:v>1.215066828675577E-3</c:v>
                </c:pt>
                <c:pt idx="6">
                  <c:v>2.025111381125962E-3</c:v>
                </c:pt>
                <c:pt idx="7">
                  <c:v>1.215066828675577E-3</c:v>
                </c:pt>
                <c:pt idx="8">
                  <c:v>3.2401782098015392E-3</c:v>
                </c:pt>
                <c:pt idx="9">
                  <c:v>4.0502227622519239E-3</c:v>
                </c:pt>
                <c:pt idx="10">
                  <c:v>3.6452004860267314E-3</c:v>
                </c:pt>
                <c:pt idx="11">
                  <c:v>2.025111381125962E-3</c:v>
                </c:pt>
                <c:pt idx="12">
                  <c:v>3.2401782098015392E-3</c:v>
                </c:pt>
                <c:pt idx="13">
                  <c:v>3.6452004860267314E-3</c:v>
                </c:pt>
                <c:pt idx="14">
                  <c:v>8.1004455245038479E-3</c:v>
                </c:pt>
                <c:pt idx="15">
                  <c:v>5.6703118671526933E-3</c:v>
                </c:pt>
                <c:pt idx="16">
                  <c:v>5.6703118671526933E-3</c:v>
                </c:pt>
                <c:pt idx="17">
                  <c:v>7.2904009720534627E-3</c:v>
                </c:pt>
                <c:pt idx="18">
                  <c:v>5.6703118671526933E-3</c:v>
                </c:pt>
                <c:pt idx="19">
                  <c:v>1.2960712839206157E-2</c:v>
                </c:pt>
                <c:pt idx="20">
                  <c:v>1.1745646010530578E-2</c:v>
                </c:pt>
                <c:pt idx="21">
                  <c:v>1.5390846496557311E-2</c:v>
                </c:pt>
                <c:pt idx="22">
                  <c:v>1.1340623734305387E-2</c:v>
                </c:pt>
                <c:pt idx="23">
                  <c:v>1.2555690562980963E-2</c:v>
                </c:pt>
                <c:pt idx="24">
                  <c:v>1.7820980153908466E-2</c:v>
                </c:pt>
                <c:pt idx="25">
                  <c:v>1.4175779667881734E-2</c:v>
                </c:pt>
                <c:pt idx="26">
                  <c:v>1.4985824220332119E-2</c:v>
                </c:pt>
                <c:pt idx="27">
                  <c:v>1.2960712839206157E-2</c:v>
                </c:pt>
                <c:pt idx="28">
                  <c:v>2.227622519238558E-2</c:v>
                </c:pt>
                <c:pt idx="29">
                  <c:v>2.0656136087484813E-2</c:v>
                </c:pt>
                <c:pt idx="30">
                  <c:v>2.1466180639935196E-2</c:v>
                </c:pt>
                <c:pt idx="31">
                  <c:v>2.4301336573511544E-2</c:v>
                </c:pt>
                <c:pt idx="32">
                  <c:v>2.5111381125961927E-2</c:v>
                </c:pt>
                <c:pt idx="33">
                  <c:v>2.9161603888213851E-2</c:v>
                </c:pt>
                <c:pt idx="34">
                  <c:v>2.3491292021061157E-2</c:v>
                </c:pt>
                <c:pt idx="35">
                  <c:v>0.10854597002835156</c:v>
                </c:pt>
                <c:pt idx="36">
                  <c:v>6.8043742405832316E-2</c:v>
                </c:pt>
                <c:pt idx="37">
                  <c:v>4.1717294451194813E-2</c:v>
                </c:pt>
                <c:pt idx="38">
                  <c:v>2.8351559335763468E-2</c:v>
                </c:pt>
                <c:pt idx="39">
                  <c:v>2.8351559335763468E-2</c:v>
                </c:pt>
                <c:pt idx="40">
                  <c:v>2.0656136087484813E-2</c:v>
                </c:pt>
                <c:pt idx="41">
                  <c:v>1.8631024706358849E-2</c:v>
                </c:pt>
                <c:pt idx="42">
                  <c:v>1.3365735115431349E-2</c:v>
                </c:pt>
                <c:pt idx="43">
                  <c:v>1.7010935601458079E-2</c:v>
                </c:pt>
                <c:pt idx="44">
                  <c:v>1.7415957877683273E-2</c:v>
                </c:pt>
                <c:pt idx="45">
                  <c:v>1.7820980153908466E-2</c:v>
                </c:pt>
                <c:pt idx="46">
                  <c:v>1.5390846496557311E-2</c:v>
                </c:pt>
                <c:pt idx="47">
                  <c:v>1.5390846496557311E-2</c:v>
                </c:pt>
                <c:pt idx="48">
                  <c:v>1.012555690562981E-2</c:v>
                </c:pt>
                <c:pt idx="49">
                  <c:v>1.9036046982584043E-2</c:v>
                </c:pt>
                <c:pt idx="50">
                  <c:v>1.2150668286755772E-2</c:v>
                </c:pt>
                <c:pt idx="51">
                  <c:v>1.7415957877683273E-2</c:v>
                </c:pt>
                <c:pt idx="52">
                  <c:v>1.0935601458080195E-2</c:v>
                </c:pt>
                <c:pt idx="53">
                  <c:v>1.1745646010530578E-2</c:v>
                </c:pt>
                <c:pt idx="54">
                  <c:v>9.3155123531794247E-3</c:v>
                </c:pt>
                <c:pt idx="55">
                  <c:v>1.0935601458080195E-2</c:v>
                </c:pt>
                <c:pt idx="56">
                  <c:v>1.0935601458080195E-2</c:v>
                </c:pt>
                <c:pt idx="57">
                  <c:v>8.910490076954233E-3</c:v>
                </c:pt>
                <c:pt idx="58">
                  <c:v>6.4803564196030785E-3</c:v>
                </c:pt>
                <c:pt idx="59">
                  <c:v>6.8853786958282702E-3</c:v>
                </c:pt>
                <c:pt idx="60">
                  <c:v>8.5054678007290396E-3</c:v>
                </c:pt>
                <c:pt idx="61">
                  <c:v>6.0753341433778859E-3</c:v>
                </c:pt>
                <c:pt idx="62">
                  <c:v>4.0502227622519239E-3</c:v>
                </c:pt>
                <c:pt idx="63">
                  <c:v>4.0502227622519239E-3</c:v>
                </c:pt>
                <c:pt idx="64">
                  <c:v>2.8351559335763467E-3</c:v>
                </c:pt>
                <c:pt idx="65">
                  <c:v>1.6200891049007696E-3</c:v>
                </c:pt>
                <c:pt idx="66">
                  <c:v>1.215066828675577E-3</c:v>
                </c:pt>
                <c:pt idx="67">
                  <c:v>2.8351559335763467E-3</c:v>
                </c:pt>
                <c:pt idx="68">
                  <c:v>5.2652895909275008E-3</c:v>
                </c:pt>
                <c:pt idx="69">
                  <c:v>2.4301336573511541E-3</c:v>
                </c:pt>
                <c:pt idx="70">
                  <c:v>2.025111381125962E-3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12832"/>
        <c:axId val="97114368"/>
      </c:lineChart>
      <c:catAx>
        <c:axId val="9711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114368"/>
        <c:crosses val="autoZero"/>
        <c:auto val="1"/>
        <c:lblAlgn val="ctr"/>
        <c:lblOffset val="100"/>
        <c:noMultiLvlLbl val="0"/>
      </c:catAx>
      <c:valAx>
        <c:axId val="9711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112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1" i="0" baseline="0">
                <a:effectLst/>
              </a:rPr>
              <a:t>Pooled data for all</a:t>
            </a:r>
          </a:p>
          <a:p>
            <a:pPr>
              <a:defRPr/>
            </a:pPr>
            <a:r>
              <a:rPr lang="en-US" sz="1200" b="1" i="0" baseline="0">
                <a:effectLst/>
              </a:rPr>
              <a:t> years</a:t>
            </a:r>
            <a:endParaRPr lang="ru-RU" sz="1200">
              <a:effectLst/>
            </a:endParaRPr>
          </a:p>
        </c:rich>
      </c:tx>
      <c:layout>
        <c:manualLayout>
          <c:xMode val="edge"/>
          <c:yMode val="edge"/>
          <c:x val="0.37677888090075695"/>
          <c:y val="4.595095389195753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'Коррекция инфляции'!$NE$375</c:f>
              <c:strCache>
                <c:ptCount val="1"/>
                <c:pt idx="0">
                  <c:v>tied to grants Rosstat</c:v>
                </c:pt>
              </c:strCache>
            </c:strRef>
          </c:tx>
          <c:marker>
            <c:symbol val="none"/>
          </c:marker>
          <c:cat>
            <c:numRef>
              <c:f>'Коррекция инфляции'!$B$441:$B$511</c:f>
              <c:numCache>
                <c:formatCode>General</c:formatCode>
                <c:ptCount val="71"/>
                <c:pt idx="0">
                  <c:v>-0.34999999999999898</c:v>
                </c:pt>
                <c:pt idx="1">
                  <c:v>-0.33999999999999903</c:v>
                </c:pt>
                <c:pt idx="2">
                  <c:v>-0.32999999999999902</c:v>
                </c:pt>
                <c:pt idx="3">
                  <c:v>-0.31999999999999901</c:v>
                </c:pt>
                <c:pt idx="4">
                  <c:v>-0.309999999999999</c:v>
                </c:pt>
                <c:pt idx="5">
                  <c:v>-0.29999999999999899</c:v>
                </c:pt>
                <c:pt idx="6">
                  <c:v>-0.28999999999999898</c:v>
                </c:pt>
                <c:pt idx="7">
                  <c:v>-0.27999999999999903</c:v>
                </c:pt>
                <c:pt idx="8">
                  <c:v>-0.26999999999999902</c:v>
                </c:pt>
                <c:pt idx="9">
                  <c:v>-0.25999999999999901</c:v>
                </c:pt>
                <c:pt idx="10">
                  <c:v>-0.249999999999999</c:v>
                </c:pt>
                <c:pt idx="11">
                  <c:v>-0.23999999999999899</c:v>
                </c:pt>
                <c:pt idx="12">
                  <c:v>-0.22999999999999901</c:v>
                </c:pt>
                <c:pt idx="13">
                  <c:v>-0.219999999999999</c:v>
                </c:pt>
                <c:pt idx="14">
                  <c:v>-0.20999999999999899</c:v>
                </c:pt>
                <c:pt idx="15">
                  <c:v>-0.19999999999999901</c:v>
                </c:pt>
                <c:pt idx="16">
                  <c:v>-0.189999999999999</c:v>
                </c:pt>
                <c:pt idx="17">
                  <c:v>-0.17999999999999899</c:v>
                </c:pt>
                <c:pt idx="18">
                  <c:v>-0.16999999999999901</c:v>
                </c:pt>
                <c:pt idx="19">
                  <c:v>-0.159999999999999</c:v>
                </c:pt>
                <c:pt idx="20">
                  <c:v>-0.149999999999999</c:v>
                </c:pt>
                <c:pt idx="21">
                  <c:v>-0.13999999999999899</c:v>
                </c:pt>
                <c:pt idx="22">
                  <c:v>-0.12999999999999901</c:v>
                </c:pt>
                <c:pt idx="23">
                  <c:v>-0.119999999999999</c:v>
                </c:pt>
                <c:pt idx="24">
                  <c:v>-0.109999999999999</c:v>
                </c:pt>
                <c:pt idx="25">
                  <c:v>-9.9999999999999006E-2</c:v>
                </c:pt>
                <c:pt idx="26">
                  <c:v>-8.9999999999998997E-2</c:v>
                </c:pt>
                <c:pt idx="27">
                  <c:v>-7.9999999999999002E-2</c:v>
                </c:pt>
                <c:pt idx="28">
                  <c:v>-6.9999999999998994E-2</c:v>
                </c:pt>
                <c:pt idx="29">
                  <c:v>-5.9999999999999103E-2</c:v>
                </c:pt>
                <c:pt idx="30">
                  <c:v>-4.9999999999998997E-2</c:v>
                </c:pt>
                <c:pt idx="31">
                  <c:v>-3.9999999999999002E-2</c:v>
                </c:pt>
                <c:pt idx="32">
                  <c:v>-2.9999999999999E-2</c:v>
                </c:pt>
                <c:pt idx="33">
                  <c:v>-1.9999999999999001E-2</c:v>
                </c:pt>
                <c:pt idx="34">
                  <c:v>-9.9999999999990097E-3</c:v>
                </c:pt>
                <c:pt idx="35">
                  <c:v>0</c:v>
                </c:pt>
                <c:pt idx="36">
                  <c:v>0.01</c:v>
                </c:pt>
                <c:pt idx="37">
                  <c:v>0.02</c:v>
                </c:pt>
                <c:pt idx="38">
                  <c:v>0.03</c:v>
                </c:pt>
                <c:pt idx="39">
                  <c:v>0.04</c:v>
                </c:pt>
                <c:pt idx="40">
                  <c:v>0.05</c:v>
                </c:pt>
                <c:pt idx="41">
                  <c:v>6.0000000000000102E-2</c:v>
                </c:pt>
                <c:pt idx="42">
                  <c:v>7.0000000000000104E-2</c:v>
                </c:pt>
                <c:pt idx="43">
                  <c:v>8.0000000000000099E-2</c:v>
                </c:pt>
                <c:pt idx="44">
                  <c:v>9.0000000000000094E-2</c:v>
                </c:pt>
                <c:pt idx="45">
                  <c:v>0.1</c:v>
                </c:pt>
                <c:pt idx="46">
                  <c:v>0.11</c:v>
                </c:pt>
                <c:pt idx="47">
                  <c:v>0.12</c:v>
                </c:pt>
                <c:pt idx="48">
                  <c:v>0.13</c:v>
                </c:pt>
                <c:pt idx="49">
                  <c:v>0.14000000000000001</c:v>
                </c:pt>
                <c:pt idx="50">
                  <c:v>0.15</c:v>
                </c:pt>
                <c:pt idx="51">
                  <c:v>0.16</c:v>
                </c:pt>
                <c:pt idx="52">
                  <c:v>0.17</c:v>
                </c:pt>
                <c:pt idx="53">
                  <c:v>0.18</c:v>
                </c:pt>
                <c:pt idx="54">
                  <c:v>0.19</c:v>
                </c:pt>
                <c:pt idx="55">
                  <c:v>0.2</c:v>
                </c:pt>
                <c:pt idx="56">
                  <c:v>0.21</c:v>
                </c:pt>
                <c:pt idx="57">
                  <c:v>0.22</c:v>
                </c:pt>
                <c:pt idx="58">
                  <c:v>0.23</c:v>
                </c:pt>
                <c:pt idx="59">
                  <c:v>0.24</c:v>
                </c:pt>
                <c:pt idx="60">
                  <c:v>0.25</c:v>
                </c:pt>
                <c:pt idx="61">
                  <c:v>0.26</c:v>
                </c:pt>
                <c:pt idx="62">
                  <c:v>0.27</c:v>
                </c:pt>
                <c:pt idx="63">
                  <c:v>0.28000000000000003</c:v>
                </c:pt>
                <c:pt idx="64">
                  <c:v>0.28999999999999998</c:v>
                </c:pt>
                <c:pt idx="65">
                  <c:v>0.3</c:v>
                </c:pt>
                <c:pt idx="66">
                  <c:v>0.31</c:v>
                </c:pt>
                <c:pt idx="67">
                  <c:v>0.32</c:v>
                </c:pt>
                <c:pt idx="68">
                  <c:v>0.33</c:v>
                </c:pt>
                <c:pt idx="69">
                  <c:v>0.34</c:v>
                </c:pt>
                <c:pt idx="70">
                  <c:v>0.35</c:v>
                </c:pt>
              </c:numCache>
            </c:numRef>
          </c:cat>
          <c:val>
            <c:numRef>
              <c:f>'Коррекция инфляции'!$NE$441:$NE$511</c:f>
              <c:numCache>
                <c:formatCode>General</c:formatCode>
                <c:ptCount val="71"/>
                <c:pt idx="0">
                  <c:v>0</c:v>
                </c:pt>
                <c:pt idx="1">
                  <c:v>5.1020408163265302E-3</c:v>
                </c:pt>
                <c:pt idx="2">
                  <c:v>2.1865889212827989E-3</c:v>
                </c:pt>
                <c:pt idx="3">
                  <c:v>2.1865889212827989E-3</c:v>
                </c:pt>
                <c:pt idx="4">
                  <c:v>4.3731778425655978E-3</c:v>
                </c:pt>
                <c:pt idx="5">
                  <c:v>1.4577259475218659E-3</c:v>
                </c:pt>
                <c:pt idx="6">
                  <c:v>3.6443148688046646E-3</c:v>
                </c:pt>
                <c:pt idx="7">
                  <c:v>1.4577259475218659E-3</c:v>
                </c:pt>
                <c:pt idx="8">
                  <c:v>4.3731778425655978E-3</c:v>
                </c:pt>
                <c:pt idx="9">
                  <c:v>7.2886297376093293E-4</c:v>
                </c:pt>
                <c:pt idx="10">
                  <c:v>1.4577259475218659E-3</c:v>
                </c:pt>
                <c:pt idx="11">
                  <c:v>8.0174927113702624E-3</c:v>
                </c:pt>
                <c:pt idx="12">
                  <c:v>4.3731778425655978E-3</c:v>
                </c:pt>
                <c:pt idx="13">
                  <c:v>2.9154518950437317E-3</c:v>
                </c:pt>
                <c:pt idx="14">
                  <c:v>5.1020408163265302E-3</c:v>
                </c:pt>
                <c:pt idx="15">
                  <c:v>5.1020408163265302E-3</c:v>
                </c:pt>
                <c:pt idx="16">
                  <c:v>6.5597667638483967E-3</c:v>
                </c:pt>
                <c:pt idx="17">
                  <c:v>3.6443148688046646E-3</c:v>
                </c:pt>
                <c:pt idx="18">
                  <c:v>5.8309037900874635E-3</c:v>
                </c:pt>
                <c:pt idx="19">
                  <c:v>5.1020408163265302E-3</c:v>
                </c:pt>
                <c:pt idx="20">
                  <c:v>7.2886297376093291E-3</c:v>
                </c:pt>
                <c:pt idx="21">
                  <c:v>5.8309037900874635E-3</c:v>
                </c:pt>
                <c:pt idx="22">
                  <c:v>6.5597667638483967E-3</c:v>
                </c:pt>
                <c:pt idx="23">
                  <c:v>8.0174927113702624E-3</c:v>
                </c:pt>
                <c:pt idx="24">
                  <c:v>1.020408163265306E-2</c:v>
                </c:pt>
                <c:pt idx="25">
                  <c:v>1.0932944606413994E-2</c:v>
                </c:pt>
                <c:pt idx="26">
                  <c:v>8.7463556851311956E-3</c:v>
                </c:pt>
                <c:pt idx="27">
                  <c:v>8.7463556851311956E-3</c:v>
                </c:pt>
                <c:pt idx="28">
                  <c:v>1.1661807580174927E-2</c:v>
                </c:pt>
                <c:pt idx="29">
                  <c:v>1.3848396501457727E-2</c:v>
                </c:pt>
                <c:pt idx="30">
                  <c:v>1.3119533527696793E-2</c:v>
                </c:pt>
                <c:pt idx="31">
                  <c:v>1.239067055393586E-2</c:v>
                </c:pt>
                <c:pt idx="32">
                  <c:v>1.1661807580174927E-2</c:v>
                </c:pt>
                <c:pt idx="33">
                  <c:v>7.2886297376093291E-3</c:v>
                </c:pt>
                <c:pt idx="34">
                  <c:v>8.0174927113702624E-3</c:v>
                </c:pt>
                <c:pt idx="35">
                  <c:v>0.20772594752186588</c:v>
                </c:pt>
                <c:pt idx="36">
                  <c:v>2.6239067055393587E-2</c:v>
                </c:pt>
                <c:pt idx="37">
                  <c:v>3.134110787172012E-2</c:v>
                </c:pt>
                <c:pt idx="38">
                  <c:v>2.6239067055393587E-2</c:v>
                </c:pt>
                <c:pt idx="39">
                  <c:v>2.8425655976676383E-2</c:v>
                </c:pt>
                <c:pt idx="40">
                  <c:v>2.8425655976676383E-2</c:v>
                </c:pt>
                <c:pt idx="41">
                  <c:v>3.5714285714285712E-2</c:v>
                </c:pt>
                <c:pt idx="42">
                  <c:v>1.8950437317784258E-2</c:v>
                </c:pt>
                <c:pt idx="43">
                  <c:v>2.3323615160349854E-2</c:v>
                </c:pt>
                <c:pt idx="44">
                  <c:v>1.4577259475218658E-2</c:v>
                </c:pt>
                <c:pt idx="45">
                  <c:v>1.6034985422740525E-2</c:v>
                </c:pt>
                <c:pt idx="46">
                  <c:v>1.8950437317784258E-2</c:v>
                </c:pt>
                <c:pt idx="47">
                  <c:v>1.5306122448979591E-2</c:v>
                </c:pt>
                <c:pt idx="48">
                  <c:v>1.3848396501457727E-2</c:v>
                </c:pt>
                <c:pt idx="49">
                  <c:v>1.0932944606413994E-2</c:v>
                </c:pt>
                <c:pt idx="50">
                  <c:v>1.239067055393586E-2</c:v>
                </c:pt>
                <c:pt idx="51">
                  <c:v>1.6763848396501458E-2</c:v>
                </c:pt>
                <c:pt idx="52">
                  <c:v>8.0174927113702624E-3</c:v>
                </c:pt>
                <c:pt idx="53">
                  <c:v>8.7463556851311956E-3</c:v>
                </c:pt>
                <c:pt idx="54">
                  <c:v>1.6034985422740525E-2</c:v>
                </c:pt>
                <c:pt idx="55">
                  <c:v>1.1661807580174927E-2</c:v>
                </c:pt>
                <c:pt idx="56">
                  <c:v>8.0174927113702624E-3</c:v>
                </c:pt>
                <c:pt idx="57">
                  <c:v>8.7463556851311956E-3</c:v>
                </c:pt>
                <c:pt idx="58">
                  <c:v>1.0932944606413994E-2</c:v>
                </c:pt>
                <c:pt idx="59">
                  <c:v>3.6443148688046646E-3</c:v>
                </c:pt>
                <c:pt idx="60">
                  <c:v>1.1661807580174927E-2</c:v>
                </c:pt>
                <c:pt idx="61">
                  <c:v>8.0174927113702624E-3</c:v>
                </c:pt>
                <c:pt idx="62">
                  <c:v>6.5597667638483967E-3</c:v>
                </c:pt>
                <c:pt idx="63">
                  <c:v>2.1865889212827989E-3</c:v>
                </c:pt>
                <c:pt idx="64">
                  <c:v>2.9154518950437317E-3</c:v>
                </c:pt>
                <c:pt idx="65">
                  <c:v>6.5597667638483967E-3</c:v>
                </c:pt>
                <c:pt idx="66">
                  <c:v>3.6443148688046646E-3</c:v>
                </c:pt>
                <c:pt idx="67">
                  <c:v>5.8309037900874635E-3</c:v>
                </c:pt>
                <c:pt idx="68">
                  <c:v>2.1865889212827989E-3</c:v>
                </c:pt>
                <c:pt idx="69">
                  <c:v>3.6443148688046646E-3</c:v>
                </c:pt>
                <c:pt idx="70">
                  <c:v>4.3731778425655978E-3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'Коррекция инфляции'!$NF$375</c:f>
              <c:strCache>
                <c:ptCount val="1"/>
                <c:pt idx="0">
                  <c:v>not tied to grants</c:v>
                </c:pt>
              </c:strCache>
            </c:strRef>
          </c:tx>
          <c:marker>
            <c:symbol val="none"/>
          </c:marker>
          <c:cat>
            <c:numRef>
              <c:f>'Коррекция инфляции'!$B$441:$B$511</c:f>
              <c:numCache>
                <c:formatCode>General</c:formatCode>
                <c:ptCount val="71"/>
                <c:pt idx="0">
                  <c:v>-0.34999999999999898</c:v>
                </c:pt>
                <c:pt idx="1">
                  <c:v>-0.33999999999999903</c:v>
                </c:pt>
                <c:pt idx="2">
                  <c:v>-0.32999999999999902</c:v>
                </c:pt>
                <c:pt idx="3">
                  <c:v>-0.31999999999999901</c:v>
                </c:pt>
                <c:pt idx="4">
                  <c:v>-0.309999999999999</c:v>
                </c:pt>
                <c:pt idx="5">
                  <c:v>-0.29999999999999899</c:v>
                </c:pt>
                <c:pt idx="6">
                  <c:v>-0.28999999999999898</c:v>
                </c:pt>
                <c:pt idx="7">
                  <c:v>-0.27999999999999903</c:v>
                </c:pt>
                <c:pt idx="8">
                  <c:v>-0.26999999999999902</c:v>
                </c:pt>
                <c:pt idx="9">
                  <c:v>-0.25999999999999901</c:v>
                </c:pt>
                <c:pt idx="10">
                  <c:v>-0.249999999999999</c:v>
                </c:pt>
                <c:pt idx="11">
                  <c:v>-0.23999999999999899</c:v>
                </c:pt>
                <c:pt idx="12">
                  <c:v>-0.22999999999999901</c:v>
                </c:pt>
                <c:pt idx="13">
                  <c:v>-0.219999999999999</c:v>
                </c:pt>
                <c:pt idx="14">
                  <c:v>-0.20999999999999899</c:v>
                </c:pt>
                <c:pt idx="15">
                  <c:v>-0.19999999999999901</c:v>
                </c:pt>
                <c:pt idx="16">
                  <c:v>-0.189999999999999</c:v>
                </c:pt>
                <c:pt idx="17">
                  <c:v>-0.17999999999999899</c:v>
                </c:pt>
                <c:pt idx="18">
                  <c:v>-0.16999999999999901</c:v>
                </c:pt>
                <c:pt idx="19">
                  <c:v>-0.159999999999999</c:v>
                </c:pt>
                <c:pt idx="20">
                  <c:v>-0.149999999999999</c:v>
                </c:pt>
                <c:pt idx="21">
                  <c:v>-0.13999999999999899</c:v>
                </c:pt>
                <c:pt idx="22">
                  <c:v>-0.12999999999999901</c:v>
                </c:pt>
                <c:pt idx="23">
                  <c:v>-0.119999999999999</c:v>
                </c:pt>
                <c:pt idx="24">
                  <c:v>-0.109999999999999</c:v>
                </c:pt>
                <c:pt idx="25">
                  <c:v>-9.9999999999999006E-2</c:v>
                </c:pt>
                <c:pt idx="26">
                  <c:v>-8.9999999999998997E-2</c:v>
                </c:pt>
                <c:pt idx="27">
                  <c:v>-7.9999999999999002E-2</c:v>
                </c:pt>
                <c:pt idx="28">
                  <c:v>-6.9999999999998994E-2</c:v>
                </c:pt>
                <c:pt idx="29">
                  <c:v>-5.9999999999999103E-2</c:v>
                </c:pt>
                <c:pt idx="30">
                  <c:v>-4.9999999999998997E-2</c:v>
                </c:pt>
                <c:pt idx="31">
                  <c:v>-3.9999999999999002E-2</c:v>
                </c:pt>
                <c:pt idx="32">
                  <c:v>-2.9999999999999E-2</c:v>
                </c:pt>
                <c:pt idx="33">
                  <c:v>-1.9999999999999001E-2</c:v>
                </c:pt>
                <c:pt idx="34">
                  <c:v>-9.9999999999990097E-3</c:v>
                </c:pt>
                <c:pt idx="35">
                  <c:v>0</c:v>
                </c:pt>
                <c:pt idx="36">
                  <c:v>0.01</c:v>
                </c:pt>
                <c:pt idx="37">
                  <c:v>0.02</c:v>
                </c:pt>
                <c:pt idx="38">
                  <c:v>0.03</c:v>
                </c:pt>
                <c:pt idx="39">
                  <c:v>0.04</c:v>
                </c:pt>
                <c:pt idx="40">
                  <c:v>0.05</c:v>
                </c:pt>
                <c:pt idx="41">
                  <c:v>6.0000000000000102E-2</c:v>
                </c:pt>
                <c:pt idx="42">
                  <c:v>7.0000000000000104E-2</c:v>
                </c:pt>
                <c:pt idx="43">
                  <c:v>8.0000000000000099E-2</c:v>
                </c:pt>
                <c:pt idx="44">
                  <c:v>9.0000000000000094E-2</c:v>
                </c:pt>
                <c:pt idx="45">
                  <c:v>0.1</c:v>
                </c:pt>
                <c:pt idx="46">
                  <c:v>0.11</c:v>
                </c:pt>
                <c:pt idx="47">
                  <c:v>0.12</c:v>
                </c:pt>
                <c:pt idx="48">
                  <c:v>0.13</c:v>
                </c:pt>
                <c:pt idx="49">
                  <c:v>0.14000000000000001</c:v>
                </c:pt>
                <c:pt idx="50">
                  <c:v>0.15</c:v>
                </c:pt>
                <c:pt idx="51">
                  <c:v>0.16</c:v>
                </c:pt>
                <c:pt idx="52">
                  <c:v>0.17</c:v>
                </c:pt>
                <c:pt idx="53">
                  <c:v>0.18</c:v>
                </c:pt>
                <c:pt idx="54">
                  <c:v>0.19</c:v>
                </c:pt>
                <c:pt idx="55">
                  <c:v>0.2</c:v>
                </c:pt>
                <c:pt idx="56">
                  <c:v>0.21</c:v>
                </c:pt>
                <c:pt idx="57">
                  <c:v>0.22</c:v>
                </c:pt>
                <c:pt idx="58">
                  <c:v>0.23</c:v>
                </c:pt>
                <c:pt idx="59">
                  <c:v>0.24</c:v>
                </c:pt>
                <c:pt idx="60">
                  <c:v>0.25</c:v>
                </c:pt>
                <c:pt idx="61">
                  <c:v>0.26</c:v>
                </c:pt>
                <c:pt idx="62">
                  <c:v>0.27</c:v>
                </c:pt>
                <c:pt idx="63">
                  <c:v>0.28000000000000003</c:v>
                </c:pt>
                <c:pt idx="64">
                  <c:v>0.28999999999999998</c:v>
                </c:pt>
                <c:pt idx="65">
                  <c:v>0.3</c:v>
                </c:pt>
                <c:pt idx="66">
                  <c:v>0.31</c:v>
                </c:pt>
                <c:pt idx="67">
                  <c:v>0.32</c:v>
                </c:pt>
                <c:pt idx="68">
                  <c:v>0.33</c:v>
                </c:pt>
                <c:pt idx="69">
                  <c:v>0.34</c:v>
                </c:pt>
                <c:pt idx="70">
                  <c:v>0.35</c:v>
                </c:pt>
              </c:numCache>
            </c:numRef>
          </c:cat>
          <c:val>
            <c:numRef>
              <c:f>'Коррекция инфляции'!$NF$441:$NF$511</c:f>
              <c:numCache>
                <c:formatCode>General</c:formatCode>
                <c:ptCount val="71"/>
                <c:pt idx="0">
                  <c:v>7.8390384112882151E-4</c:v>
                </c:pt>
                <c:pt idx="1">
                  <c:v>2.3517115233864646E-3</c:v>
                </c:pt>
                <c:pt idx="2">
                  <c:v>2.2210608831983278E-3</c:v>
                </c:pt>
                <c:pt idx="3">
                  <c:v>2.6130128037627383E-3</c:v>
                </c:pt>
                <c:pt idx="4">
                  <c:v>2.7436634439508755E-3</c:v>
                </c:pt>
                <c:pt idx="5">
                  <c:v>2.4823621635746015E-3</c:v>
                </c:pt>
                <c:pt idx="6">
                  <c:v>2.3517115233864646E-3</c:v>
                </c:pt>
                <c:pt idx="7">
                  <c:v>2.7436634439508755E-3</c:v>
                </c:pt>
                <c:pt idx="8">
                  <c:v>3.3969166448915601E-3</c:v>
                </c:pt>
                <c:pt idx="9">
                  <c:v>5.2260256075254766E-3</c:v>
                </c:pt>
                <c:pt idx="10">
                  <c:v>2.7436634439508755E-3</c:v>
                </c:pt>
                <c:pt idx="11">
                  <c:v>3.9195192056441074E-3</c:v>
                </c:pt>
                <c:pt idx="12">
                  <c:v>4.4421217663966556E-3</c:v>
                </c:pt>
                <c:pt idx="13">
                  <c:v>4.3114711262085183E-3</c:v>
                </c:pt>
                <c:pt idx="14">
                  <c:v>7.0551345701593939E-3</c:v>
                </c:pt>
                <c:pt idx="15">
                  <c:v>6.2712307290305721E-3</c:v>
                </c:pt>
                <c:pt idx="16">
                  <c:v>7.3164358505356675E-3</c:v>
                </c:pt>
                <c:pt idx="17">
                  <c:v>8.1003396916644894E-3</c:v>
                </c:pt>
                <c:pt idx="18">
                  <c:v>8.7535928926051731E-3</c:v>
                </c:pt>
                <c:pt idx="19">
                  <c:v>1.2542461458061144E-2</c:v>
                </c:pt>
                <c:pt idx="20">
                  <c:v>1.0582701855239091E-2</c:v>
                </c:pt>
                <c:pt idx="21">
                  <c:v>1.319571465900183E-2</c:v>
                </c:pt>
                <c:pt idx="22">
                  <c:v>1.4632871701071335E-2</c:v>
                </c:pt>
                <c:pt idx="23">
                  <c:v>1.6331330023517117E-2</c:v>
                </c:pt>
                <c:pt idx="24">
                  <c:v>1.6853932584269662E-2</c:v>
                </c:pt>
                <c:pt idx="25">
                  <c:v>1.7245884504834073E-2</c:v>
                </c:pt>
                <c:pt idx="26">
                  <c:v>1.9858897308596812E-2</c:v>
                </c:pt>
                <c:pt idx="27">
                  <c:v>1.7245884504834073E-2</c:v>
                </c:pt>
                <c:pt idx="28">
                  <c:v>2.3255813953488372E-2</c:v>
                </c:pt>
                <c:pt idx="29">
                  <c:v>2.4823621635746015E-2</c:v>
                </c:pt>
                <c:pt idx="30">
                  <c:v>2.5215573556310426E-2</c:v>
                </c:pt>
                <c:pt idx="31">
                  <c:v>2.9918996603083354E-2</c:v>
                </c:pt>
                <c:pt idx="32">
                  <c:v>2.5476874836686699E-2</c:v>
                </c:pt>
                <c:pt idx="33">
                  <c:v>2.8743140841390121E-2</c:v>
                </c:pt>
                <c:pt idx="34">
                  <c:v>2.4039717794617194E-2</c:v>
                </c:pt>
                <c:pt idx="35">
                  <c:v>9.9425137183172196E-2</c:v>
                </c:pt>
                <c:pt idx="36">
                  <c:v>6.2581656650117584E-2</c:v>
                </c:pt>
                <c:pt idx="37">
                  <c:v>4.1938855500391954E-2</c:v>
                </c:pt>
                <c:pt idx="38">
                  <c:v>2.6391429318003659E-2</c:v>
                </c:pt>
                <c:pt idx="39">
                  <c:v>2.7305983799320616E-2</c:v>
                </c:pt>
                <c:pt idx="40">
                  <c:v>2.2210608831983277E-2</c:v>
                </c:pt>
                <c:pt idx="41">
                  <c:v>1.907499346746799E-2</c:v>
                </c:pt>
                <c:pt idx="42">
                  <c:v>1.4763522341259471E-2</c:v>
                </c:pt>
                <c:pt idx="43">
                  <c:v>1.5808727462764568E-2</c:v>
                </c:pt>
                <c:pt idx="44">
                  <c:v>1.4371570420695061E-2</c:v>
                </c:pt>
                <c:pt idx="45">
                  <c:v>1.4763522341259471E-2</c:v>
                </c:pt>
                <c:pt idx="46">
                  <c:v>1.3979618500130651E-2</c:v>
                </c:pt>
                <c:pt idx="47">
                  <c:v>1.3065064018813691E-2</c:v>
                </c:pt>
                <c:pt idx="48">
                  <c:v>9.2761954533577221E-3</c:v>
                </c:pt>
                <c:pt idx="49">
                  <c:v>1.2281160177684871E-2</c:v>
                </c:pt>
                <c:pt idx="50">
                  <c:v>9.4068460935458585E-3</c:v>
                </c:pt>
                <c:pt idx="51">
                  <c:v>1.1627906976744186E-2</c:v>
                </c:pt>
                <c:pt idx="52">
                  <c:v>8.8842435327933112E-3</c:v>
                </c:pt>
                <c:pt idx="53">
                  <c:v>9.0148941729814476E-3</c:v>
                </c:pt>
                <c:pt idx="54">
                  <c:v>6.663182649594983E-3</c:v>
                </c:pt>
                <c:pt idx="55">
                  <c:v>8.6229422524170367E-3</c:v>
                </c:pt>
                <c:pt idx="56">
                  <c:v>6.7938332897831202E-3</c:v>
                </c:pt>
                <c:pt idx="57">
                  <c:v>7.8390384112882149E-3</c:v>
                </c:pt>
                <c:pt idx="58">
                  <c:v>6.5325320094068457E-3</c:v>
                </c:pt>
                <c:pt idx="59">
                  <c:v>5.4873268879017511E-3</c:v>
                </c:pt>
                <c:pt idx="60">
                  <c:v>6.7938332897831202E-3</c:v>
                </c:pt>
                <c:pt idx="61">
                  <c:v>5.8792788084661611E-3</c:v>
                </c:pt>
                <c:pt idx="62">
                  <c:v>3.5275672850796969E-3</c:v>
                </c:pt>
                <c:pt idx="63">
                  <c:v>4.572772406584792E-3</c:v>
                </c:pt>
                <c:pt idx="64">
                  <c:v>2.8743140841390124E-3</c:v>
                </c:pt>
                <c:pt idx="65">
                  <c:v>1.8291089626339169E-3</c:v>
                </c:pt>
                <c:pt idx="66">
                  <c:v>2.4823621635746015E-3</c:v>
                </c:pt>
                <c:pt idx="67">
                  <c:v>2.2210608831983278E-3</c:v>
                </c:pt>
                <c:pt idx="68">
                  <c:v>4.3114711262085183E-3</c:v>
                </c:pt>
                <c:pt idx="69">
                  <c:v>2.3517115233864646E-3</c:v>
                </c:pt>
                <c:pt idx="70">
                  <c:v>2.0904102430101905E-3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51616"/>
        <c:axId val="97157504"/>
      </c:lineChart>
      <c:catAx>
        <c:axId val="9715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157504"/>
        <c:crosses val="autoZero"/>
        <c:auto val="1"/>
        <c:lblAlgn val="ctr"/>
        <c:lblOffset val="100"/>
        <c:noMultiLvlLbl val="0"/>
      </c:catAx>
      <c:valAx>
        <c:axId val="9715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151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3T04:45:27.658" idx="3">
    <p:pos x="616" y="1032"/>
    <p:text>Insert why - random fluctuations, external factors... on everage in a large sample...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0.3592</cdr:x>
      <cdr:y>0.41372</cdr:y>
    </cdr:from>
    <cdr:to>
      <cdr:x>0.3942</cdr:x>
      <cdr:y>0.62055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2807166">
          <a:off x="2632033" y="2196521"/>
          <a:ext cx="936104" cy="28803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</cdr:x>
      <cdr:y>0.37225</cdr:y>
    </cdr:from>
    <cdr:to>
      <cdr:x>0.33111</cdr:x>
      <cdr:y>0.57428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10544" y="16847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Осторожная манипуляция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0.1675</cdr:x>
      <cdr:y>0.43589</cdr:y>
    </cdr:from>
    <cdr:to>
      <cdr:x>0.4475</cdr:x>
      <cdr:y>0.49953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8496" y="1972816"/>
          <a:ext cx="23042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Решительная манипуляция ?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0.2725</cdr:x>
      <cdr:y>0.54726</cdr:y>
    </cdr:from>
    <cdr:to>
      <cdr:x>0.3775</cdr:x>
      <cdr:y>0.6109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2463952">
          <a:off x="2242592" y="2476872"/>
          <a:ext cx="864096" cy="28803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07718-6F1F-45AE-A6FF-1536810592B2}" type="datetimeFigureOut">
              <a:rPr lang="en-GB" smtClean="0"/>
              <a:pPr/>
              <a:t>07/04/2014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D7F7-805F-4D40-BA58-A47B25A832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73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4178-E8EB-4C67-AB67-9C2DC8D8B428}" type="datetimeFigureOut">
              <a:rPr lang="en-GB" smtClean="0"/>
              <a:pPr/>
              <a:t>07/04/2014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7E8F3-9D15-4ED7-8316-45B00003DC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65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7E8F3-9D15-4ED7-8316-45B00003DCA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3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7E8F3-9D15-4ED7-8316-45B00003DCAF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B77-2D5F-4616-8D5F-E59176BF79D6}" type="datetime1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6083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B77-2D5F-4616-8D5F-E59176BF79D6}" type="datetime1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7776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B77-2D5F-4616-8D5F-E59176BF79D6}" type="datetime1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5484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B77-2D5F-4616-8D5F-E59176BF79D6}" type="datetime1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2676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B77-2D5F-4616-8D5F-E59176BF79D6}" type="datetime1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9309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B77-2D5F-4616-8D5F-E59176BF79D6}" type="datetime1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8280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B77-2D5F-4616-8D5F-E59176BF79D6}" type="datetime1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6734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B77-2D5F-4616-8D5F-E59176BF79D6}" type="datetime1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4924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B77-2D5F-4616-8D5F-E59176BF79D6}" type="datetime1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1811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B77-2D5F-4616-8D5F-E59176BF79D6}" type="datetime1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4977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B77-2D5F-4616-8D5F-E59176BF79D6}" type="datetime1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1446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40B77-2D5F-4616-8D5F-E59176BF79D6}" type="datetime1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2DDFF-EE8C-4EC3-8BF4-60165B983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5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2204863"/>
          </a:xfrm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/>
              <a:t>Манипуляция данными в системах управления </a:t>
            </a:r>
            <a:r>
              <a:rPr lang="ru-RU" smtClean="0"/>
              <a:t>по результатам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356992"/>
          </a:xfrm>
        </p:spPr>
        <p:txBody>
          <a:bodyPr>
            <a:normAutofit/>
          </a:bodyPr>
          <a:lstStyle/>
          <a:p>
            <a:pPr algn="r"/>
            <a:endParaRPr lang="ru-RU" b="1" dirty="0" smtClean="0">
              <a:solidFill>
                <a:schemeClr val="tx1"/>
              </a:solidFill>
            </a:endParaRPr>
          </a:p>
          <a:p>
            <a:pPr algn="r"/>
            <a:endParaRPr lang="ru-RU" b="1" dirty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Александр Калгин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ФГМУ НИУ-ВШЭ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akalgin@hse.ru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36096" y="6356351"/>
            <a:ext cx="3250704" cy="313010"/>
          </a:xfrm>
        </p:spPr>
        <p:txBody>
          <a:bodyPr/>
          <a:lstStyle/>
          <a:p>
            <a:fld id="{4ED2DDFF-EE8C-4EC3-8BF4-60165B9835D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2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Недоверие к данным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/>
              <a:t>Часть показателей просто нельзя проверить</a:t>
            </a:r>
            <a:r>
              <a:rPr lang="ru-RU" i="1" dirty="0"/>
              <a:t>. …Например, удельный вес населения, участвующих в культурно-досуговых мероприятиях. </a:t>
            </a:r>
            <a:r>
              <a:rPr lang="ru-RU" i="1" dirty="0" smtClean="0"/>
              <a:t>Его </a:t>
            </a:r>
            <a:r>
              <a:rPr lang="ru-RU" i="1" dirty="0"/>
              <a:t>никак не проверишь. </a:t>
            </a:r>
            <a:r>
              <a:rPr lang="ru-RU" b="1" i="1" dirty="0" smtClean="0"/>
              <a:t>Я </a:t>
            </a:r>
            <a:r>
              <a:rPr lang="ru-RU" b="1" i="1" dirty="0"/>
              <a:t>знаю, что районы, когда сдают отчётность, они это сами от </a:t>
            </a:r>
            <a:r>
              <a:rPr lang="ru-RU" b="1" i="1" dirty="0" err="1"/>
              <a:t>балды</a:t>
            </a:r>
            <a:r>
              <a:rPr lang="ru-RU" b="1" i="1" dirty="0"/>
              <a:t> </a:t>
            </a:r>
            <a:r>
              <a:rPr lang="ru-RU" b="1" i="1" dirty="0" smtClean="0"/>
              <a:t>рисуют </a:t>
            </a:r>
            <a:r>
              <a:rPr lang="en-US" dirty="0" smtClean="0"/>
              <a:t>[</a:t>
            </a:r>
            <a:r>
              <a:rPr lang="ru-RU" dirty="0" smtClean="0"/>
              <a:t>специалист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Недоверие к местным данным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Министр экономического развития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en-GB" i="1" dirty="0" err="1"/>
              <a:t>Точность</a:t>
            </a:r>
            <a:r>
              <a:rPr lang="en-GB" i="1" dirty="0"/>
              <a:t> </a:t>
            </a:r>
            <a:r>
              <a:rPr lang="en-GB" i="1" dirty="0" err="1"/>
              <a:t>роста</a:t>
            </a:r>
            <a:r>
              <a:rPr lang="en-GB" i="1" dirty="0"/>
              <a:t> </a:t>
            </a:r>
            <a:r>
              <a:rPr lang="en-GB" i="1" dirty="0" err="1"/>
              <a:t>зависит</a:t>
            </a:r>
            <a:r>
              <a:rPr lang="en-GB" i="1" dirty="0"/>
              <a:t> </a:t>
            </a:r>
            <a:r>
              <a:rPr lang="en-GB" i="1" dirty="0" err="1"/>
              <a:t>от</a:t>
            </a:r>
            <a:r>
              <a:rPr lang="en-GB" i="1" dirty="0"/>
              <a:t> </a:t>
            </a:r>
            <a:r>
              <a:rPr lang="en-GB" i="1" dirty="0" err="1"/>
              <a:t>того</a:t>
            </a:r>
            <a:r>
              <a:rPr lang="en-GB" i="1" dirty="0"/>
              <a:t> </a:t>
            </a:r>
            <a:r>
              <a:rPr lang="en-GB" i="1" dirty="0" err="1"/>
              <a:t>счётчика</a:t>
            </a:r>
            <a:r>
              <a:rPr lang="en-GB" i="1" dirty="0"/>
              <a:t>, </a:t>
            </a:r>
            <a:r>
              <a:rPr lang="en-GB" i="1" dirty="0" err="1"/>
              <a:t>который</a:t>
            </a:r>
            <a:r>
              <a:rPr lang="en-GB" i="1" dirty="0"/>
              <a:t> </a:t>
            </a:r>
            <a:r>
              <a:rPr lang="en-GB" i="1" dirty="0" err="1"/>
              <a:t>сидит</a:t>
            </a:r>
            <a:r>
              <a:rPr lang="en-GB" i="1" dirty="0"/>
              <a:t> </a:t>
            </a:r>
            <a:r>
              <a:rPr lang="en-GB" i="1" dirty="0" err="1"/>
              <a:t>там</a:t>
            </a:r>
            <a:r>
              <a:rPr lang="en-GB" i="1" dirty="0"/>
              <a:t> в </a:t>
            </a:r>
            <a:r>
              <a:rPr lang="en-GB" i="1" dirty="0" err="1"/>
              <a:t>колхозном</a:t>
            </a:r>
            <a:r>
              <a:rPr lang="en-GB" i="1" dirty="0"/>
              <a:t> </a:t>
            </a:r>
            <a:r>
              <a:rPr lang="en-GB" i="1" dirty="0" err="1"/>
              <a:t>дворе</a:t>
            </a:r>
            <a:r>
              <a:rPr lang="en-GB" i="1" dirty="0"/>
              <a:t>, </a:t>
            </a:r>
            <a:r>
              <a:rPr lang="en-GB" i="1" dirty="0" err="1"/>
              <a:t>считает</a:t>
            </a:r>
            <a:r>
              <a:rPr lang="en-GB" i="1" dirty="0"/>
              <a:t>. </a:t>
            </a:r>
            <a:r>
              <a:rPr lang="en-GB" b="1" i="1" dirty="0" err="1"/>
              <a:t>Нельзя</a:t>
            </a:r>
            <a:r>
              <a:rPr lang="en-GB" b="1" i="1" dirty="0"/>
              <a:t> </a:t>
            </a:r>
            <a:r>
              <a:rPr lang="en-GB" b="1" i="1" dirty="0" err="1"/>
              <a:t>ни</a:t>
            </a:r>
            <a:r>
              <a:rPr lang="en-GB" b="1" i="1" dirty="0"/>
              <a:t> в </a:t>
            </a:r>
            <a:r>
              <a:rPr lang="en-GB" b="1" i="1" dirty="0" err="1"/>
              <a:t>коем</a:t>
            </a:r>
            <a:r>
              <a:rPr lang="en-GB" b="1" i="1" dirty="0"/>
              <a:t> </a:t>
            </a:r>
            <a:r>
              <a:rPr lang="en-GB" b="1" i="1" dirty="0" err="1" smtClean="0"/>
              <a:t>случа</a:t>
            </a:r>
            <a:r>
              <a:rPr lang="ru-RU" b="1" i="1" dirty="0" smtClean="0"/>
              <a:t>е полагаться на данные сотрудников местных администраций</a:t>
            </a:r>
            <a:r>
              <a:rPr lang="en-GB" b="1" i="1" dirty="0" smtClean="0"/>
              <a:t>.</a:t>
            </a:r>
            <a:endParaRPr lang="ru-RU" i="1" dirty="0"/>
          </a:p>
          <a:p>
            <a:pPr marL="0" indent="0" algn="just">
              <a:buNone/>
            </a:pPr>
            <a:endParaRPr lang="ru-RU" b="1" i="1" dirty="0" smtClean="0"/>
          </a:p>
          <a:p>
            <a:pPr marL="0" indent="0" algn="just">
              <a:buNone/>
            </a:pPr>
            <a:r>
              <a:rPr lang="ru-RU" i="1" dirty="0" smtClean="0"/>
              <a:t>…</a:t>
            </a:r>
            <a:r>
              <a:rPr lang="ru-RU" b="1" i="1" dirty="0" smtClean="0"/>
              <a:t>источник</a:t>
            </a:r>
            <a:r>
              <a:rPr lang="ru-RU" i="1" dirty="0" smtClean="0"/>
              <a:t> </a:t>
            </a:r>
            <a:r>
              <a:rPr lang="ru-RU" i="1" dirty="0"/>
              <a:t>сравнения показателей по регионам </a:t>
            </a:r>
            <a:r>
              <a:rPr lang="ru-RU" b="1" i="1" dirty="0"/>
              <a:t>должен быть один</a:t>
            </a:r>
            <a:r>
              <a:rPr lang="ru-RU" i="1" dirty="0"/>
              <a:t>. Это официальная статистика. </a:t>
            </a:r>
            <a:r>
              <a:rPr lang="ru-RU" b="1" i="1" dirty="0"/>
              <a:t>Она одинаково ложная </a:t>
            </a:r>
            <a:r>
              <a:rPr lang="ru-RU" i="1" dirty="0"/>
              <a:t>для всех субъектов Федерации. </a:t>
            </a:r>
            <a:endParaRPr lang="ru-RU" b="1" i="1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Стратегии искажения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5328592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ru-RU" sz="3200" dirty="0" smtClean="0"/>
              <a:t>«Осторожная стратегия»</a:t>
            </a:r>
            <a:endParaRPr lang="en-US" sz="3200" dirty="0"/>
          </a:p>
          <a:p>
            <a:pPr marL="457200" lvl="1" indent="0">
              <a:buNone/>
            </a:pPr>
            <a:r>
              <a:rPr lang="ru-RU" b="1" i="1" dirty="0"/>
              <a:t>Если сильно завышать, то могут возникнуть вопросы</a:t>
            </a:r>
            <a:r>
              <a:rPr lang="ru-RU" i="1" dirty="0"/>
              <a:t>, а нужно так, чтобы ни быть ни толстым, ни тонким. Нужно так, чтобы </a:t>
            </a:r>
            <a:r>
              <a:rPr lang="ru-RU" i="1" dirty="0" smtClean="0"/>
              <a:t>попасть</a:t>
            </a:r>
            <a:r>
              <a:rPr lang="ru-RU" i="1" dirty="0"/>
              <a:t>.</a:t>
            </a:r>
            <a:r>
              <a:rPr lang="ru-RU" i="1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бывший ГС, консультант</a:t>
            </a:r>
            <a:r>
              <a:rPr lang="en-US" dirty="0" smtClean="0"/>
              <a:t>]</a:t>
            </a:r>
            <a:endParaRPr lang="en-US" dirty="0"/>
          </a:p>
          <a:p>
            <a:pPr marL="457200" lvl="1" indent="0">
              <a:buNone/>
            </a:pPr>
            <a:r>
              <a:rPr lang="ru-RU" sz="3200" dirty="0" smtClean="0"/>
              <a:t>«Решительная стратегия»</a:t>
            </a:r>
            <a:endParaRPr lang="en-US" sz="3200" dirty="0" smtClean="0"/>
          </a:p>
          <a:p>
            <a:r>
              <a:rPr lang="ru-RU" sz="2800" i="1" dirty="0" smtClean="0"/>
              <a:t>У н</a:t>
            </a:r>
            <a:r>
              <a:rPr lang="en-GB" sz="2800" i="1" dirty="0" err="1" smtClean="0"/>
              <a:t>ас</a:t>
            </a:r>
            <a:r>
              <a:rPr lang="en-GB" sz="2800" i="1" dirty="0" smtClean="0"/>
              <a:t> </a:t>
            </a:r>
            <a:r>
              <a:rPr lang="en-GB" sz="2800" i="1" dirty="0" err="1"/>
              <a:t>было</a:t>
            </a:r>
            <a:r>
              <a:rPr lang="en-GB" sz="2800" i="1" dirty="0"/>
              <a:t> </a:t>
            </a:r>
            <a:r>
              <a:rPr lang="en-GB" sz="2800" i="1" dirty="0" err="1"/>
              <a:t>количество</a:t>
            </a:r>
            <a:r>
              <a:rPr lang="en-GB" sz="2800" i="1" dirty="0"/>
              <a:t> </a:t>
            </a:r>
            <a:r>
              <a:rPr lang="en-GB" sz="2800" i="1" dirty="0" err="1"/>
              <a:t>клубных</a:t>
            </a:r>
            <a:r>
              <a:rPr lang="en-GB" sz="2800" i="1" dirty="0"/>
              <a:t> </a:t>
            </a:r>
            <a:r>
              <a:rPr lang="en-GB" sz="2800" i="1" dirty="0" err="1"/>
              <a:t>формирований</a:t>
            </a:r>
            <a:r>
              <a:rPr lang="en-GB" sz="2800" i="1" dirty="0"/>
              <a:t>, </a:t>
            </a:r>
            <a:r>
              <a:rPr lang="en-GB" sz="2800" i="1" dirty="0" err="1"/>
              <a:t>которое</a:t>
            </a:r>
            <a:r>
              <a:rPr lang="en-GB" sz="2800" i="1" dirty="0"/>
              <a:t> </a:t>
            </a:r>
            <a:r>
              <a:rPr lang="en-GB" sz="2800" b="1" i="1" dirty="0" err="1"/>
              <a:t>не</a:t>
            </a:r>
            <a:r>
              <a:rPr lang="en-GB" sz="2800" b="1" i="1" dirty="0"/>
              <a:t> </a:t>
            </a:r>
            <a:r>
              <a:rPr lang="en-GB" sz="2800" b="1" i="1" dirty="0" err="1"/>
              <a:t>должно</a:t>
            </a:r>
            <a:r>
              <a:rPr lang="en-GB" sz="2800" b="1" i="1" dirty="0"/>
              <a:t> </a:t>
            </a:r>
            <a:r>
              <a:rPr lang="en-GB" sz="2800" b="1" i="1" dirty="0" err="1"/>
              <a:t>падать</a:t>
            </a:r>
            <a:r>
              <a:rPr lang="en-GB" sz="2800" i="1" dirty="0"/>
              <a:t>. </a:t>
            </a:r>
            <a:r>
              <a:rPr lang="ru-RU" sz="2800" i="1" dirty="0" smtClean="0"/>
              <a:t>Они </a:t>
            </a:r>
            <a:r>
              <a:rPr lang="en-GB" sz="2800" i="1" dirty="0" smtClean="0"/>
              <a:t>в </a:t>
            </a:r>
            <a:r>
              <a:rPr lang="en-GB" sz="2800" i="1" dirty="0" err="1"/>
              <a:t>домах</a:t>
            </a:r>
            <a:r>
              <a:rPr lang="en-GB" sz="2800" i="1" dirty="0"/>
              <a:t> </a:t>
            </a:r>
            <a:r>
              <a:rPr lang="en-GB" sz="2800" i="1" dirty="0" err="1" smtClean="0"/>
              <a:t>культуры</a:t>
            </a:r>
            <a:r>
              <a:rPr lang="ru-RU" sz="2800" i="1" dirty="0" smtClean="0"/>
              <a:t>, которые</a:t>
            </a:r>
            <a:r>
              <a:rPr lang="en-GB" sz="2800" i="1" dirty="0" smtClean="0"/>
              <a:t> </a:t>
            </a:r>
            <a:r>
              <a:rPr lang="en-GB" sz="2800" i="1" dirty="0" err="1"/>
              <a:t>закрываются</a:t>
            </a:r>
            <a:r>
              <a:rPr lang="en-GB" sz="2800" i="1" dirty="0"/>
              <a:t>, </a:t>
            </a:r>
            <a:r>
              <a:rPr lang="en-GB" sz="2800" i="1" dirty="0" err="1"/>
              <a:t>потому</a:t>
            </a:r>
            <a:r>
              <a:rPr lang="en-GB" sz="2800" i="1" dirty="0"/>
              <a:t> </a:t>
            </a:r>
            <a:r>
              <a:rPr lang="en-GB" sz="2800" i="1" dirty="0" err="1"/>
              <a:t>что</a:t>
            </a:r>
            <a:r>
              <a:rPr lang="en-GB" sz="2800" i="1" dirty="0"/>
              <a:t> у </a:t>
            </a:r>
            <a:r>
              <a:rPr lang="en-GB" sz="2800" i="1" dirty="0" err="1"/>
              <a:t>них</a:t>
            </a:r>
            <a:r>
              <a:rPr lang="en-GB" sz="2800" i="1" dirty="0"/>
              <a:t> </a:t>
            </a:r>
            <a:r>
              <a:rPr lang="en-GB" sz="2800" i="1" dirty="0" err="1"/>
              <a:t>нет</a:t>
            </a:r>
            <a:r>
              <a:rPr lang="en-GB" sz="2800" i="1" dirty="0"/>
              <a:t> </a:t>
            </a:r>
            <a:r>
              <a:rPr lang="en-GB" sz="2800" i="1" dirty="0" err="1" smtClean="0"/>
              <a:t>денег</a:t>
            </a:r>
            <a:r>
              <a:rPr lang="en-GB" sz="2800" i="1" dirty="0" smtClean="0"/>
              <a:t>. </a:t>
            </a:r>
            <a:r>
              <a:rPr lang="en-GB" sz="2800" i="1" dirty="0" err="1"/>
              <a:t>Соответственно</a:t>
            </a:r>
            <a:r>
              <a:rPr lang="en-GB" sz="2800" i="1" dirty="0"/>
              <a:t>, </a:t>
            </a:r>
            <a:r>
              <a:rPr lang="en-GB" sz="2800" b="1" i="1" dirty="0" err="1"/>
              <a:t>клубные</a:t>
            </a:r>
            <a:r>
              <a:rPr lang="en-GB" sz="2800" b="1" i="1" dirty="0"/>
              <a:t> </a:t>
            </a:r>
            <a:r>
              <a:rPr lang="en-GB" sz="2800" b="1" i="1" dirty="0" err="1"/>
              <a:t>формирования</a:t>
            </a:r>
            <a:r>
              <a:rPr lang="en-GB" sz="2800" b="1" i="1" dirty="0"/>
              <a:t> </a:t>
            </a:r>
            <a:r>
              <a:rPr lang="en-GB" sz="2800" b="1" i="1" dirty="0" err="1"/>
              <a:t>падают</a:t>
            </a:r>
            <a:r>
              <a:rPr lang="en-GB" sz="2800" i="1" dirty="0"/>
              <a:t>. </a:t>
            </a:r>
            <a:endParaRPr lang="ru-RU" sz="2800" i="1" dirty="0" smtClean="0"/>
          </a:p>
          <a:p>
            <a:r>
              <a:rPr lang="en-GB" sz="2800" i="1" dirty="0" err="1" smtClean="0"/>
              <a:t>Что</a:t>
            </a:r>
            <a:r>
              <a:rPr lang="en-GB" sz="2800" i="1" dirty="0" smtClean="0"/>
              <a:t> </a:t>
            </a:r>
            <a:r>
              <a:rPr lang="en-GB" sz="2800" i="1" dirty="0" err="1"/>
              <a:t>нам</a:t>
            </a:r>
            <a:r>
              <a:rPr lang="en-GB" sz="2800" i="1" dirty="0"/>
              <a:t> </a:t>
            </a:r>
            <a:r>
              <a:rPr lang="en-GB" sz="2800" i="1" dirty="0" err="1"/>
              <a:t>было</a:t>
            </a:r>
            <a:r>
              <a:rPr lang="en-GB" sz="2800" i="1" dirty="0"/>
              <a:t> с </a:t>
            </a:r>
            <a:r>
              <a:rPr lang="en-GB" sz="2800" i="1" dirty="0" err="1"/>
              <a:t>этим</a:t>
            </a:r>
            <a:r>
              <a:rPr lang="en-GB" sz="2800" i="1" dirty="0"/>
              <a:t> </a:t>
            </a:r>
            <a:r>
              <a:rPr lang="en-GB" sz="2800" i="1" dirty="0" err="1"/>
              <a:t>делать</a:t>
            </a:r>
            <a:r>
              <a:rPr lang="en-GB" sz="2800" i="1" dirty="0"/>
              <a:t>? </a:t>
            </a:r>
            <a:r>
              <a:rPr lang="en-GB" sz="2800" b="1" i="1" dirty="0" err="1"/>
              <a:t>Мы</a:t>
            </a:r>
            <a:r>
              <a:rPr lang="en-GB" sz="2800" b="1" i="1" dirty="0"/>
              <a:t> </a:t>
            </a:r>
            <a:r>
              <a:rPr lang="en-GB" sz="2800" b="1" i="1" dirty="0" err="1"/>
              <a:t>просто</a:t>
            </a:r>
            <a:r>
              <a:rPr lang="en-GB" sz="2800" b="1" i="1" dirty="0"/>
              <a:t> </a:t>
            </a:r>
            <a:r>
              <a:rPr lang="en-GB" sz="2800" b="1" i="1" dirty="0" err="1"/>
              <a:t>рисовали</a:t>
            </a:r>
            <a:r>
              <a:rPr lang="en-GB" sz="2800" b="1" i="1" dirty="0"/>
              <a:t> </a:t>
            </a:r>
            <a:r>
              <a:rPr lang="en-GB" sz="2800" b="1" i="1" dirty="0" err="1"/>
              <a:t>нужную</a:t>
            </a:r>
            <a:r>
              <a:rPr lang="en-GB" sz="2800" b="1" i="1" dirty="0"/>
              <a:t> </a:t>
            </a:r>
            <a:r>
              <a:rPr lang="en-GB" sz="2800" b="1" i="1" dirty="0" err="1"/>
              <a:t>цифру</a:t>
            </a:r>
            <a:r>
              <a:rPr lang="en-GB" sz="2800" b="1" i="1" dirty="0" smtClean="0"/>
              <a:t>.</a:t>
            </a:r>
            <a:r>
              <a:rPr lang="ru-RU" sz="2800" i="1" dirty="0" smtClean="0"/>
              <a:t> Потом </a:t>
            </a:r>
            <a:r>
              <a:rPr lang="ru-RU" sz="2800" i="1" dirty="0"/>
              <a:t>встал вопрос — сколько мы так будем рисовать эти цифры? Тем более, </a:t>
            </a:r>
            <a:r>
              <a:rPr lang="ru-RU" sz="2800" b="1" i="1" dirty="0"/>
              <a:t>динамика показателей должна расти</a:t>
            </a:r>
            <a:r>
              <a:rPr lang="ru-RU" sz="2800" i="1" dirty="0"/>
              <a:t>. </a:t>
            </a:r>
            <a:r>
              <a:rPr lang="en-US" sz="2800" i="1" dirty="0" smtClean="0"/>
              <a:t>[</a:t>
            </a:r>
            <a:r>
              <a:rPr lang="ru-RU" sz="2800" i="1" dirty="0" smtClean="0"/>
              <a:t>специалист</a:t>
            </a:r>
            <a:r>
              <a:rPr lang="en-US" sz="2800" i="1" dirty="0" smtClean="0"/>
              <a:t>]</a:t>
            </a:r>
            <a:endParaRPr lang="en-US" sz="2800" i="1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  <a:p>
            <a:pPr marL="457200" lvl="1" indent="0">
              <a:buNone/>
            </a:pPr>
            <a:endParaRPr lang="en-US" b="1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dirty="0" smtClean="0"/>
              <a:t>Отражение индивидуальных манипуляций в общей статистике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Модели искажения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14</a:t>
            </a:fld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64079" y="5440079"/>
            <a:ext cx="2839769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64079" y="2199719"/>
            <a:ext cx="0" cy="32403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5200" y="2043835"/>
            <a:ext cx="183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of indicator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03848" y="5440079"/>
            <a:ext cx="67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64079" y="3730057"/>
            <a:ext cx="2407721" cy="173985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364080" y="3730057"/>
            <a:ext cx="2500766" cy="321681"/>
          </a:xfrm>
          <a:custGeom>
            <a:avLst/>
            <a:gdLst>
              <a:gd name="connsiteX0" fmla="*/ 0 w 4225159"/>
              <a:gd name="connsiteY0" fmla="*/ 189240 h 409957"/>
              <a:gd name="connsiteX1" fmla="*/ 268014 w 4225159"/>
              <a:gd name="connsiteY1" fmla="*/ 394191 h 409957"/>
              <a:gd name="connsiteX2" fmla="*/ 488731 w 4225159"/>
              <a:gd name="connsiteY2" fmla="*/ 53 h 409957"/>
              <a:gd name="connsiteX3" fmla="*/ 709448 w 4225159"/>
              <a:gd name="connsiteY3" fmla="*/ 409957 h 409957"/>
              <a:gd name="connsiteX4" fmla="*/ 930166 w 4225159"/>
              <a:gd name="connsiteY4" fmla="*/ 53 h 409957"/>
              <a:gd name="connsiteX5" fmla="*/ 1150883 w 4225159"/>
              <a:gd name="connsiteY5" fmla="*/ 378426 h 409957"/>
              <a:gd name="connsiteX6" fmla="*/ 1371600 w 4225159"/>
              <a:gd name="connsiteY6" fmla="*/ 53 h 409957"/>
              <a:gd name="connsiteX7" fmla="*/ 1592317 w 4225159"/>
              <a:gd name="connsiteY7" fmla="*/ 409957 h 409957"/>
              <a:gd name="connsiteX8" fmla="*/ 1813035 w 4225159"/>
              <a:gd name="connsiteY8" fmla="*/ 53 h 409957"/>
              <a:gd name="connsiteX9" fmla="*/ 2033752 w 4225159"/>
              <a:gd name="connsiteY9" fmla="*/ 394191 h 409957"/>
              <a:gd name="connsiteX10" fmla="*/ 2254469 w 4225159"/>
              <a:gd name="connsiteY10" fmla="*/ 53 h 409957"/>
              <a:gd name="connsiteX11" fmla="*/ 2475186 w 4225159"/>
              <a:gd name="connsiteY11" fmla="*/ 409957 h 409957"/>
              <a:gd name="connsiteX12" fmla="*/ 2695904 w 4225159"/>
              <a:gd name="connsiteY12" fmla="*/ 53 h 409957"/>
              <a:gd name="connsiteX13" fmla="*/ 2900855 w 4225159"/>
              <a:gd name="connsiteY13" fmla="*/ 409957 h 409957"/>
              <a:gd name="connsiteX14" fmla="*/ 3137338 w 4225159"/>
              <a:gd name="connsiteY14" fmla="*/ 53 h 409957"/>
              <a:gd name="connsiteX15" fmla="*/ 3342290 w 4225159"/>
              <a:gd name="connsiteY15" fmla="*/ 409957 h 409957"/>
              <a:gd name="connsiteX16" fmla="*/ 3578773 w 4225159"/>
              <a:gd name="connsiteY16" fmla="*/ 53 h 409957"/>
              <a:gd name="connsiteX17" fmla="*/ 3783724 w 4225159"/>
              <a:gd name="connsiteY17" fmla="*/ 409957 h 409957"/>
              <a:gd name="connsiteX18" fmla="*/ 4020207 w 4225159"/>
              <a:gd name="connsiteY18" fmla="*/ 53 h 409957"/>
              <a:gd name="connsiteX19" fmla="*/ 4225159 w 4225159"/>
              <a:gd name="connsiteY19" fmla="*/ 409957 h 409957"/>
              <a:gd name="connsiteX20" fmla="*/ 4225159 w 4225159"/>
              <a:gd name="connsiteY20" fmla="*/ 409957 h 409957"/>
              <a:gd name="connsiteX0" fmla="*/ 0 w 4225159"/>
              <a:gd name="connsiteY0" fmla="*/ 189202 h 425685"/>
              <a:gd name="connsiteX1" fmla="*/ 268014 w 4225159"/>
              <a:gd name="connsiteY1" fmla="*/ 394153 h 425685"/>
              <a:gd name="connsiteX2" fmla="*/ 488731 w 4225159"/>
              <a:gd name="connsiteY2" fmla="*/ 15 h 425685"/>
              <a:gd name="connsiteX3" fmla="*/ 709448 w 4225159"/>
              <a:gd name="connsiteY3" fmla="*/ 409919 h 425685"/>
              <a:gd name="connsiteX4" fmla="*/ 930166 w 4225159"/>
              <a:gd name="connsiteY4" fmla="*/ 15 h 425685"/>
              <a:gd name="connsiteX5" fmla="*/ 1150883 w 4225159"/>
              <a:gd name="connsiteY5" fmla="*/ 425685 h 425685"/>
              <a:gd name="connsiteX6" fmla="*/ 1371600 w 4225159"/>
              <a:gd name="connsiteY6" fmla="*/ 15 h 425685"/>
              <a:gd name="connsiteX7" fmla="*/ 1592317 w 4225159"/>
              <a:gd name="connsiteY7" fmla="*/ 409919 h 425685"/>
              <a:gd name="connsiteX8" fmla="*/ 1813035 w 4225159"/>
              <a:gd name="connsiteY8" fmla="*/ 15 h 425685"/>
              <a:gd name="connsiteX9" fmla="*/ 2033752 w 4225159"/>
              <a:gd name="connsiteY9" fmla="*/ 394153 h 425685"/>
              <a:gd name="connsiteX10" fmla="*/ 2254469 w 4225159"/>
              <a:gd name="connsiteY10" fmla="*/ 15 h 425685"/>
              <a:gd name="connsiteX11" fmla="*/ 2475186 w 4225159"/>
              <a:gd name="connsiteY11" fmla="*/ 409919 h 425685"/>
              <a:gd name="connsiteX12" fmla="*/ 2695904 w 4225159"/>
              <a:gd name="connsiteY12" fmla="*/ 15 h 425685"/>
              <a:gd name="connsiteX13" fmla="*/ 2900855 w 4225159"/>
              <a:gd name="connsiteY13" fmla="*/ 409919 h 425685"/>
              <a:gd name="connsiteX14" fmla="*/ 3137338 w 4225159"/>
              <a:gd name="connsiteY14" fmla="*/ 15 h 425685"/>
              <a:gd name="connsiteX15" fmla="*/ 3342290 w 4225159"/>
              <a:gd name="connsiteY15" fmla="*/ 409919 h 425685"/>
              <a:gd name="connsiteX16" fmla="*/ 3578773 w 4225159"/>
              <a:gd name="connsiteY16" fmla="*/ 15 h 425685"/>
              <a:gd name="connsiteX17" fmla="*/ 3783724 w 4225159"/>
              <a:gd name="connsiteY17" fmla="*/ 409919 h 425685"/>
              <a:gd name="connsiteX18" fmla="*/ 4020207 w 4225159"/>
              <a:gd name="connsiteY18" fmla="*/ 15 h 425685"/>
              <a:gd name="connsiteX19" fmla="*/ 4225159 w 4225159"/>
              <a:gd name="connsiteY19" fmla="*/ 409919 h 425685"/>
              <a:gd name="connsiteX20" fmla="*/ 4225159 w 4225159"/>
              <a:gd name="connsiteY20" fmla="*/ 409919 h 4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25159" h="425685">
                <a:moveTo>
                  <a:pt x="0" y="189202"/>
                </a:moveTo>
                <a:cubicBezTo>
                  <a:pt x="93279" y="307443"/>
                  <a:pt x="186559" y="425684"/>
                  <a:pt x="268014" y="394153"/>
                </a:cubicBezTo>
                <a:cubicBezTo>
                  <a:pt x="349469" y="362622"/>
                  <a:pt x="415159" y="-2613"/>
                  <a:pt x="488731" y="15"/>
                </a:cubicBezTo>
                <a:cubicBezTo>
                  <a:pt x="562303" y="2643"/>
                  <a:pt x="635876" y="409919"/>
                  <a:pt x="709448" y="409919"/>
                </a:cubicBezTo>
                <a:cubicBezTo>
                  <a:pt x="783020" y="409919"/>
                  <a:pt x="856594" y="-2613"/>
                  <a:pt x="930166" y="15"/>
                </a:cubicBezTo>
                <a:cubicBezTo>
                  <a:pt x="1003738" y="2643"/>
                  <a:pt x="1077311" y="425685"/>
                  <a:pt x="1150883" y="425685"/>
                </a:cubicBezTo>
                <a:cubicBezTo>
                  <a:pt x="1224455" y="425685"/>
                  <a:pt x="1298028" y="2643"/>
                  <a:pt x="1371600" y="15"/>
                </a:cubicBezTo>
                <a:cubicBezTo>
                  <a:pt x="1445172" y="-2613"/>
                  <a:pt x="1518745" y="409919"/>
                  <a:pt x="1592317" y="409919"/>
                </a:cubicBezTo>
                <a:cubicBezTo>
                  <a:pt x="1665889" y="409919"/>
                  <a:pt x="1739463" y="2643"/>
                  <a:pt x="1813035" y="15"/>
                </a:cubicBezTo>
                <a:cubicBezTo>
                  <a:pt x="1886607" y="-2613"/>
                  <a:pt x="1960180" y="394153"/>
                  <a:pt x="2033752" y="394153"/>
                </a:cubicBezTo>
                <a:cubicBezTo>
                  <a:pt x="2107324" y="394153"/>
                  <a:pt x="2180897" y="-2613"/>
                  <a:pt x="2254469" y="15"/>
                </a:cubicBezTo>
                <a:cubicBezTo>
                  <a:pt x="2328041" y="2643"/>
                  <a:pt x="2401614" y="409919"/>
                  <a:pt x="2475186" y="409919"/>
                </a:cubicBezTo>
                <a:cubicBezTo>
                  <a:pt x="2548758" y="409919"/>
                  <a:pt x="2624959" y="15"/>
                  <a:pt x="2695904" y="15"/>
                </a:cubicBezTo>
                <a:cubicBezTo>
                  <a:pt x="2766849" y="15"/>
                  <a:pt x="2827283" y="409919"/>
                  <a:pt x="2900855" y="409919"/>
                </a:cubicBezTo>
                <a:cubicBezTo>
                  <a:pt x="2974427" y="409919"/>
                  <a:pt x="3063766" y="15"/>
                  <a:pt x="3137338" y="15"/>
                </a:cubicBezTo>
                <a:cubicBezTo>
                  <a:pt x="3210910" y="15"/>
                  <a:pt x="3268718" y="409919"/>
                  <a:pt x="3342290" y="409919"/>
                </a:cubicBezTo>
                <a:cubicBezTo>
                  <a:pt x="3415862" y="409919"/>
                  <a:pt x="3505201" y="15"/>
                  <a:pt x="3578773" y="15"/>
                </a:cubicBezTo>
                <a:cubicBezTo>
                  <a:pt x="3652345" y="15"/>
                  <a:pt x="3710152" y="409919"/>
                  <a:pt x="3783724" y="409919"/>
                </a:cubicBezTo>
                <a:cubicBezTo>
                  <a:pt x="3857296" y="409919"/>
                  <a:pt x="3946635" y="15"/>
                  <a:pt x="4020207" y="15"/>
                </a:cubicBezTo>
                <a:cubicBezTo>
                  <a:pt x="4093779" y="15"/>
                  <a:pt x="4225159" y="409919"/>
                  <a:pt x="4225159" y="409919"/>
                </a:cubicBezTo>
                <a:lnTo>
                  <a:pt x="4225159" y="409919"/>
                </a:lnTo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82314" y="5933001"/>
            <a:ext cx="1332148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6659" y="6076679"/>
            <a:ext cx="9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life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783963" y="5933001"/>
            <a:ext cx="987837" cy="0"/>
          </a:xfrm>
          <a:prstGeom prst="lin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Box 30"/>
          <p:cNvSpPr txBox="1"/>
          <p:nvPr/>
        </p:nvSpPr>
        <p:spPr>
          <a:xfrm>
            <a:off x="1614463" y="6076679"/>
            <a:ext cx="1399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Reported </a:t>
            </a:r>
          </a:p>
          <a:p>
            <a:r>
              <a:rPr lang="en-US" dirty="0" smtClean="0"/>
              <a:t>performance</a:t>
            </a:r>
          </a:p>
          <a:p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5382839" y="5468861"/>
            <a:ext cx="2839769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382839" y="2228501"/>
            <a:ext cx="0" cy="32403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2238" y="1263346"/>
            <a:ext cx="358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Осторожная стратегия</a:t>
            </a:r>
            <a:endParaRPr lang="ru-RU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0117" y="2043835"/>
            <a:ext cx="183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of indicator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7883605" y="5468861"/>
            <a:ext cx="67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115595" y="1263346"/>
            <a:ext cx="372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Решительная стратегия</a:t>
            </a:r>
            <a:endParaRPr lang="ru-RU" sz="2800" dirty="0"/>
          </a:p>
        </p:txBody>
      </p:sp>
      <p:sp>
        <p:nvSpPr>
          <p:cNvPr id="26" name="Полилиния 25"/>
          <p:cNvSpPr/>
          <p:nvPr/>
        </p:nvSpPr>
        <p:spPr>
          <a:xfrm flipV="1">
            <a:off x="5399483" y="3846144"/>
            <a:ext cx="3009016" cy="199956"/>
          </a:xfrm>
          <a:custGeom>
            <a:avLst/>
            <a:gdLst>
              <a:gd name="connsiteX0" fmla="*/ 0 w 4225159"/>
              <a:gd name="connsiteY0" fmla="*/ 189240 h 409957"/>
              <a:gd name="connsiteX1" fmla="*/ 268014 w 4225159"/>
              <a:gd name="connsiteY1" fmla="*/ 394191 h 409957"/>
              <a:gd name="connsiteX2" fmla="*/ 488731 w 4225159"/>
              <a:gd name="connsiteY2" fmla="*/ 53 h 409957"/>
              <a:gd name="connsiteX3" fmla="*/ 709448 w 4225159"/>
              <a:gd name="connsiteY3" fmla="*/ 409957 h 409957"/>
              <a:gd name="connsiteX4" fmla="*/ 930166 w 4225159"/>
              <a:gd name="connsiteY4" fmla="*/ 53 h 409957"/>
              <a:gd name="connsiteX5" fmla="*/ 1150883 w 4225159"/>
              <a:gd name="connsiteY5" fmla="*/ 378426 h 409957"/>
              <a:gd name="connsiteX6" fmla="*/ 1371600 w 4225159"/>
              <a:gd name="connsiteY6" fmla="*/ 53 h 409957"/>
              <a:gd name="connsiteX7" fmla="*/ 1592317 w 4225159"/>
              <a:gd name="connsiteY7" fmla="*/ 409957 h 409957"/>
              <a:gd name="connsiteX8" fmla="*/ 1813035 w 4225159"/>
              <a:gd name="connsiteY8" fmla="*/ 53 h 409957"/>
              <a:gd name="connsiteX9" fmla="*/ 2033752 w 4225159"/>
              <a:gd name="connsiteY9" fmla="*/ 394191 h 409957"/>
              <a:gd name="connsiteX10" fmla="*/ 2254469 w 4225159"/>
              <a:gd name="connsiteY10" fmla="*/ 53 h 409957"/>
              <a:gd name="connsiteX11" fmla="*/ 2475186 w 4225159"/>
              <a:gd name="connsiteY11" fmla="*/ 409957 h 409957"/>
              <a:gd name="connsiteX12" fmla="*/ 2695904 w 4225159"/>
              <a:gd name="connsiteY12" fmla="*/ 53 h 409957"/>
              <a:gd name="connsiteX13" fmla="*/ 2900855 w 4225159"/>
              <a:gd name="connsiteY13" fmla="*/ 409957 h 409957"/>
              <a:gd name="connsiteX14" fmla="*/ 3137338 w 4225159"/>
              <a:gd name="connsiteY14" fmla="*/ 53 h 409957"/>
              <a:gd name="connsiteX15" fmla="*/ 3342290 w 4225159"/>
              <a:gd name="connsiteY15" fmla="*/ 409957 h 409957"/>
              <a:gd name="connsiteX16" fmla="*/ 3578773 w 4225159"/>
              <a:gd name="connsiteY16" fmla="*/ 53 h 409957"/>
              <a:gd name="connsiteX17" fmla="*/ 3783724 w 4225159"/>
              <a:gd name="connsiteY17" fmla="*/ 409957 h 409957"/>
              <a:gd name="connsiteX18" fmla="*/ 4020207 w 4225159"/>
              <a:gd name="connsiteY18" fmla="*/ 53 h 409957"/>
              <a:gd name="connsiteX19" fmla="*/ 4225159 w 4225159"/>
              <a:gd name="connsiteY19" fmla="*/ 409957 h 409957"/>
              <a:gd name="connsiteX20" fmla="*/ 4225159 w 4225159"/>
              <a:gd name="connsiteY20" fmla="*/ 409957 h 409957"/>
              <a:gd name="connsiteX0" fmla="*/ 0 w 4225159"/>
              <a:gd name="connsiteY0" fmla="*/ 189202 h 425685"/>
              <a:gd name="connsiteX1" fmla="*/ 268014 w 4225159"/>
              <a:gd name="connsiteY1" fmla="*/ 394153 h 425685"/>
              <a:gd name="connsiteX2" fmla="*/ 488731 w 4225159"/>
              <a:gd name="connsiteY2" fmla="*/ 15 h 425685"/>
              <a:gd name="connsiteX3" fmla="*/ 709448 w 4225159"/>
              <a:gd name="connsiteY3" fmla="*/ 409919 h 425685"/>
              <a:gd name="connsiteX4" fmla="*/ 930166 w 4225159"/>
              <a:gd name="connsiteY4" fmla="*/ 15 h 425685"/>
              <a:gd name="connsiteX5" fmla="*/ 1150883 w 4225159"/>
              <a:gd name="connsiteY5" fmla="*/ 425685 h 425685"/>
              <a:gd name="connsiteX6" fmla="*/ 1371600 w 4225159"/>
              <a:gd name="connsiteY6" fmla="*/ 15 h 425685"/>
              <a:gd name="connsiteX7" fmla="*/ 1592317 w 4225159"/>
              <a:gd name="connsiteY7" fmla="*/ 409919 h 425685"/>
              <a:gd name="connsiteX8" fmla="*/ 1813035 w 4225159"/>
              <a:gd name="connsiteY8" fmla="*/ 15 h 425685"/>
              <a:gd name="connsiteX9" fmla="*/ 2033752 w 4225159"/>
              <a:gd name="connsiteY9" fmla="*/ 394153 h 425685"/>
              <a:gd name="connsiteX10" fmla="*/ 2254469 w 4225159"/>
              <a:gd name="connsiteY10" fmla="*/ 15 h 425685"/>
              <a:gd name="connsiteX11" fmla="*/ 2475186 w 4225159"/>
              <a:gd name="connsiteY11" fmla="*/ 409919 h 425685"/>
              <a:gd name="connsiteX12" fmla="*/ 2695904 w 4225159"/>
              <a:gd name="connsiteY12" fmla="*/ 15 h 425685"/>
              <a:gd name="connsiteX13" fmla="*/ 2900855 w 4225159"/>
              <a:gd name="connsiteY13" fmla="*/ 409919 h 425685"/>
              <a:gd name="connsiteX14" fmla="*/ 3137338 w 4225159"/>
              <a:gd name="connsiteY14" fmla="*/ 15 h 425685"/>
              <a:gd name="connsiteX15" fmla="*/ 3342290 w 4225159"/>
              <a:gd name="connsiteY15" fmla="*/ 409919 h 425685"/>
              <a:gd name="connsiteX16" fmla="*/ 3578773 w 4225159"/>
              <a:gd name="connsiteY16" fmla="*/ 15 h 425685"/>
              <a:gd name="connsiteX17" fmla="*/ 3783724 w 4225159"/>
              <a:gd name="connsiteY17" fmla="*/ 409919 h 425685"/>
              <a:gd name="connsiteX18" fmla="*/ 4020207 w 4225159"/>
              <a:gd name="connsiteY18" fmla="*/ 15 h 425685"/>
              <a:gd name="connsiteX19" fmla="*/ 4225159 w 4225159"/>
              <a:gd name="connsiteY19" fmla="*/ 409919 h 425685"/>
              <a:gd name="connsiteX20" fmla="*/ 4225159 w 4225159"/>
              <a:gd name="connsiteY20" fmla="*/ 409919 h 4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25159" h="425685">
                <a:moveTo>
                  <a:pt x="0" y="189202"/>
                </a:moveTo>
                <a:cubicBezTo>
                  <a:pt x="93279" y="307443"/>
                  <a:pt x="186559" y="425684"/>
                  <a:pt x="268014" y="394153"/>
                </a:cubicBezTo>
                <a:cubicBezTo>
                  <a:pt x="349469" y="362622"/>
                  <a:pt x="415159" y="-2613"/>
                  <a:pt x="488731" y="15"/>
                </a:cubicBezTo>
                <a:cubicBezTo>
                  <a:pt x="562303" y="2643"/>
                  <a:pt x="635876" y="409919"/>
                  <a:pt x="709448" y="409919"/>
                </a:cubicBezTo>
                <a:cubicBezTo>
                  <a:pt x="783020" y="409919"/>
                  <a:pt x="856594" y="-2613"/>
                  <a:pt x="930166" y="15"/>
                </a:cubicBezTo>
                <a:cubicBezTo>
                  <a:pt x="1003738" y="2643"/>
                  <a:pt x="1077311" y="425685"/>
                  <a:pt x="1150883" y="425685"/>
                </a:cubicBezTo>
                <a:cubicBezTo>
                  <a:pt x="1224455" y="425685"/>
                  <a:pt x="1298028" y="2643"/>
                  <a:pt x="1371600" y="15"/>
                </a:cubicBezTo>
                <a:cubicBezTo>
                  <a:pt x="1445172" y="-2613"/>
                  <a:pt x="1518745" y="409919"/>
                  <a:pt x="1592317" y="409919"/>
                </a:cubicBezTo>
                <a:cubicBezTo>
                  <a:pt x="1665889" y="409919"/>
                  <a:pt x="1739463" y="2643"/>
                  <a:pt x="1813035" y="15"/>
                </a:cubicBezTo>
                <a:cubicBezTo>
                  <a:pt x="1886607" y="-2613"/>
                  <a:pt x="1960180" y="394153"/>
                  <a:pt x="2033752" y="394153"/>
                </a:cubicBezTo>
                <a:cubicBezTo>
                  <a:pt x="2107324" y="394153"/>
                  <a:pt x="2180897" y="-2613"/>
                  <a:pt x="2254469" y="15"/>
                </a:cubicBezTo>
                <a:cubicBezTo>
                  <a:pt x="2328041" y="2643"/>
                  <a:pt x="2401614" y="409919"/>
                  <a:pt x="2475186" y="409919"/>
                </a:cubicBezTo>
                <a:cubicBezTo>
                  <a:pt x="2548758" y="409919"/>
                  <a:pt x="2624959" y="15"/>
                  <a:pt x="2695904" y="15"/>
                </a:cubicBezTo>
                <a:cubicBezTo>
                  <a:pt x="2766849" y="15"/>
                  <a:pt x="2827283" y="409919"/>
                  <a:pt x="2900855" y="409919"/>
                </a:cubicBezTo>
                <a:cubicBezTo>
                  <a:pt x="2974427" y="409919"/>
                  <a:pt x="3063766" y="15"/>
                  <a:pt x="3137338" y="15"/>
                </a:cubicBezTo>
                <a:cubicBezTo>
                  <a:pt x="3210910" y="15"/>
                  <a:pt x="3268718" y="409919"/>
                  <a:pt x="3342290" y="409919"/>
                </a:cubicBezTo>
                <a:cubicBezTo>
                  <a:pt x="3415862" y="409919"/>
                  <a:pt x="3505201" y="15"/>
                  <a:pt x="3578773" y="15"/>
                </a:cubicBezTo>
                <a:cubicBezTo>
                  <a:pt x="3652345" y="15"/>
                  <a:pt x="3710152" y="409919"/>
                  <a:pt x="3783724" y="409919"/>
                </a:cubicBezTo>
                <a:cubicBezTo>
                  <a:pt x="3857296" y="409919"/>
                  <a:pt x="3946635" y="15"/>
                  <a:pt x="4020207" y="15"/>
                </a:cubicBezTo>
                <a:cubicBezTo>
                  <a:pt x="4093779" y="15"/>
                  <a:pt x="4225159" y="409919"/>
                  <a:pt x="4225159" y="409919"/>
                </a:cubicBezTo>
                <a:lnTo>
                  <a:pt x="4225159" y="409919"/>
                </a:lnTo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5394051" y="3284984"/>
            <a:ext cx="2828557" cy="666281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4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 animBg="1"/>
      <p:bldP spid="27" grpId="0"/>
      <p:bldP spid="31" grpId="0"/>
      <p:bldP spid="41" grpId="0"/>
      <p:bldP spid="43" grpId="0"/>
      <p:bldP spid="45" grpId="0"/>
      <p:bldP spid="46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r>
              <a:rPr lang="en-US" dirty="0" smtClean="0"/>
              <a:t>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Манипулирование данными наиболее выражено среди индикаторов субъектов РФ</a:t>
            </a:r>
            <a:r>
              <a:rPr lang="en-US" dirty="0" smtClean="0"/>
              <a:t>.</a:t>
            </a:r>
          </a:p>
          <a:p>
            <a:pPr lvl="1"/>
            <a:r>
              <a:rPr lang="ru-RU" dirty="0" smtClean="0"/>
              <a:t>Б</a:t>
            </a:r>
            <a:r>
              <a:rPr lang="ru-RU" b="1" dirty="0" smtClean="0"/>
              <a:t>о</a:t>
            </a:r>
            <a:r>
              <a:rPr lang="ru-RU" dirty="0" smtClean="0"/>
              <a:t>льшая индикаторов с нулевым ростом</a:t>
            </a:r>
            <a:r>
              <a:rPr lang="en-US" dirty="0" smtClean="0"/>
              <a:t> (</a:t>
            </a:r>
            <a:r>
              <a:rPr lang="ru-RU" dirty="0" smtClean="0"/>
              <a:t>осторожная манипуляция</a:t>
            </a:r>
            <a:r>
              <a:rPr lang="en-US" dirty="0" smtClean="0"/>
              <a:t>)</a:t>
            </a:r>
          </a:p>
          <a:p>
            <a:pPr lvl="1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24" y="3068960"/>
            <a:ext cx="6984776" cy="400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r>
              <a:rPr lang="en-US" dirty="0" smtClean="0"/>
              <a:t>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/>
              <a:t>Б</a:t>
            </a:r>
            <a:r>
              <a:rPr lang="ru-RU" b="1" dirty="0" smtClean="0"/>
              <a:t>о</a:t>
            </a:r>
            <a:r>
              <a:rPr lang="ru-RU" dirty="0" smtClean="0"/>
              <a:t>льшая доля индикаторов с резким ростом </a:t>
            </a:r>
            <a:r>
              <a:rPr lang="en-US" dirty="0" smtClean="0"/>
              <a:t>(</a:t>
            </a:r>
            <a:r>
              <a:rPr lang="ru-RU" dirty="0" smtClean="0"/>
              <a:t>решительная манипуляция</a:t>
            </a:r>
            <a:r>
              <a:rPr lang="en-US" dirty="0" smtClean="0"/>
              <a:t>)</a:t>
            </a:r>
          </a:p>
          <a:p>
            <a:pPr lvl="1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62830"/>
            <a:ext cx="7488832" cy="469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640960" cy="485740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/>
                              </a:rPr>
                              <m:t>𝑃𝐼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5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/>
                              </a:rPr>
                              <m:t>𝑃𝐼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54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5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/>
                              </a:rPr>
                              <m:t>𝑃𝐼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54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5400" dirty="0" smtClean="0"/>
                  <a:t> - </a:t>
                </a:r>
                <a:r>
                  <a:rPr lang="ru-RU" dirty="0" smtClean="0"/>
                  <a:t>коэффициент роста</a:t>
                </a:r>
                <a:endParaRPr lang="en-US" dirty="0" smtClean="0"/>
              </a:p>
              <a:p>
                <a:pPr marL="449263" indent="0">
                  <a:buNone/>
                </a:pPr>
                <a:r>
                  <a:rPr lang="en-US" sz="3600" dirty="0" err="1" smtClean="0"/>
                  <a:t>PI</a:t>
                </a:r>
                <a:r>
                  <a:rPr lang="en-US" sz="3600" baseline="-25000" dirty="0" err="1" smtClean="0"/>
                  <a:t>t</a:t>
                </a:r>
                <a:r>
                  <a:rPr lang="en-US" dirty="0" smtClean="0"/>
                  <a:t> = </a:t>
                </a:r>
                <a:r>
                  <a:rPr lang="ru-RU" dirty="0" smtClean="0"/>
                  <a:t>значение в году </a:t>
                </a:r>
                <a:r>
                  <a:rPr lang="en-US" i="1" dirty="0" smtClean="0"/>
                  <a:t>t</a:t>
                </a:r>
                <a:endParaRPr lang="en-US" dirty="0" smtClean="0"/>
              </a:p>
              <a:p>
                <a:pPr marL="449263" indent="0">
                  <a:buNone/>
                </a:pPr>
                <a:r>
                  <a:rPr lang="en-US" sz="3600" dirty="0" smtClean="0"/>
                  <a:t>PI</a:t>
                </a:r>
                <a:r>
                  <a:rPr lang="en-US" sz="3600" baseline="-25000" dirty="0" smtClean="0"/>
                  <a:t>t-1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ru-RU" dirty="0" smtClean="0"/>
                  <a:t>значение в году </a:t>
                </a:r>
                <a:r>
                  <a:rPr lang="en-US" dirty="0" smtClean="0"/>
                  <a:t>t-1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i="1" dirty="0" smtClean="0"/>
                  <a:t>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640960" cy="485740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76" y="4260561"/>
            <a:ext cx="3816424" cy="259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4897638"/>
            <a:ext cx="49151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Более </a:t>
            </a:r>
            <a:r>
              <a:rPr lang="ru-RU" sz="3200" dirty="0"/>
              <a:t>9</a:t>
            </a:r>
            <a:r>
              <a:rPr lang="en-US" sz="3200" dirty="0" smtClean="0"/>
              <a:t>0 000</a:t>
            </a:r>
            <a:r>
              <a:rPr lang="ru-RU" sz="3200" dirty="0" smtClean="0"/>
              <a:t> наблюдений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007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Неискаженная модель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34" y="1628800"/>
            <a:ext cx="6480720" cy="441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0908" y="1223053"/>
            <a:ext cx="1174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Частота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59492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Коэффициент роста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15705" y="1841295"/>
            <a:ext cx="0" cy="3819953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7977" y="5329656"/>
            <a:ext cx="11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03540" y="2884294"/>
            <a:ext cx="656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Рост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664477" y="2885688"/>
            <a:ext cx="1302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Снижение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15706" y="1628800"/>
            <a:ext cx="3084096" cy="4032448"/>
          </a:xfrm>
          <a:prstGeom prst="rect">
            <a:avLst/>
          </a:prstGeom>
          <a:solidFill>
            <a:srgbClr val="42FC65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64477" y="1628800"/>
            <a:ext cx="2951228" cy="4053299"/>
          </a:xfrm>
          <a:prstGeom prst="rect">
            <a:avLst/>
          </a:prstGeom>
          <a:solidFill>
            <a:schemeClr val="accent2">
              <a:lumMod val="60000"/>
              <a:lumOff val="40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5" grpId="0"/>
      <p:bldP spid="1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?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Каковы масштабы искажений?</a:t>
            </a:r>
            <a:endParaRPr lang="en-US" dirty="0" smtClean="0"/>
          </a:p>
          <a:p>
            <a:r>
              <a:rPr lang="ru-RU" dirty="0" smtClean="0"/>
              <a:t>Насколько они распространены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/>
              <a:t>Искажение данных в разных сферах</a:t>
            </a:r>
          </a:p>
          <a:p>
            <a:pPr marL="0" indent="0">
              <a:buNone/>
            </a:pPr>
            <a:r>
              <a:rPr lang="ru-RU" sz="4000" dirty="0" smtClean="0"/>
              <a:t>Актуальность для </a:t>
            </a:r>
            <a:r>
              <a:rPr lang="ru-RU" sz="4000" dirty="0" err="1" smtClean="0"/>
              <a:t>гос.управления</a:t>
            </a: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Результаты исследования (практика </a:t>
            </a:r>
            <a:r>
              <a:rPr lang="ru-RU" sz="4000" dirty="0" err="1" smtClean="0"/>
              <a:t>гос.управления</a:t>
            </a:r>
            <a:r>
              <a:rPr lang="ru-RU" sz="4000" dirty="0" smtClean="0"/>
              <a:t>)</a:t>
            </a:r>
          </a:p>
          <a:p>
            <a:pPr marL="0" indent="0">
              <a:buNone/>
            </a:pPr>
            <a:r>
              <a:rPr lang="ru-RU" sz="4000" dirty="0" smtClean="0"/>
              <a:t>Теория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Количественная стадия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База данных </a:t>
            </a:r>
            <a:r>
              <a:rPr lang="ru-RU" dirty="0" err="1" smtClean="0"/>
              <a:t>Минрегиона</a:t>
            </a:r>
            <a:r>
              <a:rPr lang="ru-RU" dirty="0" smtClean="0"/>
              <a:t> (Указ 825)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~300 </a:t>
            </a:r>
            <a:r>
              <a:rPr lang="ru-RU" dirty="0" smtClean="0"/>
              <a:t>индикаторов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83 </a:t>
            </a:r>
            <a:r>
              <a:rPr lang="ru-RU" dirty="0" smtClean="0"/>
              <a:t>региона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 </a:t>
            </a:r>
            <a:r>
              <a:rPr lang="ru-RU" dirty="0" smtClean="0"/>
              <a:t>лет</a:t>
            </a:r>
            <a:r>
              <a:rPr lang="en-US" dirty="0" smtClean="0"/>
              <a:t> (4 </a:t>
            </a:r>
            <a:r>
              <a:rPr lang="ru-RU" dirty="0" smtClean="0"/>
              <a:t>коэффициента роста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~90 000 </a:t>
            </a:r>
            <a:r>
              <a:rPr lang="ru-RU" b="1" dirty="0" smtClean="0"/>
              <a:t>наблюдений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tabLst>
                <a:tab pos="7804150" algn="l"/>
              </a:tabLst>
            </a:pPr>
            <a:r>
              <a:rPr lang="ru-RU" dirty="0" smtClean="0"/>
              <a:t>ОИВ субъектов </a:t>
            </a:r>
            <a:r>
              <a:rPr lang="en-US" dirty="0" smtClean="0"/>
              <a:t>(</a:t>
            </a:r>
            <a:r>
              <a:rPr lang="ru-RU" dirty="0" smtClean="0"/>
              <a:t>сами собирают</a:t>
            </a:r>
            <a:r>
              <a:rPr lang="en-US" dirty="0" smtClean="0"/>
              <a:t>) 	(72)</a:t>
            </a:r>
          </a:p>
          <a:p>
            <a:pPr marL="514350" indent="-514350">
              <a:buFont typeface="+mj-lt"/>
              <a:buAutoNum type="arabicPeriod"/>
              <a:tabLst>
                <a:tab pos="7804150" algn="l"/>
              </a:tabLst>
            </a:pPr>
            <a:r>
              <a:rPr lang="ru-RU" dirty="0" smtClean="0"/>
              <a:t>Росстат</a:t>
            </a:r>
            <a:r>
              <a:rPr lang="en-US" dirty="0" smtClean="0"/>
              <a:t> 	(75)</a:t>
            </a:r>
          </a:p>
          <a:p>
            <a:pPr marL="514350" indent="-514350" defTabSz="488950">
              <a:buFont typeface="+mj-lt"/>
              <a:buAutoNum type="arabicPeriod"/>
            </a:pPr>
            <a:r>
              <a:rPr lang="ru-RU" dirty="0" smtClean="0"/>
              <a:t>Федеральные министерства	</a:t>
            </a:r>
            <a:r>
              <a:rPr lang="en-US" dirty="0" smtClean="0"/>
              <a:t> 	</a:t>
            </a:r>
            <a:r>
              <a:rPr lang="ru-RU" dirty="0" smtClean="0"/>
              <a:t>			</a:t>
            </a:r>
            <a:r>
              <a:rPr lang="en-US" dirty="0" smtClean="0"/>
              <a:t>(174)</a:t>
            </a:r>
          </a:p>
          <a:p>
            <a:pPr marL="514350" indent="-514350">
              <a:buFont typeface="+mj-lt"/>
              <a:buAutoNum type="arabicPeriod"/>
              <a:tabLst>
                <a:tab pos="7804150" algn="l"/>
              </a:tabLst>
            </a:pPr>
            <a:r>
              <a:rPr lang="ru-RU" dirty="0" smtClean="0"/>
              <a:t>Федеральная служба охраны </a:t>
            </a:r>
            <a:r>
              <a:rPr lang="en-US" dirty="0" smtClean="0"/>
              <a:t>(</a:t>
            </a:r>
            <a:r>
              <a:rPr lang="ru-RU" dirty="0" smtClean="0"/>
              <a:t>ФСО</a:t>
            </a:r>
            <a:r>
              <a:rPr lang="en-US" dirty="0" smtClean="0"/>
              <a:t>) 	(8)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типа принципал-агентских цепей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02002" y="507161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Росстат</a:t>
            </a:r>
          </a:p>
          <a:p>
            <a:r>
              <a:rPr lang="ru-RU" sz="2400" dirty="0" smtClean="0"/>
              <a:t>ФСО</a:t>
            </a:r>
            <a:endParaRPr lang="en-US" sz="2400" dirty="0" smtClean="0"/>
          </a:p>
        </p:txBody>
      </p:sp>
      <p:sp>
        <p:nvSpPr>
          <p:cNvPr id="9" name="Улыбающееся лицо 8"/>
          <p:cNvSpPr/>
          <p:nvPr/>
        </p:nvSpPr>
        <p:spPr>
          <a:xfrm>
            <a:off x="4556014" y="2780928"/>
            <a:ext cx="504056" cy="432048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719572" y="6022909"/>
            <a:ext cx="504056" cy="432048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57831" y="6085625"/>
            <a:ext cx="380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Стимул искажать данные отсутствует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8947" y="816174"/>
            <a:ext cx="8774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Тип 1 – нейтральное отчитывающееся ведомство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421"/>
            <a:ext cx="12514940" cy="489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Тип </a:t>
            </a:r>
            <a:r>
              <a:rPr lang="ru-RU" dirty="0"/>
              <a:t>2 – Заинтересованное отчитывающееся ведомство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3436883"/>
            <a:ext cx="1800200" cy="640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Interested agency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815" y="1700808"/>
            <a:ext cx="11905514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2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 3 – Само-оценивающее ведомство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82814" y="1700808"/>
            <a:ext cx="3429546" cy="3939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1916832"/>
            <a:ext cx="197105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4725144"/>
            <a:ext cx="197105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1547873"/>
            <a:ext cx="12069639" cy="531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r>
              <a:rPr lang="en-US" dirty="0" smtClean="0"/>
              <a:t>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Манипулирование данными наиболее выражено среди индикаторов субъектов РФ</a:t>
            </a:r>
            <a:r>
              <a:rPr lang="en-US" dirty="0" smtClean="0"/>
              <a:t>.</a:t>
            </a:r>
          </a:p>
          <a:p>
            <a:pPr lvl="1"/>
            <a:r>
              <a:rPr lang="ru-RU" dirty="0" smtClean="0"/>
              <a:t>Б</a:t>
            </a:r>
            <a:r>
              <a:rPr lang="ru-RU" b="1" dirty="0" smtClean="0"/>
              <a:t>о</a:t>
            </a:r>
            <a:r>
              <a:rPr lang="ru-RU" dirty="0" smtClean="0"/>
              <a:t>льшая индикаторов с нулевым ростом</a:t>
            </a:r>
            <a:r>
              <a:rPr lang="en-US" dirty="0" smtClean="0"/>
              <a:t> (</a:t>
            </a:r>
            <a:r>
              <a:rPr lang="ru-RU" dirty="0" smtClean="0"/>
              <a:t>осторожная манипуляция</a:t>
            </a:r>
            <a:r>
              <a:rPr lang="en-US" dirty="0" smtClean="0"/>
              <a:t>)</a:t>
            </a:r>
          </a:p>
          <a:p>
            <a:pPr lvl="1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24" y="3068960"/>
            <a:ext cx="6984776" cy="400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0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7" y="1742814"/>
            <a:ext cx="9152194" cy="33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1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7" y="1742206"/>
            <a:ext cx="9152195" cy="33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6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7" y="1742206"/>
            <a:ext cx="9152195" cy="33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6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37" y="1742814"/>
            <a:ext cx="9153408" cy="33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60032" y="5445224"/>
            <a:ext cx="275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Осторожная манипуляция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99" y="5103790"/>
            <a:ext cx="888333" cy="105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лево 8"/>
          <p:cNvSpPr/>
          <p:nvPr/>
        </p:nvSpPr>
        <p:spPr>
          <a:xfrm rot="19114087">
            <a:off x="4379218" y="2306763"/>
            <a:ext cx="86409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70934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0,25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24549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0,20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7816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0,15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-11237" y="327296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0,10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-11237" y="386104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0,05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6498" y="450912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-0,1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2" y="450912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-0,05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590254" y="450912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0,05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452320" y="451453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0,1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675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47302"/>
            <a:ext cx="6840760" cy="54074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59632" y="647314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de-DE" dirty="0" smtClean="0"/>
              <a:t>DEGEORGE</a:t>
            </a:r>
            <a:r>
              <a:rPr lang="de-DE" dirty="0"/>
              <a:t>, F., PATEL, J. &amp; </a:t>
            </a:r>
            <a:r>
              <a:rPr lang="de-DE" dirty="0" smtClean="0"/>
              <a:t>ZECKHAUSER</a:t>
            </a:r>
            <a:r>
              <a:rPr lang="ru-RU" dirty="0" smtClean="0"/>
              <a:t>)</a:t>
            </a:r>
            <a:r>
              <a:rPr lang="de-DE" dirty="0" smtClean="0"/>
              <a:t>, </a:t>
            </a:r>
            <a:r>
              <a:rPr lang="de-DE" dirty="0"/>
              <a:t>R. 1999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Earnings management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7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Эффект грантов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млрд рублей распределялся между 10-тью регионами-лидерами</a:t>
            </a:r>
            <a:endParaRPr lang="en-US" dirty="0" smtClean="0"/>
          </a:p>
          <a:p>
            <a:r>
              <a:rPr lang="ru-RU" dirty="0" smtClean="0"/>
              <a:t>Создавало ли это стимулы к искажению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4418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Эффект грантов (Росстат)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3059686">
            <a:off x="3699048" y="5596917"/>
            <a:ext cx="86409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0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90730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 грантов (все ведомства)</a:t>
            </a:r>
            <a:br>
              <a:rPr lang="ru-RU" dirty="0" smtClean="0"/>
            </a:br>
            <a:r>
              <a:rPr lang="ru-RU" dirty="0" smtClean="0"/>
              <a:t>(положительный рост выше = лучше)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32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0204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42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 грантов (все ведомства) </a:t>
            </a:r>
            <a:br>
              <a:rPr lang="ru-RU" dirty="0" smtClean="0"/>
            </a:br>
            <a:r>
              <a:rPr lang="ru-RU" dirty="0" smtClean="0"/>
              <a:t>отрицательный рост (ниже = лучше)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5786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27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Росстат, эффект грантов. </a:t>
            </a:r>
            <a:br>
              <a:rPr lang="ru-RU" dirty="0" smtClean="0"/>
            </a:br>
            <a:r>
              <a:rPr lang="ru-RU" dirty="0" smtClean="0"/>
              <a:t>Выше = лучше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187498"/>
              </p:ext>
            </p:extLst>
          </p:nvPr>
        </p:nvGraphicFramePr>
        <p:xfrm>
          <a:off x="611560" y="1268760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трелка вправо 6"/>
          <p:cNvSpPr/>
          <p:nvPr/>
        </p:nvSpPr>
        <p:spPr>
          <a:xfrm rot="7940883">
            <a:off x="5341269" y="342900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35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577476"/>
              </p:ext>
            </p:extLst>
          </p:nvPr>
        </p:nvGraphicFramePr>
        <p:xfrm>
          <a:off x="1187624" y="548680"/>
          <a:ext cx="35283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50722573"/>
              </p:ext>
            </p:extLst>
          </p:nvPr>
        </p:nvGraphicFramePr>
        <p:xfrm>
          <a:off x="5364088" y="332656"/>
          <a:ext cx="3374762" cy="292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1422473"/>
              </p:ext>
            </p:extLst>
          </p:nvPr>
        </p:nvGraphicFramePr>
        <p:xfrm>
          <a:off x="1158312" y="3140969"/>
          <a:ext cx="3557704" cy="288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46709317"/>
              </p:ext>
            </p:extLst>
          </p:nvPr>
        </p:nvGraphicFramePr>
        <p:xfrm>
          <a:off x="5076056" y="3140968"/>
          <a:ext cx="3590786" cy="273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Стрелка вправо 9"/>
          <p:cNvSpPr/>
          <p:nvPr/>
        </p:nvSpPr>
        <p:spPr>
          <a:xfrm rot="2931555">
            <a:off x="2032638" y="4851771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931555">
            <a:off x="2105534" y="1971454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931555">
            <a:off x="6209104" y="1993520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931555">
            <a:off x="5981496" y="4635747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Как оценить масштаб манипуляций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 smtClean="0"/>
              <a:t>Нужна контрольная групп (</a:t>
            </a:r>
            <a:r>
              <a:rPr lang="ru-RU" sz="2800" dirty="0" smtClean="0"/>
              <a:t>пример – Росстат)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840760" cy="392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31181"/>
              </p:ext>
            </p:extLst>
          </p:nvPr>
        </p:nvGraphicFramePr>
        <p:xfrm>
          <a:off x="431540" y="5671615"/>
          <a:ext cx="8208912" cy="101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224"/>
                <a:gridCol w="3708412"/>
                <a:gridCol w="24842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От субъектов</a:t>
                      </a:r>
                      <a:endParaRPr lang="ru-RU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От </a:t>
                      </a:r>
                      <a:r>
                        <a:rPr lang="ru-RU" sz="2400" b="1" dirty="0" err="1" smtClean="0"/>
                        <a:t>Фед</a:t>
                      </a:r>
                      <a:r>
                        <a:rPr lang="ru-RU" sz="2400" b="1" dirty="0" smtClean="0"/>
                        <a:t>. министерств</a:t>
                      </a:r>
                      <a:endParaRPr lang="ru-RU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ФСО</a:t>
                      </a:r>
                      <a:endParaRPr lang="ru-RU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</a:rPr>
                        <a:t>48,3%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6,6%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-23,9%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5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Прокси для доверия к данным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12951907" cy="37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5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 муниципалитетов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170 муниципальных образований</a:t>
            </a:r>
          </a:p>
          <a:p>
            <a:r>
              <a:rPr lang="ru-RU" dirty="0" smtClean="0"/>
              <a:t>32 индикатора</a:t>
            </a:r>
          </a:p>
          <a:p>
            <a:r>
              <a:rPr lang="ru-RU" dirty="0" smtClean="0"/>
              <a:t>Оценка доверия к данным </a:t>
            </a:r>
          </a:p>
          <a:p>
            <a:endParaRPr lang="ru-RU" dirty="0"/>
          </a:p>
          <a:p>
            <a:r>
              <a:rPr lang="ru-RU" b="1" dirty="0"/>
              <a:t>Согласны ли вы со следующим утверждением: </a:t>
            </a:r>
            <a:endParaRPr lang="ru-RU" b="1" dirty="0" smtClean="0"/>
          </a:p>
          <a:p>
            <a:endParaRPr lang="ru-RU" b="1" dirty="0"/>
          </a:p>
          <a:p>
            <a:r>
              <a:rPr lang="ru-RU" dirty="0" smtClean="0"/>
              <a:t>«</a:t>
            </a:r>
            <a:r>
              <a:rPr lang="ru-RU" dirty="0"/>
              <a:t>Данные о значениях этого показателя, предоставляемые </a:t>
            </a:r>
            <a:r>
              <a:rPr lang="ru-RU" b="1" dirty="0"/>
              <a:t>другими ОМСУ</a:t>
            </a:r>
            <a:r>
              <a:rPr lang="ru-RU" dirty="0"/>
              <a:t>, относящимися к моему субъекту РФ, достоверны. </a:t>
            </a:r>
            <a:r>
              <a:rPr lang="ru-RU" b="1" dirty="0"/>
              <a:t>Этим данным можно </a:t>
            </a:r>
            <a:r>
              <a:rPr lang="ru-RU" b="1" dirty="0" smtClean="0"/>
              <a:t>доверять»?</a:t>
            </a:r>
            <a:endParaRPr lang="ru-RU" b="1" dirty="0"/>
          </a:p>
          <a:p>
            <a:pPr marL="1257300" lvl="0"/>
            <a:r>
              <a:rPr lang="ru-RU" sz="2900" dirty="0"/>
              <a:t>полностью согласен;</a:t>
            </a:r>
          </a:p>
          <a:p>
            <a:pPr marL="1257300" lvl="0"/>
            <a:r>
              <a:rPr lang="ru-RU" sz="2900" dirty="0"/>
              <a:t>скорее согласен;</a:t>
            </a:r>
          </a:p>
          <a:p>
            <a:pPr marL="1257300" lvl="0"/>
            <a:r>
              <a:rPr lang="ru-RU" sz="2900" dirty="0"/>
              <a:t>скорее не согласен;</a:t>
            </a:r>
          </a:p>
          <a:p>
            <a:pPr marL="1257300" lvl="0"/>
            <a:r>
              <a:rPr lang="ru-RU" sz="2900" dirty="0"/>
              <a:t>совершенно не согласен</a:t>
            </a:r>
            <a:r>
              <a:rPr lang="ru-RU" sz="2900" dirty="0" smtClean="0"/>
              <a:t>.</a:t>
            </a:r>
            <a:endParaRPr lang="ru-RU" sz="29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Регрессионный анализ (агрегированные ответы)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6" name="Объект 5" descr="clip_image00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0" y="1556792"/>
            <a:ext cx="565519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265732" y="2996952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 = 32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3645024"/>
            <a:ext cx="29679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/>
              <a:t>Индекс доверия = </a:t>
            </a:r>
            <a:endParaRPr lang="en-US" b="1" dirty="0" smtClean="0"/>
          </a:p>
          <a:p>
            <a:pPr lvl="0"/>
            <a:r>
              <a:rPr lang="ru-RU" dirty="0" smtClean="0"/>
              <a:t>полностью согласен</a:t>
            </a:r>
            <a:r>
              <a:rPr lang="en-US" dirty="0" smtClean="0"/>
              <a:t> - +2 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/>
              <a:t>скорее </a:t>
            </a:r>
            <a:r>
              <a:rPr lang="ru-RU" dirty="0" smtClean="0"/>
              <a:t>согласен</a:t>
            </a:r>
            <a:r>
              <a:rPr lang="en-US" dirty="0" smtClean="0"/>
              <a:t> - +2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/>
              <a:t>скорее не </a:t>
            </a:r>
            <a:r>
              <a:rPr lang="ru-RU" dirty="0" smtClean="0"/>
              <a:t>согласен</a:t>
            </a:r>
            <a:r>
              <a:rPr lang="en-US" dirty="0" smtClean="0"/>
              <a:t> - -1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/>
              <a:t>совершенно не </a:t>
            </a:r>
            <a:r>
              <a:rPr lang="ru-RU" dirty="0" smtClean="0"/>
              <a:t>согласен</a:t>
            </a:r>
            <a:r>
              <a:rPr lang="en-US" dirty="0" smtClean="0"/>
              <a:t> - -2</a:t>
            </a:r>
            <a:endParaRPr lang="ru-RU" dirty="0" smtClean="0"/>
          </a:p>
          <a:p>
            <a:pPr lvl="0"/>
            <a:r>
              <a:rPr lang="ru-RU" dirty="0" smtClean="0"/>
              <a:t>Не знаю - 0.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2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8" name="Picture 4" descr="http://www.vedomosti.ru/img/newsline/2012/05/06/1719210_news_big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411857"/>
            <a:ext cx="5143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igit.ru/images/38824/37/388243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66" y="3789040"/>
            <a:ext cx="4006795" cy="26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etodolog.ru/sites/default/files/u1075/0238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60" y="2658739"/>
            <a:ext cx="60960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ussian.rfi.fr/sites/russian.filesrfi/imagecache/rfi_43_large/sites/images.rfi.fr/files/aef_image/IMG_34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2766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Параметры регрессионной модели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196848"/>
              </p:ext>
            </p:extLst>
          </p:nvPr>
        </p:nvGraphicFramePr>
        <p:xfrm>
          <a:off x="539552" y="1268760"/>
          <a:ext cx="7920879" cy="35877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6767"/>
                <a:gridCol w="1296767"/>
                <a:gridCol w="1127399"/>
                <a:gridCol w="1244587"/>
                <a:gridCol w="1244587"/>
                <a:gridCol w="855386"/>
                <a:gridCol w="855386"/>
              </a:tblGrid>
              <a:tr h="425543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Coefficients</a:t>
                      </a:r>
                      <a:r>
                        <a:rPr lang="ru-RU" sz="1800" baseline="30000" dirty="0" err="1">
                          <a:effectLst/>
                        </a:rPr>
                        <a:t>a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9189">
                <a:tc rowSpan="2" gridSpan="2"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Model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Unstandardized Coefficients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Standardized Coefficients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t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Sig.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554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B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Std. Error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Beta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488">
                <a:tc rowSpan="3"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(Constant)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1,599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,056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28,681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,000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5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I_clustering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-,313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,092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-,069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-3,409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,001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5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I_rapid_growth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,137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,192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,014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,715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,475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5543">
                <a:tc gridSpan="7"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a. </a:t>
                      </a:r>
                      <a:r>
                        <a:rPr lang="ru-RU" sz="1800" dirty="0" err="1">
                          <a:effectLst/>
                        </a:rPr>
                        <a:t>Dependent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Variable</a:t>
                      </a:r>
                      <a:r>
                        <a:rPr lang="ru-RU" sz="1800" dirty="0">
                          <a:effectLst/>
                        </a:rPr>
                        <a:t>: </a:t>
                      </a:r>
                      <a:r>
                        <a:rPr lang="ru-RU" sz="1800" dirty="0" err="1">
                          <a:effectLst/>
                        </a:rPr>
                        <a:t>Answers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40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70690"/>
              </p:ext>
            </p:extLst>
          </p:nvPr>
        </p:nvGraphicFramePr>
        <p:xfrm>
          <a:off x="1331640" y="5013175"/>
          <a:ext cx="6336705" cy="14745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53718"/>
                <a:gridCol w="1102995"/>
                <a:gridCol w="1170278"/>
                <a:gridCol w="1604857"/>
                <a:gridCol w="1604857"/>
              </a:tblGrid>
              <a:tr h="187655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Model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Summary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999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Model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R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R </a:t>
                      </a:r>
                      <a:r>
                        <a:rPr lang="ru-RU" sz="1600" b="1" dirty="0" err="1">
                          <a:effectLst/>
                        </a:rPr>
                        <a:t>Square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Std. Error of the Estimate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9724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,074</a:t>
                      </a:r>
                      <a:r>
                        <a:rPr lang="ru-RU" sz="1600" baseline="30000">
                          <a:effectLst/>
                        </a:rPr>
                        <a:t>a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,006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,742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0775">
                <a:tc gridSpan="5"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a. Predictors: (Constant), </a:t>
                      </a:r>
                      <a:r>
                        <a:rPr lang="en-US" sz="1600" dirty="0" err="1" smtClean="0">
                          <a:effectLst/>
                        </a:rPr>
                        <a:t>I_rapid_growth</a:t>
                      </a:r>
                      <a:r>
                        <a:rPr lang="en-US" sz="1600" dirty="0" smtClean="0">
                          <a:effectLst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</a:rPr>
                        <a:t>I_clustering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4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Регрессионный анализ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Неагрегированные</a:t>
            </a:r>
            <a:r>
              <a:rPr lang="ru-RU" dirty="0" smtClean="0"/>
              <a:t> ответы)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02" y="1600200"/>
            <a:ext cx="565519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56176" y="278092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2737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1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958337"/>
              </p:ext>
            </p:extLst>
          </p:nvPr>
        </p:nvGraphicFramePr>
        <p:xfrm>
          <a:off x="539552" y="1772817"/>
          <a:ext cx="6264083" cy="37444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9871"/>
                <a:gridCol w="1069871"/>
                <a:gridCol w="1008418"/>
                <a:gridCol w="1038641"/>
                <a:gridCol w="1038641"/>
                <a:gridCol w="1038641"/>
              </a:tblGrid>
              <a:tr h="624069">
                <a:tc gridSpan="6"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 Summary and Parameter Estimates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069">
                <a:tc gridSpan="6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highlight>
                            <a:srgbClr val="FFFFFF"/>
                          </a:highlight>
                        </a:rPr>
                        <a:t>Dependent</a:t>
                      </a: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ru-RU" sz="1800" dirty="0" err="1">
                          <a:effectLst/>
                          <a:highlight>
                            <a:srgbClr val="FFFFFF"/>
                          </a:highlight>
                        </a:rPr>
                        <a:t>Variable</a:t>
                      </a: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:   </a:t>
                      </a:r>
                      <a:r>
                        <a:rPr lang="ru-RU" sz="1800" dirty="0" err="1">
                          <a:effectLst/>
                          <a:highlight>
                            <a:srgbClr val="FFFFFF"/>
                          </a:highlight>
                        </a:rPr>
                        <a:t>Answers</a:t>
                      </a: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 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069">
                <a:tc rowSpan="2"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Equation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605280" algn="ctr"/>
                        </a:tabLst>
                      </a:pPr>
                      <a:r>
                        <a:rPr lang="ru-RU" sz="1800" dirty="0" err="1">
                          <a:effectLst/>
                        </a:rPr>
                        <a:t>Model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Summary</a:t>
                      </a:r>
                      <a:r>
                        <a:rPr lang="ru-RU" sz="1800" dirty="0">
                          <a:effectLst/>
                        </a:rPr>
                        <a:t>	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Parameter Estimates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R </a:t>
                      </a:r>
                      <a:r>
                        <a:rPr lang="ru-RU" sz="1800" b="1" dirty="0" err="1" smtClean="0">
                          <a:effectLst/>
                        </a:rPr>
                        <a:t>Square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F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Sig</a:t>
                      </a:r>
                      <a:r>
                        <a:rPr lang="ru-RU" sz="1800" b="1" dirty="0">
                          <a:effectLst/>
                        </a:rPr>
                        <a:t>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Constant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b1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Linear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,005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14,703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,000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1,628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-,334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4069">
                <a:tc gridSpan="6"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independent variable is </a:t>
                      </a:r>
                      <a:r>
                        <a:rPr lang="en-US" sz="1800" dirty="0" err="1">
                          <a:effectLst/>
                        </a:rPr>
                        <a:t>I_clustering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</a:t>
            </a:r>
            <a:r>
              <a:rPr lang="ru-RU" dirty="0"/>
              <a:t>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Blame avoidance</a:t>
            </a:r>
            <a:endParaRPr lang="ru-RU" dirty="0" smtClean="0"/>
          </a:p>
          <a:p>
            <a:r>
              <a:rPr lang="ru-RU" dirty="0" smtClean="0"/>
              <a:t>Теория бюрократии (Таллок, </a:t>
            </a:r>
            <a:r>
              <a:rPr lang="ru-RU" dirty="0" err="1" smtClean="0"/>
              <a:t>Даунс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«Административный человек» (Герберт </a:t>
            </a:r>
            <a:r>
              <a:rPr lang="ru-RU" dirty="0" err="1" smtClean="0"/>
              <a:t>Саймон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Бюрократический </a:t>
            </a:r>
            <a:r>
              <a:rPr lang="ru-RU" dirty="0" err="1" smtClean="0"/>
              <a:t>паноптикон</a:t>
            </a:r>
            <a:r>
              <a:rPr lang="ru-RU" dirty="0" smtClean="0"/>
              <a:t> (Мишель Фуко)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Негативный отбор в бюрократической иерархии (Гордон Таллок)</a:t>
            </a:r>
          </a:p>
          <a:p>
            <a:endParaRPr lang="ru-RU" dirty="0"/>
          </a:p>
          <a:p>
            <a:r>
              <a:rPr lang="ru-RU" dirty="0" smtClean="0"/>
              <a:t>Показатели результативности как инструмент негативной фильтрации.</a:t>
            </a:r>
          </a:p>
          <a:p>
            <a:pPr marL="0" indent="0">
              <a:buNone/>
            </a:pPr>
            <a:r>
              <a:rPr lang="ru-RU" i="1" dirty="0" smtClean="0"/>
              <a:t>«любая организационная структура, в которой используется система отбора на основе заслуг, в</a:t>
            </a:r>
            <a:r>
              <a:rPr lang="en-US" i="1" dirty="0" smtClean="0"/>
              <a:t> </a:t>
            </a:r>
            <a:r>
              <a:rPr lang="ru-RU" i="1" dirty="0" smtClean="0"/>
              <a:t>той или иной степени, отфильтровывает честных» (</a:t>
            </a:r>
            <a:r>
              <a:rPr lang="en-US" i="1" dirty="0" err="1" smtClean="0"/>
              <a:t>Tullock</a:t>
            </a:r>
            <a:r>
              <a:rPr lang="en-US" i="1" dirty="0" smtClean="0"/>
              <a:t>, 1965:26)</a:t>
            </a:r>
            <a:endParaRPr lang="ru-RU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Неформальные стимулы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90730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«Парадокс </a:t>
            </a:r>
            <a:r>
              <a:rPr lang="ru-RU" i="1" dirty="0"/>
              <a:t>состоит в том, что</a:t>
            </a:r>
            <a:r>
              <a:rPr lang="ru-RU" b="1" i="1" dirty="0"/>
              <a:t> оперирование формальными показателями с не вполне четко установленным статусом стихийно порождает в первую очередь неформальные стимулы</a:t>
            </a:r>
            <a:r>
              <a:rPr lang="ru-RU" i="1" dirty="0"/>
              <a:t> (быть замеченным и т.п.), что делает их модифицирующее воздействие особенно трудно предсказуемым, учитываемым и </a:t>
            </a:r>
            <a:r>
              <a:rPr lang="ru-RU" i="1" dirty="0" smtClean="0"/>
              <a:t>корректируемым». </a:t>
            </a:r>
            <a:r>
              <a:rPr lang="ru-RU" i="1" dirty="0"/>
              <a:t>(Якобсон, 2006:19)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Antony Downs – </a:t>
            </a:r>
            <a:r>
              <a:rPr lang="en-US" i="1" dirty="0"/>
              <a:t>Inside </a:t>
            </a:r>
            <a:r>
              <a:rPr lang="en-US" i="1" dirty="0" smtClean="0"/>
              <a:t>bureaucracy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Типы </a:t>
            </a:r>
            <a:r>
              <a:rPr lang="ru-RU" dirty="0"/>
              <a:t>бюрократов</a:t>
            </a:r>
            <a:endParaRPr lang="en-US" i="1" dirty="0" smtClean="0"/>
          </a:p>
          <a:p>
            <a:pPr lvl="1"/>
            <a:r>
              <a:rPr lang="en-US" b="1" i="1" dirty="0"/>
              <a:t>Climbers</a:t>
            </a:r>
            <a:r>
              <a:rPr lang="en-US" i="1" dirty="0"/>
              <a:t> consider power, income, and prestige as nearly all-important in their value structures. </a:t>
            </a:r>
            <a:endParaRPr lang="ru-RU" i="1" dirty="0"/>
          </a:p>
          <a:p>
            <a:pPr lvl="1"/>
            <a:r>
              <a:rPr lang="en-US" b="1" i="1" dirty="0"/>
              <a:t>Conservers</a:t>
            </a:r>
            <a:r>
              <a:rPr lang="en-US" i="1" dirty="0"/>
              <a:t> consider convenience and security as nearly all-important. </a:t>
            </a:r>
            <a:endParaRPr lang="ru-RU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Интерпретация механизма УПР как «бюрократического </a:t>
            </a:r>
            <a:r>
              <a:rPr lang="ru-RU" dirty="0" err="1" smtClean="0"/>
              <a:t>паноптикона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 smtClean="0"/>
              <a:t>«Административный человек» (</a:t>
            </a:r>
            <a:r>
              <a:rPr lang="en-US" dirty="0"/>
              <a:t>H</a:t>
            </a:r>
            <a:r>
              <a:rPr lang="en-US" dirty="0" smtClean="0"/>
              <a:t>erbert Simon)</a:t>
            </a:r>
            <a:endParaRPr lang="ru-RU" dirty="0" smtClean="0"/>
          </a:p>
          <a:p>
            <a:pPr lvl="1"/>
            <a:r>
              <a:rPr lang="ru-RU" dirty="0" smtClean="0"/>
              <a:t>Ограниченная рациональность</a:t>
            </a:r>
          </a:p>
          <a:p>
            <a:pPr lvl="1"/>
            <a:r>
              <a:rPr lang="ru-RU" dirty="0" smtClean="0"/>
              <a:t>Фокус внимания (радар)</a:t>
            </a:r>
            <a:endParaRPr lang="en-US" dirty="0" smtClean="0"/>
          </a:p>
          <a:p>
            <a:r>
              <a:rPr lang="ru-RU" dirty="0" err="1" smtClean="0"/>
              <a:t>Паноптикон</a:t>
            </a:r>
            <a:r>
              <a:rPr lang="ru-RU" dirty="0" smtClean="0"/>
              <a:t> (</a:t>
            </a:r>
            <a:r>
              <a:rPr lang="en-US" dirty="0" smtClean="0"/>
              <a:t>Michel Foucault)</a:t>
            </a:r>
            <a:endParaRPr lang="ru-RU" dirty="0" smtClean="0"/>
          </a:p>
          <a:p>
            <a:pPr lvl="1"/>
            <a:r>
              <a:rPr lang="ru-RU" dirty="0" smtClean="0"/>
              <a:t>Само-мониторинг</a:t>
            </a:r>
          </a:p>
          <a:p>
            <a:pPr lvl="1"/>
            <a:r>
              <a:rPr lang="ru-RU" dirty="0" smtClean="0"/>
              <a:t>Нормализация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Паноптикон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6" name="Объект 5" descr="http://upload.wikimedia.org/wikipedia/commons/thumb/1/11/Panopticon.jpg/250px-Panoptico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68" y="1412776"/>
            <a:ext cx="4557464" cy="503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thoughtsonmediatheory.files.wordpress.com/2011/03/panoptic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0856"/>
            <a:ext cx="4176464" cy="4205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Интерпретация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ru-RU" dirty="0" smtClean="0"/>
              <a:t>Показатели – инструмент контроля</a:t>
            </a:r>
          </a:p>
          <a:p>
            <a:r>
              <a:rPr lang="ru-RU" dirty="0"/>
              <a:t>Искажения данных – следствие контрольной </a:t>
            </a:r>
            <a:r>
              <a:rPr lang="ru-RU" dirty="0" smtClean="0"/>
              <a:t>функции</a:t>
            </a:r>
          </a:p>
          <a:p>
            <a:r>
              <a:rPr lang="ru-RU" dirty="0" smtClean="0"/>
              <a:t>«Осторожная манипуляция» - оптимизация трудозатрат</a:t>
            </a:r>
            <a:endParaRPr lang="ru-RU" dirty="0"/>
          </a:p>
          <a:p>
            <a:r>
              <a:rPr lang="ru-RU" b="1" dirty="0" smtClean="0"/>
              <a:t>Ограниченность </a:t>
            </a:r>
            <a:r>
              <a:rPr lang="ru-RU" b="1" dirty="0"/>
              <a:t>технических </a:t>
            </a:r>
            <a:r>
              <a:rPr lang="ru-RU" b="1" dirty="0" smtClean="0"/>
              <a:t>методов </a:t>
            </a:r>
            <a:r>
              <a:rPr lang="ru-RU" dirty="0"/>
              <a:t>повышения эффективности системы </a:t>
            </a:r>
            <a:r>
              <a:rPr lang="ru-RU" dirty="0" smtClean="0"/>
              <a:t>УПР (Федерализм или УПР)</a:t>
            </a: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Искажение данных в разных сферах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491" y="2132855"/>
            <a:ext cx="8229600" cy="3500641"/>
          </a:xfrm>
        </p:spPr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1026" name="Picture 2" descr="C:\Documents and Settings\Alexander\Local Settings\Temporary Internet Files\Content.IE5\7YU5AT0C\MM90023475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84784"/>
            <a:ext cx="1648901" cy="1842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0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Answers to research questions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GB" b="1" dirty="0" smtClean="0"/>
              <a:t>incentives – </a:t>
            </a:r>
            <a:r>
              <a:rPr lang="en-US" dirty="0" smtClean="0"/>
              <a:t>produce “documents for documents’ sake”, demonstrate good performance on paper</a:t>
            </a:r>
          </a:p>
          <a:p>
            <a:r>
              <a:rPr lang="en-US" b="1" dirty="0" smtClean="0"/>
              <a:t>problems – </a:t>
            </a:r>
            <a:r>
              <a:rPr lang="en-US" dirty="0" smtClean="0"/>
              <a:t>data manipulation</a:t>
            </a:r>
          </a:p>
          <a:p>
            <a:r>
              <a:rPr lang="en-US" b="1" dirty="0" smtClean="0"/>
              <a:t>why – </a:t>
            </a:r>
            <a:r>
              <a:rPr lang="en-US" dirty="0" smtClean="0"/>
              <a:t>cannot influence “real life”, no audit, pressure to demonstrate growth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How </a:t>
            </a:r>
            <a:r>
              <a:rPr lang="en-GB" dirty="0"/>
              <a:t>does performance management function in a traditional hierarchical bureaucracy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It works as a tool of upward bureaucratic accountability disconnected from real life.</a:t>
            </a:r>
            <a:endParaRPr lang="en-GB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updates come unexpectedly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i="1" dirty="0" smtClean="0"/>
              <a:t>For </a:t>
            </a:r>
            <a:r>
              <a:rPr lang="en-US" i="1" dirty="0"/>
              <a:t>example, just today we received corrections from </a:t>
            </a:r>
            <a:r>
              <a:rPr lang="en-US" i="1" dirty="0" err="1"/>
              <a:t>Rosstat</a:t>
            </a:r>
            <a:r>
              <a:rPr lang="en-US" i="1" dirty="0"/>
              <a:t> (the federal bureau of statistics). </a:t>
            </a:r>
            <a:r>
              <a:rPr lang="en-US" i="1" dirty="0" smtClean="0"/>
              <a:t>… [they adjusted the last year’s figure up significantly]. ….</a:t>
            </a:r>
            <a:r>
              <a:rPr lang="en-US" b="1" i="1" dirty="0" smtClean="0"/>
              <a:t>we </a:t>
            </a:r>
            <a:r>
              <a:rPr lang="en-US" b="1" i="1" dirty="0"/>
              <a:t>used to have the growth of 132% between 2010 and 2011, and now it is just 20</a:t>
            </a:r>
            <a:r>
              <a:rPr lang="en-US" b="1" i="1" dirty="0" smtClean="0"/>
              <a:t>%. </a:t>
            </a:r>
            <a:r>
              <a:rPr lang="en-US" i="1" dirty="0" smtClean="0"/>
              <a:t>[Head of department]</a:t>
            </a:r>
            <a:endParaRPr lang="en-US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interagency cooperation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/>
              <a:t>Are indicators used in any way to facilitate cooperation between different bodies? </a:t>
            </a:r>
            <a:endParaRPr lang="en-US" sz="2800" dirty="0" smtClean="0"/>
          </a:p>
          <a:p>
            <a:pPr marL="0" lvl="0" indent="0">
              <a:buNone/>
            </a:pPr>
            <a:endParaRPr lang="ru-RU" sz="2800" dirty="0"/>
          </a:p>
          <a:p>
            <a:pPr marL="0" lvl="0" indent="0" algn="just">
              <a:buNone/>
            </a:pPr>
            <a:r>
              <a:rPr lang="en-US" i="1" dirty="0"/>
              <a:t>No, they are not. Numerous issues arise. Responsibility has to be shared, credit has to be shared, budgets have to be shared and so on. </a:t>
            </a:r>
            <a:r>
              <a:rPr lang="en-US" b="1" i="1" dirty="0"/>
              <a:t>No, they are not used </a:t>
            </a:r>
            <a:r>
              <a:rPr lang="en-US" i="1" dirty="0"/>
              <a:t>and the issue of cooperation is very troublesome for </a:t>
            </a:r>
            <a:r>
              <a:rPr lang="en-US" i="1" dirty="0" smtClean="0"/>
              <a:t>us. [Minister of economic development].</a:t>
            </a:r>
            <a:r>
              <a:rPr lang="en-US" dirty="0" smtClean="0"/>
              <a:t> 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H1. Data manipulation is most significant in the group of self-reported indicators</a:t>
            </a:r>
          </a:p>
          <a:p>
            <a:pPr lvl="1"/>
            <a:r>
              <a:rPr lang="en-US" dirty="0"/>
              <a:t>Larger share of cases with zero growth (prudent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Confirmed</a:t>
            </a:r>
            <a:endParaRPr lang="ru-RU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Higher average growth (reckless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Non-conclusive evidence</a:t>
            </a:r>
          </a:p>
          <a:p>
            <a:pPr lvl="2"/>
            <a:r>
              <a:rPr lang="en-US" dirty="0" smtClean="0"/>
              <a:t>Grants may encourage reckless </a:t>
            </a:r>
            <a:r>
              <a:rPr lang="en-US" dirty="0" err="1" smtClean="0"/>
              <a:t>behaviour</a:t>
            </a:r>
            <a:endParaRPr lang="en-US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ОИВ не может влиять на индикаторы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Долгосрочность</a:t>
            </a:r>
            <a:endParaRPr lang="en-US" b="1" i="1" dirty="0" smtClean="0"/>
          </a:p>
          <a:p>
            <a:pPr marL="0" indent="0">
              <a:buNone/>
            </a:pPr>
            <a:r>
              <a:rPr lang="ru-RU" i="1" dirty="0"/>
              <a:t>«То, что делает власть, отразится на этих показателях через 5 лет. И по этому показателю мы оцениваем власть сегодня» </a:t>
            </a:r>
            <a:r>
              <a:rPr lang="ru-RU" dirty="0" smtClean="0"/>
              <a:t>[</a:t>
            </a:r>
            <a:r>
              <a:rPr lang="ru-RU" dirty="0"/>
              <a:t>з</a:t>
            </a:r>
            <a:r>
              <a:rPr lang="ru-RU" dirty="0" smtClean="0"/>
              <a:t>аместитель министра (ЗМ)]</a:t>
            </a:r>
          </a:p>
          <a:p>
            <a:pPr marL="0" indent="0">
              <a:buNone/>
            </a:pPr>
            <a:r>
              <a:rPr lang="ru-RU" b="1" i="1" dirty="0" smtClean="0"/>
              <a:t>Внешние факторы</a:t>
            </a:r>
            <a:endParaRPr lang="en-US" b="1" i="1" dirty="0"/>
          </a:p>
          <a:p>
            <a:pPr marL="0" indent="0">
              <a:buNone/>
            </a:pPr>
            <a:r>
              <a:rPr lang="ru-RU" i="1" dirty="0" smtClean="0"/>
              <a:t>«…региональная </a:t>
            </a:r>
            <a:r>
              <a:rPr lang="ru-RU" i="1" dirty="0"/>
              <a:t>компонента есть, но, в зависимости от показателя, она может быть очень мала, уж не говоря о компоненте, на которую мы воздействуем напрямую </a:t>
            </a:r>
            <a:r>
              <a:rPr lang="en-GB" i="1" dirty="0" smtClean="0"/>
              <a:t>[</a:t>
            </a:r>
            <a:r>
              <a:rPr lang="ru-RU" i="1" dirty="0" smtClean="0"/>
              <a:t>ЗМ</a:t>
            </a:r>
            <a:r>
              <a:rPr lang="en-US" i="1" dirty="0" smtClean="0"/>
              <a:t>]. </a:t>
            </a:r>
            <a:endParaRPr lang="ru-RU" dirty="0"/>
          </a:p>
          <a:p>
            <a:endParaRPr lang="en-US" i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1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обратной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«</a:t>
            </a:r>
            <a:r>
              <a:rPr lang="en-GB" i="1" dirty="0" err="1" smtClean="0"/>
              <a:t>Они</a:t>
            </a:r>
            <a:r>
              <a:rPr lang="en-GB" i="1" dirty="0"/>
              <a:t>, </a:t>
            </a:r>
            <a:r>
              <a:rPr lang="en-GB" i="1" dirty="0" err="1"/>
              <a:t>наверное</a:t>
            </a:r>
            <a:r>
              <a:rPr lang="en-GB" i="1" dirty="0"/>
              <a:t>, </a:t>
            </a:r>
            <a:r>
              <a:rPr lang="en-GB" i="1" dirty="0" err="1"/>
              <a:t>взяли</a:t>
            </a:r>
            <a:r>
              <a:rPr lang="en-GB" i="1" dirty="0"/>
              <a:t> </a:t>
            </a:r>
            <a:r>
              <a:rPr lang="en-GB" i="1" dirty="0" err="1"/>
              <a:t>эти</a:t>
            </a:r>
            <a:r>
              <a:rPr lang="en-GB" i="1" dirty="0"/>
              <a:t> </a:t>
            </a:r>
            <a:r>
              <a:rPr lang="en-GB" i="1" dirty="0" err="1"/>
              <a:t>показатели</a:t>
            </a:r>
            <a:r>
              <a:rPr lang="en-GB" i="1" dirty="0"/>
              <a:t> </a:t>
            </a:r>
            <a:r>
              <a:rPr lang="en-GB" i="1" dirty="0" err="1"/>
              <a:t>из</a:t>
            </a:r>
            <a:r>
              <a:rPr lang="en-GB" i="1" dirty="0"/>
              <a:t> </a:t>
            </a:r>
            <a:r>
              <a:rPr lang="en-GB" i="1" dirty="0" err="1"/>
              <a:t>Европы</a:t>
            </a:r>
            <a:r>
              <a:rPr lang="en-GB" i="1" dirty="0"/>
              <a:t>, </a:t>
            </a:r>
            <a:r>
              <a:rPr lang="en-GB" i="1" dirty="0" err="1"/>
              <a:t>переделали</a:t>
            </a:r>
            <a:r>
              <a:rPr lang="en-GB" i="1" dirty="0"/>
              <a:t> </a:t>
            </a:r>
            <a:r>
              <a:rPr lang="en-GB" i="1" dirty="0" err="1"/>
              <a:t>под</a:t>
            </a:r>
            <a:r>
              <a:rPr lang="en-GB" i="1" dirty="0"/>
              <a:t> </a:t>
            </a:r>
            <a:r>
              <a:rPr lang="en-GB" i="1" dirty="0" err="1"/>
              <a:t>российскую</a:t>
            </a:r>
            <a:r>
              <a:rPr lang="en-GB" i="1" dirty="0"/>
              <a:t> </a:t>
            </a:r>
            <a:r>
              <a:rPr lang="en-GB" i="1" dirty="0" err="1"/>
              <a:t>действительность</a:t>
            </a:r>
            <a:r>
              <a:rPr lang="en-GB" i="1" dirty="0"/>
              <a:t> и </a:t>
            </a:r>
            <a:r>
              <a:rPr lang="en-GB" i="1" dirty="0" err="1"/>
              <a:t>выпустили</a:t>
            </a:r>
            <a:r>
              <a:rPr lang="en-GB" i="1" dirty="0"/>
              <a:t>. А </a:t>
            </a:r>
            <a:r>
              <a:rPr lang="en-GB" i="1" dirty="0" err="1"/>
              <a:t>вы</a:t>
            </a:r>
            <a:r>
              <a:rPr lang="en-GB" i="1" dirty="0"/>
              <a:t> </a:t>
            </a:r>
            <a:r>
              <a:rPr lang="en-GB" i="1" dirty="0" err="1"/>
              <a:t>мучайтесь</a:t>
            </a:r>
            <a:r>
              <a:rPr lang="en-GB" i="1" dirty="0"/>
              <a:t>, </a:t>
            </a:r>
            <a:r>
              <a:rPr lang="en-GB" i="1" dirty="0" err="1"/>
              <a:t>как</a:t>
            </a:r>
            <a:r>
              <a:rPr lang="en-GB" i="1" dirty="0"/>
              <a:t> </a:t>
            </a:r>
            <a:r>
              <a:rPr lang="en-GB" i="1" dirty="0" err="1" smtClean="0"/>
              <a:t>хотите</a:t>
            </a:r>
            <a:r>
              <a:rPr lang="ru-RU" i="1" dirty="0" smtClean="0"/>
              <a:t>»</a:t>
            </a:r>
            <a:r>
              <a:rPr lang="en-GB" i="1" dirty="0" smtClean="0"/>
              <a:t> [</a:t>
            </a:r>
            <a:r>
              <a:rPr lang="ru-RU" i="1" dirty="0" smtClean="0"/>
              <a:t>специалист</a:t>
            </a:r>
            <a:r>
              <a:rPr lang="en-GB" i="1" dirty="0" smtClean="0"/>
              <a:t>]</a:t>
            </a: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связи с бюджетированием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«У </a:t>
            </a:r>
            <a:r>
              <a:rPr lang="ru-RU" i="1" dirty="0"/>
              <a:t>меня сложилось такое ощущение, что </a:t>
            </a:r>
            <a:r>
              <a:rPr lang="ru-RU" b="1" i="1" dirty="0"/>
              <a:t>это документы для документов</a:t>
            </a:r>
            <a:r>
              <a:rPr lang="ru-RU" i="1" dirty="0"/>
              <a:t>. Тот же </a:t>
            </a:r>
            <a:r>
              <a:rPr lang="ru-RU" b="1" i="1" dirty="0"/>
              <a:t>ДРОНД</a:t>
            </a:r>
            <a:r>
              <a:rPr lang="ru-RU" i="1" dirty="0"/>
              <a:t> никак не связан с бюджетным планированием. В таком случае вообще </a:t>
            </a:r>
            <a:r>
              <a:rPr lang="ru-RU" b="1" i="1" dirty="0"/>
              <a:t>его ценность сводится к абсолютному </a:t>
            </a:r>
            <a:r>
              <a:rPr lang="ru-RU" b="1" i="1" dirty="0" smtClean="0"/>
              <a:t>нулю</a:t>
            </a:r>
            <a:r>
              <a:rPr lang="ru-RU" i="1" dirty="0" smtClean="0"/>
              <a:t>» [министр экономического развития].</a:t>
            </a:r>
            <a:endParaRPr lang="ru-RU" i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</a:t>
            </a:r>
            <a:r>
              <a:rPr lang="en-US" dirty="0" smtClean="0"/>
              <a:t>/</a:t>
            </a:r>
            <a:r>
              <a:rPr lang="ru-RU" dirty="0" smtClean="0"/>
              <a:t>предмет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Объектом</a:t>
            </a:r>
            <a:r>
              <a:rPr lang="ru-RU" dirty="0"/>
              <a:t> исследования является практика использования показателей результативности, </a:t>
            </a:r>
            <a:r>
              <a:rPr lang="ru-RU" dirty="0" smtClean="0"/>
              <a:t>используемых в работе ОИВ субъектов РФ (825, 607, 1199).</a:t>
            </a:r>
            <a:endParaRPr lang="ru-RU" dirty="0"/>
          </a:p>
          <a:p>
            <a:r>
              <a:rPr lang="ru-RU" b="1" dirty="0"/>
              <a:t>Предметом</a:t>
            </a:r>
            <a:r>
              <a:rPr lang="ru-RU" dirty="0"/>
              <a:t> исследования является практика намеренного искажения данных о результативности: причины, способы, свидетельства и последствия.</a:t>
            </a:r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Исследовательские вопросы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</a:t>
            </a:r>
            <a:r>
              <a:rPr lang="ru-RU" b="1" dirty="0" smtClean="0"/>
              <a:t>проблемы</a:t>
            </a:r>
            <a:r>
              <a:rPr lang="ru-RU" dirty="0" smtClean="0"/>
              <a:t> возникают при использовании показателей результативности </a:t>
            </a:r>
            <a:r>
              <a:rPr lang="ru-RU" b="1" dirty="0" smtClean="0"/>
              <a:t>в ОИВ субъектов РФ с точки зрения государственных служащих</a:t>
            </a:r>
            <a:r>
              <a:rPr lang="ru-RU" dirty="0" smtClean="0"/>
              <a:t>?</a:t>
            </a:r>
            <a:endParaRPr lang="ru-RU" dirty="0"/>
          </a:p>
          <a:p>
            <a:endParaRPr lang="en-GB" dirty="0" smtClean="0"/>
          </a:p>
          <a:p>
            <a:r>
              <a:rPr lang="ru-RU" dirty="0" smtClean="0"/>
              <a:t>Насколько распространена </a:t>
            </a:r>
            <a:r>
              <a:rPr lang="ru-RU" dirty="0"/>
              <a:t>в российской системе УПР на региональном </a:t>
            </a:r>
            <a:r>
              <a:rPr lang="ru-RU" dirty="0" smtClean="0"/>
              <a:t>уровне </a:t>
            </a:r>
            <a:r>
              <a:rPr lang="ru-RU" b="1" dirty="0" smtClean="0"/>
              <a:t>практика намеренного искажения данных</a:t>
            </a:r>
            <a:r>
              <a:rPr lang="ru-RU" dirty="0" smtClean="0"/>
              <a:t>?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7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Искажение </a:t>
            </a:r>
            <a:r>
              <a:rPr lang="ru-RU" sz="4800" dirty="0"/>
              <a:t>данных о </a:t>
            </a:r>
            <a:r>
              <a:rPr lang="ru-RU" sz="4800" dirty="0" smtClean="0"/>
              <a:t>результативности в государственном управлении</a:t>
            </a:r>
            <a:endParaRPr lang="ru-RU" sz="4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/>
              <a:t>Актуальность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>
                    <a:lumMod val="65000"/>
                  </a:schemeClr>
                </a:solidFill>
              </a:rPr>
              <a:t>Объект и проблема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>
                    <a:lumMod val="65000"/>
                  </a:schemeClr>
                </a:solidFill>
              </a:rPr>
              <a:t>Методы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>
                    <a:lumMod val="65000"/>
                  </a:schemeClr>
                </a:solidFill>
              </a:rPr>
              <a:t>Результаты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>
                    <a:lumMod val="65000"/>
                  </a:schemeClr>
                </a:solidFill>
              </a:rPr>
              <a:t>Обсуждение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378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/>
          <a:lstStyle/>
          <a:p>
            <a:r>
              <a:rPr lang="ru-RU" dirty="0" smtClean="0"/>
              <a:t>Интервью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Целенаправленная выборка </a:t>
            </a:r>
            <a:r>
              <a:rPr lang="en-US" dirty="0" smtClean="0"/>
              <a:t>+ </a:t>
            </a:r>
            <a:r>
              <a:rPr lang="ru-RU" dirty="0" smtClean="0"/>
              <a:t>снежный ком</a:t>
            </a:r>
            <a:endParaRPr lang="en-US" dirty="0" smtClean="0"/>
          </a:p>
          <a:p>
            <a:r>
              <a:rPr lang="en-US" dirty="0"/>
              <a:t>25 </a:t>
            </a:r>
            <a:r>
              <a:rPr lang="ru-RU" dirty="0" smtClean="0"/>
              <a:t>респондентов</a:t>
            </a:r>
            <a:r>
              <a:rPr lang="en-US" dirty="0" smtClean="0"/>
              <a:t> </a:t>
            </a:r>
            <a:r>
              <a:rPr lang="ru-RU" dirty="0" smtClean="0"/>
              <a:t>в</a:t>
            </a:r>
            <a:r>
              <a:rPr lang="en-US" dirty="0" smtClean="0"/>
              <a:t> 3 </a:t>
            </a:r>
            <a:r>
              <a:rPr lang="ru-RU" dirty="0" smtClean="0"/>
              <a:t>субъектах РФ</a:t>
            </a:r>
            <a:endParaRPr lang="en-US" dirty="0" smtClean="0"/>
          </a:p>
          <a:p>
            <a:pPr lvl="1"/>
            <a:r>
              <a:rPr lang="en-US" dirty="0" smtClean="0"/>
              <a:t>16 </a:t>
            </a:r>
            <a:r>
              <a:rPr lang="ru-RU" dirty="0" smtClean="0"/>
              <a:t>государственных служащих</a:t>
            </a:r>
            <a:endParaRPr lang="en-US" dirty="0" smtClean="0"/>
          </a:p>
          <a:p>
            <a:pPr lvl="2"/>
            <a:r>
              <a:rPr lang="en-US" dirty="0" smtClean="0"/>
              <a:t>3 </a:t>
            </a:r>
            <a:r>
              <a:rPr lang="ru-RU" dirty="0" smtClean="0"/>
              <a:t>министра экономического развития</a:t>
            </a:r>
            <a:endParaRPr lang="en-US" dirty="0" smtClean="0"/>
          </a:p>
          <a:p>
            <a:pPr lvl="2"/>
            <a:r>
              <a:rPr lang="en-US" dirty="0" smtClean="0"/>
              <a:t>3 </a:t>
            </a:r>
            <a:r>
              <a:rPr lang="ru-RU" dirty="0" smtClean="0"/>
              <a:t>заместителя министра (</a:t>
            </a:r>
            <a:r>
              <a:rPr lang="ru-RU" dirty="0" err="1" smtClean="0"/>
              <a:t>эк.развитие</a:t>
            </a:r>
            <a:r>
              <a:rPr lang="ru-RU" dirty="0" smtClean="0"/>
              <a:t>, здрав.)</a:t>
            </a:r>
            <a:endParaRPr lang="en-US" dirty="0" smtClean="0"/>
          </a:p>
          <a:p>
            <a:pPr lvl="2"/>
            <a:r>
              <a:rPr lang="ru-RU" dirty="0"/>
              <a:t>6</a:t>
            </a:r>
            <a:r>
              <a:rPr lang="en-US" dirty="0" smtClean="0"/>
              <a:t> </a:t>
            </a:r>
            <a:r>
              <a:rPr lang="ru-RU" dirty="0" smtClean="0"/>
              <a:t>глав департаментов</a:t>
            </a:r>
            <a:r>
              <a:rPr lang="en-US" dirty="0" smtClean="0"/>
              <a:t> </a:t>
            </a:r>
            <a:endParaRPr lang="ru-RU" dirty="0" smtClean="0"/>
          </a:p>
          <a:p>
            <a:pPr lvl="2"/>
            <a:r>
              <a:rPr lang="en-US" dirty="0" smtClean="0"/>
              <a:t>4 </a:t>
            </a:r>
            <a:r>
              <a:rPr lang="ru-RU" dirty="0" smtClean="0"/>
              <a:t>специалиста</a:t>
            </a:r>
            <a:r>
              <a:rPr lang="en-US" dirty="0" smtClean="0"/>
              <a:t> (</a:t>
            </a:r>
            <a:r>
              <a:rPr lang="ru-RU" dirty="0" err="1" smtClean="0"/>
              <a:t>эк.развитие</a:t>
            </a:r>
            <a:r>
              <a:rPr lang="en-US" dirty="0" smtClean="0"/>
              <a:t>, </a:t>
            </a:r>
            <a:r>
              <a:rPr lang="ru-RU" dirty="0" smtClean="0"/>
              <a:t>культура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9 </a:t>
            </a:r>
            <a:r>
              <a:rPr lang="ru-RU" dirty="0" smtClean="0"/>
              <a:t>бывших государственных служащих</a:t>
            </a:r>
            <a:endParaRPr lang="en-US" dirty="0" smtClean="0"/>
          </a:p>
          <a:p>
            <a:pPr lvl="2"/>
            <a:r>
              <a:rPr lang="en-US" dirty="0" smtClean="0"/>
              <a:t>3 </a:t>
            </a:r>
            <a:r>
              <a:rPr lang="ru-RU" dirty="0" smtClean="0"/>
              <a:t>консультанта</a:t>
            </a:r>
            <a:endParaRPr lang="en-US" dirty="0" smtClean="0"/>
          </a:p>
          <a:p>
            <a:pPr lvl="2"/>
            <a:r>
              <a:rPr lang="en-US" dirty="0" smtClean="0"/>
              <a:t>6</a:t>
            </a:r>
            <a:r>
              <a:rPr lang="ru-RU" dirty="0" smtClean="0"/>
              <a:t> учёных</a:t>
            </a:r>
            <a:endParaRPr lang="en-US" dirty="0" smtClean="0"/>
          </a:p>
          <a:p>
            <a:pPr marL="0" lvl="2" indent="0">
              <a:buNone/>
            </a:pPr>
            <a:r>
              <a:rPr lang="ru-RU" sz="3200" dirty="0" smtClean="0"/>
              <a:t>Опросник</a:t>
            </a:r>
            <a:r>
              <a:rPr lang="en-US" sz="3200" dirty="0" smtClean="0"/>
              <a:t>: </a:t>
            </a:r>
            <a:r>
              <a:rPr lang="ru-RU" sz="3200" dirty="0" smtClean="0"/>
              <a:t>адаптирован из</a:t>
            </a:r>
            <a:r>
              <a:rPr lang="en-US" sz="3200" dirty="0" smtClean="0"/>
              <a:t> Pollitt (2006)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3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чего используются показатели?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Конкуренция губернаторов</a:t>
            </a:r>
            <a:endParaRPr lang="en-US" b="1" dirty="0" smtClean="0"/>
          </a:p>
          <a:p>
            <a:pPr marL="0" indent="0" algn="just">
              <a:buNone/>
            </a:pPr>
            <a:r>
              <a:rPr lang="ru-RU" i="1" dirty="0"/>
              <a:t>Конкуренция регионов – это конкуренция </a:t>
            </a:r>
            <a:r>
              <a:rPr lang="ru-RU" i="1" dirty="0" smtClean="0"/>
              <a:t>лидеров… </a:t>
            </a:r>
            <a:r>
              <a:rPr lang="ru-RU" i="1" dirty="0" err="1" smtClean="0"/>
              <a:t>рейтингование</a:t>
            </a:r>
            <a:r>
              <a:rPr lang="ru-RU" i="1" dirty="0" smtClean="0"/>
              <a:t> </a:t>
            </a:r>
            <a:r>
              <a:rPr lang="ru-RU" i="1" dirty="0"/>
              <a:t>имеет не только психологическую, но и аналитическую  </a:t>
            </a:r>
            <a:r>
              <a:rPr lang="ru-RU" i="1" dirty="0" smtClean="0"/>
              <a:t>пользу </a:t>
            </a:r>
            <a:r>
              <a:rPr lang="en-US" dirty="0" smtClean="0"/>
              <a:t>[</a:t>
            </a:r>
            <a:r>
              <a:rPr lang="ru-RU" dirty="0" smtClean="0"/>
              <a:t>Заместитель министра</a:t>
            </a:r>
            <a:r>
              <a:rPr lang="en-US" dirty="0" smtClean="0"/>
              <a:t>]</a:t>
            </a:r>
          </a:p>
          <a:p>
            <a:r>
              <a:rPr lang="ru-RU" b="1" dirty="0" smtClean="0"/>
              <a:t>Контроль и оценка </a:t>
            </a:r>
            <a:r>
              <a:rPr lang="ru-RU" b="1" dirty="0" err="1" smtClean="0"/>
              <a:t>гос.служащих</a:t>
            </a:r>
            <a:endParaRPr lang="en-US" b="1" dirty="0"/>
          </a:p>
          <a:p>
            <a:pPr marL="0" indent="0" algn="just">
              <a:buNone/>
            </a:pPr>
            <a:r>
              <a:rPr lang="ru-RU" i="1" dirty="0" smtClean="0"/>
              <a:t>«</a:t>
            </a:r>
            <a:r>
              <a:rPr lang="en-GB" i="1" dirty="0" err="1" smtClean="0"/>
              <a:t>Из</a:t>
            </a:r>
            <a:r>
              <a:rPr lang="en-GB" i="1" dirty="0" smtClean="0"/>
              <a:t> </a:t>
            </a:r>
            <a:r>
              <a:rPr lang="en-GB" i="1" dirty="0" err="1"/>
              <a:t>трехсот</a:t>
            </a:r>
            <a:r>
              <a:rPr lang="en-GB" i="1" dirty="0"/>
              <a:t> </a:t>
            </a:r>
            <a:r>
              <a:rPr lang="en-GB" i="1" dirty="0" err="1"/>
              <a:t>показателей</a:t>
            </a:r>
            <a:r>
              <a:rPr lang="en-GB" i="1" dirty="0"/>
              <a:t> </a:t>
            </a:r>
            <a:r>
              <a:rPr lang="en-GB" i="1" dirty="0" err="1"/>
              <a:t>всегда</a:t>
            </a:r>
            <a:r>
              <a:rPr lang="en-GB" i="1" dirty="0"/>
              <a:t> </a:t>
            </a:r>
            <a:r>
              <a:rPr lang="en-GB" i="1" dirty="0" err="1"/>
              <a:t>можно</a:t>
            </a:r>
            <a:r>
              <a:rPr lang="en-GB" i="1" dirty="0"/>
              <a:t> </a:t>
            </a:r>
            <a:r>
              <a:rPr lang="en-GB" i="1" dirty="0" err="1"/>
              <a:t>найти</a:t>
            </a:r>
            <a:r>
              <a:rPr lang="en-GB" i="1" dirty="0"/>
              <a:t> </a:t>
            </a:r>
            <a:r>
              <a:rPr lang="en-GB" i="1" dirty="0" err="1"/>
              <a:t>те</a:t>
            </a:r>
            <a:r>
              <a:rPr lang="en-GB" i="1" dirty="0"/>
              <a:t>, </a:t>
            </a:r>
            <a:r>
              <a:rPr lang="en-GB" i="1" dirty="0" err="1"/>
              <a:t>по</a:t>
            </a:r>
            <a:r>
              <a:rPr lang="en-GB" i="1" dirty="0"/>
              <a:t> </a:t>
            </a:r>
            <a:r>
              <a:rPr lang="en-GB" i="1" dirty="0" err="1"/>
              <a:t>которым</a:t>
            </a:r>
            <a:r>
              <a:rPr lang="en-GB" i="1" dirty="0"/>
              <a:t> </a:t>
            </a:r>
            <a:r>
              <a:rPr lang="en-GB" i="1" dirty="0" err="1"/>
              <a:t>губернатор</a:t>
            </a:r>
            <a:r>
              <a:rPr lang="en-GB" i="1" dirty="0"/>
              <a:t> </a:t>
            </a:r>
            <a:r>
              <a:rPr lang="en-GB" i="1" dirty="0" err="1"/>
              <a:t>будет</a:t>
            </a:r>
            <a:r>
              <a:rPr lang="en-GB" i="1" dirty="0"/>
              <a:t> </a:t>
            </a:r>
            <a:r>
              <a:rPr lang="en-GB" i="1" dirty="0" err="1"/>
              <a:t>иметь</a:t>
            </a:r>
            <a:r>
              <a:rPr lang="en-GB" i="1" dirty="0"/>
              <a:t> </a:t>
            </a:r>
            <a:r>
              <a:rPr lang="en-GB" i="1" dirty="0" err="1"/>
              <a:t>возможность</a:t>
            </a:r>
            <a:r>
              <a:rPr lang="en-GB" i="1" dirty="0"/>
              <a:t> </a:t>
            </a:r>
            <a:r>
              <a:rPr lang="en-GB" i="1" dirty="0" err="1"/>
              <a:t>уволить</a:t>
            </a:r>
            <a:r>
              <a:rPr lang="en-GB" i="1" dirty="0"/>
              <a:t> </a:t>
            </a:r>
            <a:r>
              <a:rPr lang="en-GB" i="1" dirty="0" err="1"/>
              <a:t>или</a:t>
            </a:r>
            <a:r>
              <a:rPr lang="en-GB" i="1" dirty="0"/>
              <a:t> </a:t>
            </a:r>
            <a:r>
              <a:rPr lang="en-GB" i="1" dirty="0" err="1"/>
              <a:t>наградить</a:t>
            </a:r>
            <a:r>
              <a:rPr lang="en-GB" i="1" dirty="0"/>
              <a:t> </a:t>
            </a:r>
            <a:r>
              <a:rPr lang="en-GB" i="1" dirty="0" err="1" smtClean="0"/>
              <a:t>министра</a:t>
            </a:r>
            <a:r>
              <a:rPr lang="ru-RU" i="1" dirty="0" smtClean="0"/>
              <a:t>»</a:t>
            </a:r>
            <a:r>
              <a:rPr lang="en-GB" i="1" dirty="0" smtClean="0"/>
              <a:t>. </a:t>
            </a:r>
            <a:r>
              <a:rPr lang="en-GB" i="1" dirty="0"/>
              <a:t>[</a:t>
            </a:r>
            <a:r>
              <a:rPr lang="en-GB" i="1" dirty="0" smtClean="0"/>
              <a:t>К</a:t>
            </a:r>
            <a:r>
              <a:rPr lang="ru-RU" dirty="0" err="1" smtClean="0"/>
              <a:t>онсультант</a:t>
            </a:r>
            <a:r>
              <a:rPr lang="en-GB" i="1" dirty="0" smtClean="0"/>
              <a:t>]</a:t>
            </a:r>
            <a:endParaRPr lang="en-US" i="1" dirty="0"/>
          </a:p>
          <a:p>
            <a:pPr marL="0" indent="0" algn="just"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России – активное внедрение и переделка систем УПР</a:t>
            </a:r>
          </a:p>
          <a:p>
            <a:r>
              <a:rPr lang="ru-RU" dirty="0" smtClean="0"/>
              <a:t>Указы </a:t>
            </a:r>
            <a:r>
              <a:rPr lang="ru-RU" dirty="0"/>
              <a:t>Президента </a:t>
            </a:r>
            <a:r>
              <a:rPr lang="ru-RU" dirty="0" smtClean="0"/>
              <a:t>РФ </a:t>
            </a:r>
          </a:p>
          <a:p>
            <a:pPr lvl="1"/>
            <a:r>
              <a:rPr lang="ru-RU" dirty="0" smtClean="0"/>
              <a:t>от </a:t>
            </a:r>
            <a:r>
              <a:rPr lang="ru-RU" dirty="0"/>
              <a:t>28.06.</a:t>
            </a:r>
            <a:r>
              <a:rPr lang="ru-RU" b="1" dirty="0"/>
              <a:t>2007г</a:t>
            </a:r>
            <a:r>
              <a:rPr lang="ru-RU" dirty="0"/>
              <a:t>. № 825 «Об оценке </a:t>
            </a:r>
            <a:r>
              <a:rPr lang="ru-RU" dirty="0" smtClean="0"/>
              <a:t>эффективности… ОИВ субъектов РФ»</a:t>
            </a:r>
            <a:endParaRPr lang="ru-RU" dirty="0"/>
          </a:p>
          <a:p>
            <a:pPr lvl="1"/>
            <a:r>
              <a:rPr lang="ru-RU" dirty="0" smtClean="0"/>
              <a:t>от </a:t>
            </a:r>
            <a:r>
              <a:rPr lang="ru-RU" dirty="0"/>
              <a:t>28 апреля </a:t>
            </a:r>
            <a:r>
              <a:rPr lang="ru-RU" b="1" dirty="0"/>
              <a:t>2008</a:t>
            </a:r>
            <a:r>
              <a:rPr lang="ru-RU" dirty="0"/>
              <a:t> г. № 607 «Об оценке </a:t>
            </a:r>
            <a:r>
              <a:rPr lang="ru-RU" dirty="0" smtClean="0"/>
              <a:t>эффективности… ОМСУ»</a:t>
            </a:r>
          </a:p>
          <a:p>
            <a:pPr lvl="1"/>
            <a:r>
              <a:rPr lang="ru-RU" dirty="0"/>
              <a:t>от </a:t>
            </a:r>
            <a:r>
              <a:rPr lang="ru-RU" dirty="0" err="1" smtClean="0"/>
              <a:t>от</a:t>
            </a:r>
            <a:r>
              <a:rPr lang="ru-RU" dirty="0" smtClean="0"/>
              <a:t> </a:t>
            </a:r>
            <a:r>
              <a:rPr lang="ru-RU" dirty="0"/>
              <a:t>21.08.</a:t>
            </a:r>
            <a:r>
              <a:rPr lang="ru-RU" b="1" dirty="0"/>
              <a:t>2012</a:t>
            </a:r>
            <a:r>
              <a:rPr lang="ru-RU" dirty="0" smtClean="0"/>
              <a:t> </a:t>
            </a:r>
            <a:r>
              <a:rPr lang="ru-RU" dirty="0"/>
              <a:t>г. </a:t>
            </a:r>
            <a:r>
              <a:rPr lang="ru-RU" dirty="0" smtClean="0"/>
              <a:t>№ 1199 «Об </a:t>
            </a:r>
            <a:r>
              <a:rPr lang="ru-RU" dirty="0"/>
              <a:t>оценке эффективности… </a:t>
            </a:r>
            <a:r>
              <a:rPr lang="ru-RU" dirty="0" smtClean="0"/>
              <a:t>ОИВ субъектов РФ»</a:t>
            </a:r>
          </a:p>
          <a:p>
            <a:r>
              <a:rPr lang="ru-RU" dirty="0" smtClean="0"/>
              <a:t>Государственные программы</a:t>
            </a:r>
            <a:endParaRPr lang="ru-RU" dirty="0"/>
          </a:p>
          <a:p>
            <a:pPr lvl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Performance management in the public sector: the Russian Federation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997152"/>
          </a:xfrm>
        </p:spPr>
        <p:txBody>
          <a:bodyPr>
            <a:no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sz="3200" b="1" dirty="0" smtClean="0"/>
              <a:t>Качественная стадия</a:t>
            </a:r>
            <a:endParaRPr lang="en-US" sz="3200" b="1" dirty="0" smtClean="0"/>
          </a:p>
          <a:p>
            <a:pPr lvl="2"/>
            <a:r>
              <a:rPr lang="en-US" sz="2800" dirty="0" smtClean="0"/>
              <a:t>25 </a:t>
            </a:r>
            <a:r>
              <a:rPr lang="ru-RU" sz="2800" dirty="0" smtClean="0"/>
              <a:t>полу-структурированных интервью</a:t>
            </a:r>
            <a:endParaRPr lang="en-US" sz="2800" dirty="0" smtClean="0"/>
          </a:p>
          <a:p>
            <a:pPr lvl="2"/>
            <a:r>
              <a:rPr lang="ru-RU" sz="2800" dirty="0" smtClean="0"/>
              <a:t>Контент-анализ</a:t>
            </a:r>
            <a:r>
              <a:rPr lang="en-US" sz="2800" dirty="0" smtClean="0"/>
              <a:t>, </a:t>
            </a:r>
            <a:r>
              <a:rPr lang="ru-RU" sz="2800" dirty="0" smtClean="0"/>
              <a:t>кодирование</a:t>
            </a:r>
            <a:r>
              <a:rPr lang="en-US" sz="2800" dirty="0" smtClean="0"/>
              <a:t>, </a:t>
            </a:r>
            <a:r>
              <a:rPr lang="en-US" sz="2800" dirty="0" err="1" smtClean="0"/>
              <a:t>nVivo</a:t>
            </a:r>
            <a:endParaRPr lang="en-US" sz="2800" dirty="0"/>
          </a:p>
          <a:p>
            <a:pPr lvl="2"/>
            <a:r>
              <a:rPr lang="ru-RU" sz="2800" dirty="0" smtClean="0"/>
              <a:t>Создание теории (</a:t>
            </a:r>
            <a:r>
              <a:rPr lang="en-US" sz="2800" dirty="0" smtClean="0"/>
              <a:t>grounded theory)</a:t>
            </a:r>
            <a:endParaRPr lang="ru-RU" sz="2800" dirty="0" smtClean="0"/>
          </a:p>
          <a:p>
            <a:pPr lvl="2"/>
            <a:r>
              <a:rPr lang="ru-RU" sz="2800" dirty="0" smtClean="0"/>
              <a:t>Разработка моделей и гипотез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sz="3200" b="1" dirty="0" smtClean="0"/>
              <a:t>Количественная стадия</a:t>
            </a:r>
            <a:endParaRPr lang="en-US" sz="3200" b="1" dirty="0" smtClean="0"/>
          </a:p>
          <a:p>
            <a:pPr lvl="2"/>
            <a:r>
              <a:rPr lang="ru-RU" sz="2800" dirty="0" smtClean="0"/>
              <a:t>База данных </a:t>
            </a:r>
            <a:r>
              <a:rPr lang="ru-RU" sz="2800" dirty="0" err="1" smtClean="0"/>
              <a:t>Минрегиона</a:t>
            </a:r>
            <a:r>
              <a:rPr lang="en-US" sz="2800" dirty="0" smtClean="0"/>
              <a:t>, 90 000</a:t>
            </a:r>
            <a:r>
              <a:rPr lang="ru-RU" sz="2800" dirty="0"/>
              <a:t> </a:t>
            </a:r>
            <a:r>
              <a:rPr lang="ru-RU" sz="2800" dirty="0" smtClean="0"/>
              <a:t>наблюдений</a:t>
            </a:r>
            <a:r>
              <a:rPr lang="en-US" sz="2800" dirty="0" smtClean="0"/>
              <a:t>,</a:t>
            </a:r>
          </a:p>
          <a:p>
            <a:pPr lvl="2"/>
            <a:r>
              <a:rPr lang="ru-RU" sz="2800" dirty="0" smtClean="0"/>
              <a:t>Описательный статистический анализ (</a:t>
            </a:r>
            <a:r>
              <a:rPr lang="en-US" sz="2800" dirty="0" smtClean="0"/>
              <a:t>descriptive statistics)</a:t>
            </a:r>
          </a:p>
          <a:p>
            <a:pPr lvl="2"/>
            <a:r>
              <a:rPr lang="ru-RU" sz="2800" dirty="0" smtClean="0"/>
              <a:t>Проверка гипотез</a:t>
            </a:r>
            <a:endParaRPr lang="en-US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интервью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 marL="971550" lvl="1" indent="-514350">
              <a:buAutoNum type="arabicPeriod"/>
            </a:pPr>
            <a:r>
              <a:rPr lang="ru-RU" dirty="0" smtClean="0"/>
              <a:t>Скептицизм относительно полезности показателей результативности</a:t>
            </a:r>
            <a:r>
              <a:rPr lang="en-US" dirty="0" smtClean="0"/>
              <a:t>.</a:t>
            </a:r>
          </a:p>
          <a:p>
            <a:pPr marL="1371600" lvl="2" indent="-514350"/>
            <a:r>
              <a:rPr lang="ru-RU" dirty="0" smtClean="0"/>
              <a:t>Слишком много</a:t>
            </a:r>
            <a:endParaRPr lang="en-US" dirty="0" smtClean="0"/>
          </a:p>
          <a:p>
            <a:pPr marL="1371600" lvl="2" indent="-514350"/>
            <a:r>
              <a:rPr lang="ru-RU" dirty="0" smtClean="0"/>
              <a:t>Трудно влиять</a:t>
            </a:r>
          </a:p>
          <a:p>
            <a:pPr marL="1371600" lvl="2" indent="-514350"/>
            <a:r>
              <a:rPr lang="ru-RU" dirty="0" smtClean="0"/>
              <a:t>«Документы для документов»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ru-RU" dirty="0" smtClean="0"/>
              <a:t>Незначительные управленческие выгоды</a:t>
            </a:r>
            <a:endParaRPr lang="en-US" dirty="0" smtClean="0"/>
          </a:p>
          <a:p>
            <a:pPr marL="1371600" lvl="2" indent="-514350"/>
            <a:r>
              <a:rPr lang="ru-RU" dirty="0" smtClean="0"/>
              <a:t>Нет межведомственной кооперации</a:t>
            </a:r>
            <a:endParaRPr lang="en-US" dirty="0" smtClean="0"/>
          </a:p>
          <a:p>
            <a:pPr marL="1371600" lvl="2" indent="-514350"/>
            <a:r>
              <a:rPr lang="ru-RU" dirty="0" smtClean="0"/>
              <a:t>Нет связи с бюджетированием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ru-RU" dirty="0" smtClean="0"/>
              <a:t>Недоверие к данным</a:t>
            </a:r>
            <a:endParaRPr lang="en-US" dirty="0" smtClean="0"/>
          </a:p>
          <a:p>
            <a:pPr marL="1371600" lvl="2" indent="-514350"/>
            <a:r>
              <a:rPr lang="ru-RU" dirty="0" smtClean="0"/>
              <a:t>Отсутствие аудита</a:t>
            </a:r>
            <a:endParaRPr lang="en-US" dirty="0" smtClean="0"/>
          </a:p>
          <a:p>
            <a:pPr marL="1371600" lvl="2" indent="-514350"/>
            <a:r>
              <a:rPr lang="ru-RU" dirty="0" smtClean="0"/>
              <a:t>Свидетельства намеренных искажений</a:t>
            </a:r>
            <a:endParaRPr lang="en-US" dirty="0" smtClean="0"/>
          </a:p>
          <a:p>
            <a:pPr marL="857250" lvl="2" indent="0">
              <a:buNone/>
            </a:pPr>
            <a:endParaRPr lang="en-US" dirty="0"/>
          </a:p>
          <a:p>
            <a:pPr marL="857250" lvl="2" indent="0">
              <a:buNone/>
            </a:pPr>
            <a:endParaRPr lang="en-US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DDFF-EE8C-4EC3-8BF4-60165B9835D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0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2275</Words>
  <Application>Microsoft Office PowerPoint</Application>
  <PresentationFormat>Экран (4:3)</PresentationFormat>
  <Paragraphs>444</Paragraphs>
  <Slides>62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Office Theme</vt:lpstr>
      <vt:lpstr>Манипуляция данными в системах управления по результатам </vt:lpstr>
      <vt:lpstr>Структура</vt:lpstr>
      <vt:lpstr>Earnings management</vt:lpstr>
      <vt:lpstr>Презентация PowerPoint</vt:lpstr>
      <vt:lpstr>Презентация PowerPoint</vt:lpstr>
      <vt:lpstr>Презентация PowerPoint</vt:lpstr>
      <vt:lpstr>Актуальность</vt:lpstr>
      <vt:lpstr>Методы</vt:lpstr>
      <vt:lpstr>Результаты интервью</vt:lpstr>
      <vt:lpstr>Недоверие к данным</vt:lpstr>
      <vt:lpstr>Недоверие к местным данным</vt:lpstr>
      <vt:lpstr>Стратегии искажения данных</vt:lpstr>
      <vt:lpstr>Отражение индивидуальных манипуляций в общей статистике</vt:lpstr>
      <vt:lpstr>Модели искажения данных</vt:lpstr>
      <vt:lpstr>Гипотеза 1</vt:lpstr>
      <vt:lpstr>Гипотеза 2</vt:lpstr>
      <vt:lpstr>Анализ</vt:lpstr>
      <vt:lpstr>Неискаженная модель</vt:lpstr>
      <vt:lpstr>?</vt:lpstr>
      <vt:lpstr>Количественная стадия</vt:lpstr>
      <vt:lpstr>Источники данных</vt:lpstr>
      <vt:lpstr>3 типа принципал-агентских цепей </vt:lpstr>
      <vt:lpstr>Тип 2 – Заинтересованное отчитывающееся ведомство</vt:lpstr>
      <vt:lpstr>Тип 3 – Само-оценивающее ведомство</vt:lpstr>
      <vt:lpstr>Гипотеза 1</vt:lpstr>
      <vt:lpstr>Результаты</vt:lpstr>
      <vt:lpstr>Результаты</vt:lpstr>
      <vt:lpstr>Результаты</vt:lpstr>
      <vt:lpstr>Результаты</vt:lpstr>
      <vt:lpstr>Эффект грантов</vt:lpstr>
      <vt:lpstr>Эффект грантов (Росстат)</vt:lpstr>
      <vt:lpstr>Эффект грантов (все ведомства) (положительный рост выше = лучше)</vt:lpstr>
      <vt:lpstr>Эффект грантов (все ведомства)  отрицательный рост (ниже = лучше)</vt:lpstr>
      <vt:lpstr>Росстат, эффект грантов.  Выше = лучше</vt:lpstr>
      <vt:lpstr>Презентация PowerPoint</vt:lpstr>
      <vt:lpstr>Как оценить масштаб манипуляций?</vt:lpstr>
      <vt:lpstr>Прокси для доверия к данным</vt:lpstr>
      <vt:lpstr>Опрос муниципалитетов</vt:lpstr>
      <vt:lpstr>Регрессионный анализ (агрегированные ответы)</vt:lpstr>
      <vt:lpstr>Параметры регрессионной модели</vt:lpstr>
      <vt:lpstr>Регрессионный анализ (Неагрегированные ответы)</vt:lpstr>
      <vt:lpstr>Презентация PowerPoint</vt:lpstr>
      <vt:lpstr>Теория</vt:lpstr>
      <vt:lpstr>Обсуждение</vt:lpstr>
      <vt:lpstr>Неформальные стимулы</vt:lpstr>
      <vt:lpstr>Antony Downs – Inside bureaucracy</vt:lpstr>
      <vt:lpstr>Обсуждение</vt:lpstr>
      <vt:lpstr>Паноптикон</vt:lpstr>
      <vt:lpstr>Интерпретация</vt:lpstr>
      <vt:lpstr>Спасибо!</vt:lpstr>
      <vt:lpstr>Answers to research questions</vt:lpstr>
      <vt:lpstr>Federal updates come unexpectedly</vt:lpstr>
      <vt:lpstr>No interagency cooperation</vt:lpstr>
      <vt:lpstr>Result</vt:lpstr>
      <vt:lpstr>ОИВ не может влиять на индикаторы</vt:lpstr>
      <vt:lpstr>Нет обратной связи</vt:lpstr>
      <vt:lpstr>Нет связи с бюджетированием</vt:lpstr>
      <vt:lpstr>Объект/предмет</vt:lpstr>
      <vt:lpstr>Исследовательские вопросы</vt:lpstr>
      <vt:lpstr>Структура</vt:lpstr>
      <vt:lpstr>Интервью</vt:lpstr>
      <vt:lpstr>Для чего используются показатели?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management in the public sector:  the Russian Federation</dc:title>
  <dc:creator>A Kalgin</dc:creator>
  <cp:lastModifiedBy>Замена англ на рус</cp:lastModifiedBy>
  <cp:revision>154</cp:revision>
  <cp:lastPrinted>2011-06-06T08:56:32Z</cp:lastPrinted>
  <dcterms:created xsi:type="dcterms:W3CDTF">2011-06-03T12:23:15Z</dcterms:created>
  <dcterms:modified xsi:type="dcterms:W3CDTF">2014-04-07T12:23:00Z</dcterms:modified>
</cp:coreProperties>
</file>