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5" r:id="rId3"/>
    <p:sldId id="257" r:id="rId4"/>
    <p:sldId id="280" r:id="rId5"/>
    <p:sldId id="266" r:id="rId6"/>
    <p:sldId id="260" r:id="rId7"/>
    <p:sldId id="262" r:id="rId8"/>
    <p:sldId id="258" r:id="rId9"/>
    <p:sldId id="259" r:id="rId10"/>
    <p:sldId id="267" r:id="rId11"/>
    <p:sldId id="261" r:id="rId12"/>
    <p:sldId id="276" r:id="rId13"/>
    <p:sldId id="272" r:id="rId14"/>
    <p:sldId id="273" r:id="rId15"/>
    <p:sldId id="274" r:id="rId16"/>
    <p:sldId id="264" r:id="rId17"/>
    <p:sldId id="275" r:id="rId18"/>
    <p:sldId id="277" r:id="rId19"/>
    <p:sldId id="278" r:id="rId20"/>
    <p:sldId id="281"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79749" autoAdjust="0"/>
  </p:normalViewPr>
  <p:slideViewPr>
    <p:cSldViewPr>
      <p:cViewPr varScale="1">
        <p:scale>
          <a:sx n="92" d="100"/>
          <a:sy n="92" d="100"/>
        </p:scale>
        <p:origin x="-21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1052;&#1054;&#1071;%20&#1056;&#1040;&#1041;&#1054;&#1058;&#1040;\2013%20&#1057;&#1040;&#1052;%20&#1054;&#1041;&#1051;%20&#1056;&#1077;&#1081;&#1090;&#1080;&#1085;&#1075;&#1086;&#1074;&#1072;&#1085;&#1080;&#1077;\&#1086;&#1087;&#1088;&#1086;&#1089;%20&#1054;&#1052;&#1057;&#1059;%20&#1086;%20&#1087;&#1086;&#1082;&#1072;&#1079;&#1072;&#1090;&#1077;&#1083;&#1103;&#1093;\!!!%20&#1088;&#1072;&#1089;&#1095;&#1105;&#1090;&#1099;%20&#1045;&#1050;%20&#1074;&#1077;&#1088;&#1089;&#1080;&#1103;%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1052;&#1054;&#1071;%20&#1056;&#1040;&#1041;&#1054;&#1058;&#1040;\2013%20&#1057;&#1040;&#1052;%20&#1054;&#1041;&#1051;%20&#1056;&#1077;&#1081;&#1090;&#1080;&#1085;&#1075;&#1086;&#1074;&#1072;&#1085;&#1080;&#1077;\&#1086;&#1087;&#1088;&#1086;&#1089;%20&#1054;&#1052;&#1057;&#1059;%20&#1086;%20&#1087;&#1086;&#1082;&#1072;&#1079;&#1072;&#1090;&#1077;&#1083;&#1103;&#1093;\!!!%20&#1088;&#1072;&#1089;&#1095;&#1105;&#1090;&#1099;%20&#1045;&#1050;%20&#1074;&#1077;&#1088;&#1089;&#1080;&#1103;%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1052;&#1054;&#1071;%20&#1056;&#1040;&#1041;&#1054;&#1058;&#1040;\2013%20&#1057;&#1040;&#1052;%20&#1054;&#1041;&#1051;%20&#1056;&#1077;&#1081;&#1090;&#1080;&#1085;&#1075;&#1086;&#1074;&#1072;&#1085;&#1080;&#1077;\&#1086;&#1087;&#1088;&#1086;&#1089;%20&#1054;&#1052;&#1057;&#1059;%20&#1086;%20&#1087;&#1086;&#1082;&#1072;&#1079;&#1072;&#1090;&#1077;&#1083;&#1103;&#1093;\!!!%20&#1088;&#1072;&#1089;&#1095;&#1105;&#1090;&#1099;%20&#1045;&#1050;%20&#1074;&#1077;&#1088;&#1089;&#1080;&#1103;%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8"/>
  <c:chart>
    <c:autoTitleDeleted val="1"/>
    <c:plotArea>
      <c:layout>
        <c:manualLayout>
          <c:layoutTarget val="inner"/>
          <c:xMode val="edge"/>
          <c:yMode val="edge"/>
          <c:x val="0.12867370595069047"/>
          <c:y val="4.1215850043036122E-2"/>
          <c:w val="0.83793249724381491"/>
          <c:h val="0.82025502885013868"/>
        </c:manualLayout>
      </c:layout>
      <c:scatterChart>
        <c:scatterStyle val="lineMarker"/>
        <c:ser>
          <c:idx val="0"/>
          <c:order val="0"/>
          <c:spPr>
            <a:ln w="47625">
              <a:noFill/>
            </a:ln>
          </c:spPr>
          <c:marker>
            <c:spPr>
              <a:gradFill rotWithShape="0">
                <a:gsLst>
                  <a:gs pos="0">
                    <a:srgbClr val="3A7CCB"/>
                  </a:gs>
                  <a:gs pos="20000">
                    <a:srgbClr val="3C7BC7"/>
                  </a:gs>
                  <a:gs pos="100000">
                    <a:srgbClr val="2C5D98"/>
                  </a:gs>
                </a:gsLst>
                <a:lin ang="5400000"/>
              </a:gradFill>
              <a:ln>
                <a:solidFill>
                  <a:srgbClr val="666699"/>
                </a:solidFill>
                <a:prstDash val="solid"/>
              </a:ln>
              <a:effectLst>
                <a:outerShdw dist="35921" dir="2700000" algn="br">
                  <a:srgbClr val="000000"/>
                </a:outerShdw>
              </a:effectLst>
            </c:spPr>
          </c:marker>
          <c:xVal>
            <c:numRef>
              <c:f>'Коммент к блоку 2'!$C$6:$AX$6</c:f>
              <c:numCache>
                <c:formatCode>0.00%</c:formatCode>
                <c:ptCount val="48"/>
                <c:pt idx="0">
                  <c:v>0.47173913043478249</c:v>
                </c:pt>
                <c:pt idx="1">
                  <c:v>0.38963963963963971</c:v>
                </c:pt>
                <c:pt idx="2">
                  <c:v>0.41441441441441451</c:v>
                </c:pt>
                <c:pt idx="3">
                  <c:v>0.71428571428571452</c:v>
                </c:pt>
                <c:pt idx="4">
                  <c:v>0.46590909090909105</c:v>
                </c:pt>
                <c:pt idx="5">
                  <c:v>0.54642857142857182</c:v>
                </c:pt>
                <c:pt idx="6">
                  <c:v>0.72058823529411764</c:v>
                </c:pt>
                <c:pt idx="7">
                  <c:v>0.33783783783783805</c:v>
                </c:pt>
                <c:pt idx="8">
                  <c:v>0.54945054945054939</c:v>
                </c:pt>
                <c:pt idx="9">
                  <c:v>0.42222222222222233</c:v>
                </c:pt>
                <c:pt idx="10">
                  <c:v>0.39166666666666689</c:v>
                </c:pt>
                <c:pt idx="11">
                  <c:v>0.57417582417582436</c:v>
                </c:pt>
                <c:pt idx="12">
                  <c:v>0.57102272727272729</c:v>
                </c:pt>
                <c:pt idx="13">
                  <c:v>0.8033707865168539</c:v>
                </c:pt>
                <c:pt idx="14">
                  <c:v>0.79213483146067443</c:v>
                </c:pt>
                <c:pt idx="15">
                  <c:v>0.6654929577464791</c:v>
                </c:pt>
                <c:pt idx="16">
                  <c:v>0.70294117647058885</c:v>
                </c:pt>
                <c:pt idx="17">
                  <c:v>0.6818181818181821</c:v>
                </c:pt>
                <c:pt idx="18">
                  <c:v>0.69505494505494514</c:v>
                </c:pt>
                <c:pt idx="19">
                  <c:v>0.64788732394366189</c:v>
                </c:pt>
                <c:pt idx="20">
                  <c:v>0.6428571428571429</c:v>
                </c:pt>
                <c:pt idx="21">
                  <c:v>0.8146067415730337</c:v>
                </c:pt>
                <c:pt idx="22">
                  <c:v>0.6601123595505618</c:v>
                </c:pt>
                <c:pt idx="23">
                  <c:v>0.80219780219780246</c:v>
                </c:pt>
                <c:pt idx="24">
                  <c:v>0.81666666666666676</c:v>
                </c:pt>
                <c:pt idx="25">
                  <c:v>0.80434782608695654</c:v>
                </c:pt>
                <c:pt idx="26">
                  <c:v>0.71835443037974711</c:v>
                </c:pt>
                <c:pt idx="27">
                  <c:v>0.63571428571428568</c:v>
                </c:pt>
                <c:pt idx="28">
                  <c:v>0.57758620689655149</c:v>
                </c:pt>
                <c:pt idx="29">
                  <c:v>0.77173913043478293</c:v>
                </c:pt>
                <c:pt idx="30">
                  <c:v>0.56690140845070458</c:v>
                </c:pt>
                <c:pt idx="31">
                  <c:v>0.58333333333333359</c:v>
                </c:pt>
                <c:pt idx="32">
                  <c:v>0.74642857142857189</c:v>
                </c:pt>
                <c:pt idx="33">
                  <c:v>0.78571428571428559</c:v>
                </c:pt>
                <c:pt idx="34">
                  <c:v>0.68382352941176461</c:v>
                </c:pt>
                <c:pt idx="35">
                  <c:v>0.70522388059701502</c:v>
                </c:pt>
                <c:pt idx="36">
                  <c:v>0.69097222222222254</c:v>
                </c:pt>
                <c:pt idx="37">
                  <c:v>0.65234375000000022</c:v>
                </c:pt>
                <c:pt idx="38">
                  <c:v>0.69444444444444475</c:v>
                </c:pt>
                <c:pt idx="39">
                  <c:v>0.602112676056338</c:v>
                </c:pt>
                <c:pt idx="40">
                  <c:v>0.72708333333333353</c:v>
                </c:pt>
                <c:pt idx="41">
                  <c:v>0.82045454545454544</c:v>
                </c:pt>
                <c:pt idx="42">
                  <c:v>0.80514705882352966</c:v>
                </c:pt>
                <c:pt idx="43">
                  <c:v>0.90546218487394892</c:v>
                </c:pt>
                <c:pt idx="44">
                  <c:v>0.86440677966101687</c:v>
                </c:pt>
                <c:pt idx="45">
                  <c:v>0.91596638655462159</c:v>
                </c:pt>
                <c:pt idx="46">
                  <c:v>0.43750000000000011</c:v>
                </c:pt>
                <c:pt idx="47">
                  <c:v>0.8142857142857145</c:v>
                </c:pt>
              </c:numCache>
            </c:numRef>
          </c:xVal>
          <c:yVal>
            <c:numRef>
              <c:f>'Коммент к блоку 2'!$C$4:$AX$4</c:f>
              <c:numCache>
                <c:formatCode>0.00%</c:formatCode>
                <c:ptCount val="48"/>
                <c:pt idx="0">
                  <c:v>0.40116279069767452</c:v>
                </c:pt>
                <c:pt idx="1">
                  <c:v>0.1686046511627908</c:v>
                </c:pt>
                <c:pt idx="2">
                  <c:v>0.54651162790697649</c:v>
                </c:pt>
                <c:pt idx="3">
                  <c:v>0.36627906976744207</c:v>
                </c:pt>
                <c:pt idx="4">
                  <c:v>0.26162790697674432</c:v>
                </c:pt>
                <c:pt idx="5">
                  <c:v>0.29069767441860467</c:v>
                </c:pt>
                <c:pt idx="6">
                  <c:v>0.1686046511627908</c:v>
                </c:pt>
                <c:pt idx="7">
                  <c:v>0.45930232558139533</c:v>
                </c:pt>
                <c:pt idx="8">
                  <c:v>0.27906976744186057</c:v>
                </c:pt>
                <c:pt idx="9">
                  <c:v>0.23837209302325582</c:v>
                </c:pt>
                <c:pt idx="10">
                  <c:v>0.1802325581395349</c:v>
                </c:pt>
                <c:pt idx="11">
                  <c:v>0.18604651162790703</c:v>
                </c:pt>
                <c:pt idx="12">
                  <c:v>0.10465116279069768</c:v>
                </c:pt>
                <c:pt idx="13">
                  <c:v>0.23837209302325582</c:v>
                </c:pt>
                <c:pt idx="14">
                  <c:v>0.26744186046511625</c:v>
                </c:pt>
                <c:pt idx="15">
                  <c:v>0.11627906976744189</c:v>
                </c:pt>
                <c:pt idx="16">
                  <c:v>0.23837209302325582</c:v>
                </c:pt>
                <c:pt idx="17">
                  <c:v>5.813953488372095E-2</c:v>
                </c:pt>
                <c:pt idx="18">
                  <c:v>0.1104651162790698</c:v>
                </c:pt>
                <c:pt idx="19">
                  <c:v>0.10465116279069768</c:v>
                </c:pt>
                <c:pt idx="20">
                  <c:v>4.6511627906976785E-2</c:v>
                </c:pt>
                <c:pt idx="21">
                  <c:v>0</c:v>
                </c:pt>
                <c:pt idx="22">
                  <c:v>0.10465116279069768</c:v>
                </c:pt>
                <c:pt idx="23">
                  <c:v>6.9767441860465171E-2</c:v>
                </c:pt>
                <c:pt idx="24">
                  <c:v>6.3953488372093054E-2</c:v>
                </c:pt>
                <c:pt idx="25">
                  <c:v>2.9069767441860482E-2</c:v>
                </c:pt>
                <c:pt idx="26">
                  <c:v>3.4883720930232558E-2</c:v>
                </c:pt>
                <c:pt idx="27">
                  <c:v>0.12790697674418605</c:v>
                </c:pt>
                <c:pt idx="28">
                  <c:v>2.3255813953488379E-2</c:v>
                </c:pt>
                <c:pt idx="29">
                  <c:v>0.22674418604651175</c:v>
                </c:pt>
                <c:pt idx="30">
                  <c:v>0.23255813953488377</c:v>
                </c:pt>
                <c:pt idx="31">
                  <c:v>0.25</c:v>
                </c:pt>
                <c:pt idx="32">
                  <c:v>0.12209302325581402</c:v>
                </c:pt>
                <c:pt idx="33">
                  <c:v>0.15697674418604657</c:v>
                </c:pt>
                <c:pt idx="34">
                  <c:v>1.1627906976744182E-2</c:v>
                </c:pt>
                <c:pt idx="35">
                  <c:v>1.7441860465116293E-2</c:v>
                </c:pt>
                <c:pt idx="36">
                  <c:v>3.4883720930232558E-2</c:v>
                </c:pt>
                <c:pt idx="37">
                  <c:v>4.6511627906976785E-2</c:v>
                </c:pt>
                <c:pt idx="38">
                  <c:v>9.3023255813953529E-2</c:v>
                </c:pt>
                <c:pt idx="39">
                  <c:v>0.27325581395348836</c:v>
                </c:pt>
                <c:pt idx="40">
                  <c:v>0.59302325581395354</c:v>
                </c:pt>
                <c:pt idx="41">
                  <c:v>5.8139534883720947E-3</c:v>
                </c:pt>
                <c:pt idx="42">
                  <c:v>2.3255813953488379E-2</c:v>
                </c:pt>
                <c:pt idx="43">
                  <c:v>0.1104651162790698</c:v>
                </c:pt>
                <c:pt idx="44">
                  <c:v>0.15116279069767441</c:v>
                </c:pt>
                <c:pt idx="45">
                  <c:v>0.12209302325581402</c:v>
                </c:pt>
                <c:pt idx="46">
                  <c:v>3.4883720930232558E-2</c:v>
                </c:pt>
                <c:pt idx="47">
                  <c:v>0.17441860465116291</c:v>
                </c:pt>
              </c:numCache>
            </c:numRef>
          </c:yVal>
        </c:ser>
        <c:axId val="44682624"/>
        <c:axId val="46224896"/>
      </c:scatterChart>
      <c:valAx>
        <c:axId val="44682624"/>
        <c:scaling>
          <c:orientation val="minMax"/>
        </c:scaling>
        <c:axPos val="b"/>
        <c:title>
          <c:tx>
            <c:rich>
              <a:bodyPr/>
              <a:lstStyle/>
              <a:p>
                <a:pPr>
                  <a:defRPr/>
                </a:pPr>
                <a:r>
                  <a:rPr lang="en-US"/>
                  <a:t>Influence of local government (average for all respondents)</a:t>
                </a:r>
                <a:endParaRPr lang="ru-RU"/>
              </a:p>
            </c:rich>
          </c:tx>
          <c:layout/>
          <c:spPr>
            <a:noFill/>
            <a:ln w="25400">
              <a:noFill/>
            </a:ln>
          </c:spPr>
        </c:title>
        <c:numFmt formatCode="0.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ru-RU"/>
          </a:p>
        </c:txPr>
        <c:crossAx val="46224896"/>
        <c:crosses val="autoZero"/>
        <c:crossBetween val="midCat"/>
      </c:valAx>
      <c:valAx>
        <c:axId val="46224896"/>
        <c:scaling>
          <c:orientation val="minMax"/>
        </c:scaling>
        <c:axPos val="l"/>
        <c:majorGridlines>
          <c:spPr>
            <a:ln w="3175">
              <a:solidFill>
                <a:srgbClr val="808080"/>
              </a:solidFill>
              <a:prstDash val="solid"/>
            </a:ln>
          </c:spPr>
        </c:majorGridlines>
        <c:title>
          <c:tx>
            <c:rich>
              <a:bodyPr rot="-5400000" vert="horz"/>
              <a:lstStyle/>
              <a:p>
                <a:pPr>
                  <a:defRPr/>
                </a:pPr>
                <a:r>
                  <a:rPr lang="en-US"/>
                  <a:t>Measure</a:t>
                </a:r>
                <a:r>
                  <a:rPr lang="en-US" baseline="0"/>
                  <a:t> is included in top 10 (% of respondents)</a:t>
                </a:r>
                <a:endParaRPr lang="ru-RU"/>
              </a:p>
            </c:rich>
          </c:tx>
          <c:layout>
            <c:manualLayout>
              <c:xMode val="edge"/>
              <c:yMode val="edge"/>
              <c:x val="0.14070862366901418"/>
              <c:y val="6.0521141339865525E-2"/>
            </c:manualLayout>
          </c:layout>
          <c:spPr>
            <a:noFill/>
            <a:ln w="25400">
              <a:noFill/>
            </a:ln>
          </c:spPr>
        </c:title>
        <c:numFmt formatCode="0.00%" sourceLinked="1"/>
        <c:tickLblPos val="nextTo"/>
        <c:spPr>
          <a:ln w="3175">
            <a:solidFill>
              <a:srgbClr val="808080"/>
            </a:solidFill>
            <a:prstDash val="solid"/>
          </a:ln>
        </c:spPr>
        <c:crossAx val="44682624"/>
        <c:crosses val="autoZero"/>
        <c:crossBetween val="midCat"/>
      </c:valAx>
      <c:spPr>
        <a:solidFill>
          <a:srgbClr val="FFFFFF"/>
        </a:solidFill>
        <a:ln w="25400">
          <a:noFill/>
        </a:ln>
      </c:spPr>
    </c:plotArea>
    <c:plotVisOnly val="1"/>
    <c:dispBlanksAs val="gap"/>
  </c:chart>
  <c:spPr>
    <a:solidFill>
      <a:srgbClr val="FFFFFF"/>
    </a:solidFill>
    <a:ln w="3175">
      <a:solidFill>
        <a:srgbClr val="808080"/>
      </a:solidFill>
      <a:prstDash val="solid"/>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18"/>
  <c:chart>
    <c:title>
      <c:tx>
        <c:rich>
          <a:bodyPr/>
          <a:lstStyle/>
          <a:p>
            <a:pPr>
              <a:defRPr/>
            </a:pPr>
            <a:r>
              <a:rPr lang="en-US" dirty="0"/>
              <a:t>Average</a:t>
            </a:r>
            <a:r>
              <a:rPr lang="en-US" baseline="0" dirty="0"/>
              <a:t> description of measure quality</a:t>
            </a:r>
            <a:endParaRPr lang="ru-RU" dirty="0"/>
          </a:p>
        </c:rich>
      </c:tx>
      <c:layout/>
      <c:spPr>
        <a:noFill/>
        <a:ln w="25400">
          <a:noFill/>
        </a:ln>
      </c:spPr>
    </c:title>
    <c:plotArea>
      <c:layout>
        <c:manualLayout>
          <c:layoutTarget val="inner"/>
          <c:xMode val="edge"/>
          <c:yMode val="edge"/>
          <c:x val="1.8747464312814394E-2"/>
          <c:y val="0.1611846250787648"/>
          <c:w val="0.9134661656844153"/>
          <c:h val="0.77567321098095265"/>
        </c:manualLayout>
      </c:layout>
      <c:barChart>
        <c:barDir val="col"/>
        <c:grouping val="clustered"/>
        <c:ser>
          <c:idx val="0"/>
          <c:order val="0"/>
          <c:tx>
            <c:strRef>
              <c:f>'Коммент к блоку 4'!$C$3</c:f>
              <c:strCache>
                <c:ptCount val="1"/>
                <c:pt idx="0">
                  <c:v>Measures remained in 2013</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dLbls>
            <c:spPr>
              <a:noFill/>
              <a:ln w="25400">
                <a:noFill/>
              </a:ln>
            </c:spPr>
            <c:showVal val="1"/>
          </c:dLbls>
          <c:cat>
            <c:strRef>
              <c:f>'Коммент к блоку 4'!$A$4:$A$9</c:f>
              <c:strCache>
                <c:ptCount val="6"/>
                <c:pt idx="0">
                  <c:v>В1</c:v>
                </c:pt>
                <c:pt idx="1">
                  <c:v>В2</c:v>
                </c:pt>
                <c:pt idx="2">
                  <c:v>В3</c:v>
                </c:pt>
                <c:pt idx="3">
                  <c:v>В4</c:v>
                </c:pt>
                <c:pt idx="4">
                  <c:v>В5</c:v>
                </c:pt>
                <c:pt idx="5">
                  <c:v>В6</c:v>
                </c:pt>
              </c:strCache>
            </c:strRef>
          </c:cat>
          <c:val>
            <c:numRef>
              <c:f>'Коммент к блоку 4'!$C$4:$C$9</c:f>
              <c:numCache>
                <c:formatCode>General</c:formatCode>
                <c:ptCount val="6"/>
                <c:pt idx="0" formatCode="0.00%">
                  <c:v>0.6626000000000003</c:v>
                </c:pt>
                <c:pt idx="1">
                  <c:v>3.089</c:v>
                </c:pt>
                <c:pt idx="2">
                  <c:v>1.921</c:v>
                </c:pt>
                <c:pt idx="3">
                  <c:v>1.3280000000000001</c:v>
                </c:pt>
                <c:pt idx="4">
                  <c:v>1.4569999999999996</c:v>
                </c:pt>
                <c:pt idx="5">
                  <c:v>1.3440000000000001</c:v>
                </c:pt>
              </c:numCache>
            </c:numRef>
          </c:val>
        </c:ser>
        <c:ser>
          <c:idx val="1"/>
          <c:order val="1"/>
          <c:tx>
            <c:strRef>
              <c:f>'Коммент к блоку 4'!$D$3</c:f>
              <c:strCache>
                <c:ptCount val="1"/>
                <c:pt idx="0">
                  <c:v>Measures dropped in 2013</c:v>
                </c:pt>
              </c:strCache>
            </c:strRef>
          </c:tx>
          <c:spPr>
            <a:gradFill rotWithShape="0">
              <a:gsLst>
                <a:gs pos="0">
                  <a:srgbClr val="CE3B37"/>
                </a:gs>
                <a:gs pos="20000">
                  <a:srgbClr val="CB3D3A"/>
                </a:gs>
                <a:gs pos="100000">
                  <a:srgbClr val="9B2D2A"/>
                </a:gs>
              </a:gsLst>
              <a:lin ang="5400000"/>
            </a:gradFill>
            <a:ln w="25400">
              <a:noFill/>
            </a:ln>
            <a:effectLst>
              <a:outerShdw dist="35921" dir="2700000" algn="br">
                <a:srgbClr val="000000"/>
              </a:outerShdw>
            </a:effectLst>
          </c:spPr>
          <c:dLbls>
            <c:spPr>
              <a:noFill/>
              <a:ln w="25400">
                <a:noFill/>
              </a:ln>
            </c:spPr>
            <c:showVal val="1"/>
          </c:dLbls>
          <c:cat>
            <c:strRef>
              <c:f>'Коммент к блоку 4'!$A$4:$A$9</c:f>
              <c:strCache>
                <c:ptCount val="6"/>
                <c:pt idx="0">
                  <c:v>В1</c:v>
                </c:pt>
                <c:pt idx="1">
                  <c:v>В2</c:v>
                </c:pt>
                <c:pt idx="2">
                  <c:v>В3</c:v>
                </c:pt>
                <c:pt idx="3">
                  <c:v>В4</c:v>
                </c:pt>
                <c:pt idx="4">
                  <c:v>В5</c:v>
                </c:pt>
                <c:pt idx="5">
                  <c:v>В6</c:v>
                </c:pt>
              </c:strCache>
            </c:strRef>
          </c:cat>
          <c:val>
            <c:numRef>
              <c:f>'Коммент к блоку 4'!$D$4:$D$9</c:f>
              <c:numCache>
                <c:formatCode>General</c:formatCode>
                <c:ptCount val="6"/>
                <c:pt idx="0" formatCode="0.00%">
                  <c:v>0.69899999999999995</c:v>
                </c:pt>
                <c:pt idx="1">
                  <c:v>3.347</c:v>
                </c:pt>
                <c:pt idx="2">
                  <c:v>1.903</c:v>
                </c:pt>
                <c:pt idx="3">
                  <c:v>1.331</c:v>
                </c:pt>
                <c:pt idx="4">
                  <c:v>1.446</c:v>
                </c:pt>
                <c:pt idx="5">
                  <c:v>1.4389999999999996</c:v>
                </c:pt>
              </c:numCache>
            </c:numRef>
          </c:val>
        </c:ser>
        <c:overlap val="-25"/>
        <c:axId val="45992192"/>
        <c:axId val="46264320"/>
      </c:barChart>
      <c:catAx>
        <c:axId val="45992192"/>
        <c:scaling>
          <c:orientation val="minMax"/>
        </c:scaling>
        <c:axPos val="b"/>
        <c:numFmt formatCode="General" sourceLinked="1"/>
        <c:majorTickMark val="none"/>
        <c:tickLblPos val="nextTo"/>
        <c:spPr>
          <a:ln w="3175">
            <a:solidFill>
              <a:srgbClr val="808080"/>
            </a:solidFill>
            <a:prstDash val="solid"/>
          </a:ln>
        </c:spPr>
        <c:crossAx val="46264320"/>
        <c:crosses val="autoZero"/>
        <c:auto val="1"/>
        <c:lblAlgn val="ctr"/>
        <c:lblOffset val="100"/>
      </c:catAx>
      <c:valAx>
        <c:axId val="46264320"/>
        <c:scaling>
          <c:orientation val="minMax"/>
        </c:scaling>
        <c:delete val="1"/>
        <c:axPos val="l"/>
        <c:numFmt formatCode="0.00%" sourceLinked="1"/>
        <c:tickLblPos val="none"/>
        <c:crossAx val="45992192"/>
        <c:crosses val="autoZero"/>
        <c:crossBetween val="between"/>
      </c:valAx>
      <c:spPr>
        <a:solidFill>
          <a:srgbClr val="FFFFFF"/>
        </a:solidFill>
        <a:ln w="25400">
          <a:noFill/>
        </a:ln>
      </c:spPr>
    </c:plotArea>
    <c:legend>
      <c:legendPos val="r"/>
      <c:layout>
        <c:manualLayout>
          <c:xMode val="edge"/>
          <c:yMode val="edge"/>
          <c:x val="0.23965585099488068"/>
          <c:y val="0.17958431944589176"/>
          <c:w val="0.67846920091926299"/>
          <c:h val="0.11468178954001262"/>
        </c:manualLayout>
      </c:layout>
      <c:spPr>
        <a:noFill/>
        <a:ln w="25400">
          <a:noFill/>
        </a:ln>
      </c:spPr>
    </c:legend>
    <c:plotVisOnly val="1"/>
    <c:dispBlanksAs val="gap"/>
  </c:chart>
  <c:spPr>
    <a:solidFill>
      <a:srgbClr val="FFFFFF"/>
    </a:solidFill>
    <a:ln w="3175">
      <a:solidFill>
        <a:srgbClr val="808080"/>
      </a:solidFill>
      <a:prstDash val="solid"/>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18"/>
  <c:chart>
    <c:title>
      <c:tx>
        <c:rich>
          <a:bodyPr/>
          <a:lstStyle/>
          <a:p>
            <a:pPr>
              <a:defRPr sz="1000" b="0" i="0" u="none" strike="noStrike" baseline="0">
                <a:solidFill>
                  <a:srgbClr val="000000"/>
                </a:solidFill>
                <a:latin typeface="Calibri"/>
                <a:ea typeface="Calibri"/>
                <a:cs typeface="Calibri"/>
              </a:defRPr>
            </a:pPr>
            <a:r>
              <a:rPr lang="en-US" sz="1800" b="1" i="0" u="none" strike="noStrike" baseline="0" dirty="0" smtClean="0">
                <a:solidFill>
                  <a:srgbClr val="000000"/>
                </a:solidFill>
                <a:latin typeface="Calibri"/>
              </a:rPr>
              <a:t>Connection between age of public officials and their priorities</a:t>
            </a:r>
            <a:endParaRPr lang="ru-RU" sz="1800" b="1" i="0" u="none" strike="noStrike" baseline="0" dirty="0">
              <a:solidFill>
                <a:srgbClr val="000000"/>
              </a:solidFill>
              <a:latin typeface="Calibri"/>
            </a:endParaRPr>
          </a:p>
        </c:rich>
      </c:tx>
      <c:layout>
        <c:manualLayout>
          <c:xMode val="edge"/>
          <c:yMode val="edge"/>
          <c:x val="0.24190506504394121"/>
          <c:y val="5.8531044741336719E-2"/>
        </c:manualLayout>
      </c:layout>
      <c:spPr>
        <a:noFill/>
        <a:ln w="25400">
          <a:noFill/>
        </a:ln>
      </c:spPr>
    </c:title>
    <c:view3D>
      <c:depthPercent val="100"/>
      <c:perspective val="30"/>
    </c:view3D>
    <c:floor>
      <c:spPr>
        <a:noFill/>
        <a:ln w="3175">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857087262774201E-2"/>
          <c:y val="0.18601398601398622"/>
          <c:w val="0.82756748693069049"/>
          <c:h val="0.76422700658921217"/>
        </c:manualLayout>
      </c:layout>
      <c:bar3DChart>
        <c:barDir val="col"/>
        <c:grouping val="clustered"/>
        <c:ser>
          <c:idx val="0"/>
          <c:order val="0"/>
          <c:tx>
            <c:v>до 30 лет</c:v>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 расчёты ЕК версия 2.xlsx]1.1.1'!$CQ$1:$DI$1</c:f>
              <c:strCache>
                <c:ptCount val="19"/>
                <c:pt idx="0">
                  <c:v>6</c:v>
                </c:pt>
                <c:pt idx="1">
                  <c:v>7</c:v>
                </c:pt>
                <c:pt idx="2">
                  <c:v>11</c:v>
                </c:pt>
                <c:pt idx="3">
                  <c:v>15</c:v>
                </c:pt>
                <c:pt idx="4">
                  <c:v>21</c:v>
                </c:pt>
                <c:pt idx="5">
                  <c:v>22</c:v>
                </c:pt>
                <c:pt idx="6">
                  <c:v>24</c:v>
                </c:pt>
                <c:pt idx="7">
                  <c:v>24.1.</c:v>
                </c:pt>
                <c:pt idx="8">
                  <c:v>26</c:v>
                </c:pt>
                <c:pt idx="9">
                  <c:v>25.1.</c:v>
                </c:pt>
                <c:pt idx="10">
                  <c:v>26.1.</c:v>
                </c:pt>
                <c:pt idx="11">
                  <c:v>26.2.</c:v>
                </c:pt>
                <c:pt idx="12">
                  <c:v>27</c:v>
                </c:pt>
                <c:pt idx="13">
                  <c:v>28</c:v>
                </c:pt>
                <c:pt idx="14">
                  <c:v>29</c:v>
                </c:pt>
                <c:pt idx="15">
                  <c:v>30</c:v>
                </c:pt>
                <c:pt idx="16">
                  <c:v>33</c:v>
                </c:pt>
                <c:pt idx="17">
                  <c:v>39</c:v>
                </c:pt>
                <c:pt idx="18">
                  <c:v>40</c:v>
                </c:pt>
              </c:strCache>
            </c:strRef>
          </c:cat>
          <c:val>
            <c:numRef>
              <c:f>'[!!! расчёты ЕК версия 2.xlsx]1.1.1'!$CQ$23:$DI$23</c:f>
              <c:numCache>
                <c:formatCode>General</c:formatCode>
                <c:ptCount val="19"/>
                <c:pt idx="0">
                  <c:v>37.5</c:v>
                </c:pt>
                <c:pt idx="1">
                  <c:v>6.25</c:v>
                </c:pt>
                <c:pt idx="2">
                  <c:v>6.25</c:v>
                </c:pt>
                <c:pt idx="3">
                  <c:v>0</c:v>
                </c:pt>
                <c:pt idx="4">
                  <c:v>0</c:v>
                </c:pt>
                <c:pt idx="5">
                  <c:v>0</c:v>
                </c:pt>
                <c:pt idx="6">
                  <c:v>31.25</c:v>
                </c:pt>
                <c:pt idx="7">
                  <c:v>18.75</c:v>
                </c:pt>
                <c:pt idx="8">
                  <c:v>12.5</c:v>
                </c:pt>
                <c:pt idx="9">
                  <c:v>31.25</c:v>
                </c:pt>
                <c:pt idx="10">
                  <c:v>0</c:v>
                </c:pt>
                <c:pt idx="11">
                  <c:v>0</c:v>
                </c:pt>
                <c:pt idx="12">
                  <c:v>0</c:v>
                </c:pt>
                <c:pt idx="13">
                  <c:v>6.25</c:v>
                </c:pt>
                <c:pt idx="14">
                  <c:v>25</c:v>
                </c:pt>
                <c:pt idx="15">
                  <c:v>25</c:v>
                </c:pt>
                <c:pt idx="16">
                  <c:v>0</c:v>
                </c:pt>
                <c:pt idx="17">
                  <c:v>18.75</c:v>
                </c:pt>
                <c:pt idx="18">
                  <c:v>18.75</c:v>
                </c:pt>
              </c:numCache>
            </c:numRef>
          </c:val>
        </c:ser>
        <c:ser>
          <c:idx val="1"/>
          <c:order val="1"/>
          <c:tx>
            <c:v>31-40 лет</c:v>
          </c:tx>
          <c:spPr>
            <a:gradFill rotWithShape="0">
              <a:gsLst>
                <a:gs pos="0">
                  <a:srgbClr val="CE3B37"/>
                </a:gs>
                <a:gs pos="20000">
                  <a:srgbClr val="CB3D3A"/>
                </a:gs>
                <a:gs pos="100000">
                  <a:srgbClr val="9B2D2A"/>
                </a:gs>
              </a:gsLst>
              <a:lin ang="5400000"/>
            </a:gradFill>
            <a:ln w="25400">
              <a:noFill/>
            </a:ln>
            <a:effectLst>
              <a:outerShdw dist="35921" dir="2700000" algn="br">
                <a:srgbClr val="000000"/>
              </a:outerShdw>
            </a:effectLst>
          </c:spPr>
          <c:cat>
            <c:strRef>
              <c:f>'[!!! расчёты ЕК версия 2.xlsx]1.1.1'!$CQ$1:$DI$1</c:f>
              <c:strCache>
                <c:ptCount val="19"/>
                <c:pt idx="0">
                  <c:v>6</c:v>
                </c:pt>
                <c:pt idx="1">
                  <c:v>7</c:v>
                </c:pt>
                <c:pt idx="2">
                  <c:v>11</c:v>
                </c:pt>
                <c:pt idx="3">
                  <c:v>15</c:v>
                </c:pt>
                <c:pt idx="4">
                  <c:v>21</c:v>
                </c:pt>
                <c:pt idx="5">
                  <c:v>22</c:v>
                </c:pt>
                <c:pt idx="6">
                  <c:v>24</c:v>
                </c:pt>
                <c:pt idx="7">
                  <c:v>24.1.</c:v>
                </c:pt>
                <c:pt idx="8">
                  <c:v>26</c:v>
                </c:pt>
                <c:pt idx="9">
                  <c:v>25.1.</c:v>
                </c:pt>
                <c:pt idx="10">
                  <c:v>26.1.</c:v>
                </c:pt>
                <c:pt idx="11">
                  <c:v>26.2.</c:v>
                </c:pt>
                <c:pt idx="12">
                  <c:v>27</c:v>
                </c:pt>
                <c:pt idx="13">
                  <c:v>28</c:v>
                </c:pt>
                <c:pt idx="14">
                  <c:v>29</c:v>
                </c:pt>
                <c:pt idx="15">
                  <c:v>30</c:v>
                </c:pt>
                <c:pt idx="16">
                  <c:v>33</c:v>
                </c:pt>
                <c:pt idx="17">
                  <c:v>39</c:v>
                </c:pt>
                <c:pt idx="18">
                  <c:v>40</c:v>
                </c:pt>
              </c:strCache>
            </c:strRef>
          </c:cat>
          <c:val>
            <c:numRef>
              <c:f>'[!!! расчёты ЕК версия 2.xlsx]1.1.1'!$CQ$73:$DI$73</c:f>
              <c:numCache>
                <c:formatCode>0.00</c:formatCode>
                <c:ptCount val="19"/>
                <c:pt idx="0">
                  <c:v>28.260869565217387</c:v>
                </c:pt>
                <c:pt idx="1">
                  <c:v>15.217391304347819</c:v>
                </c:pt>
                <c:pt idx="2">
                  <c:v>15.217391304347819</c:v>
                </c:pt>
                <c:pt idx="3">
                  <c:v>19.565217391304323</c:v>
                </c:pt>
                <c:pt idx="4">
                  <c:v>15.217391304347819</c:v>
                </c:pt>
                <c:pt idx="5">
                  <c:v>2.1739130434782608</c:v>
                </c:pt>
                <c:pt idx="6">
                  <c:v>32.608695652173942</c:v>
                </c:pt>
                <c:pt idx="7">
                  <c:v>32.608695652173942</c:v>
                </c:pt>
                <c:pt idx="8">
                  <c:v>17.39130434782609</c:v>
                </c:pt>
                <c:pt idx="9">
                  <c:v>13.043478260869565</c:v>
                </c:pt>
                <c:pt idx="10">
                  <c:v>2.1739130434782608</c:v>
                </c:pt>
                <c:pt idx="11">
                  <c:v>2.1739130434782608</c:v>
                </c:pt>
                <c:pt idx="12">
                  <c:v>4.3478260869565215</c:v>
                </c:pt>
                <c:pt idx="13">
                  <c:v>4.3478260869565215</c:v>
                </c:pt>
                <c:pt idx="14">
                  <c:v>4.3478260869565215</c:v>
                </c:pt>
                <c:pt idx="15">
                  <c:v>28.260869565217387</c:v>
                </c:pt>
                <c:pt idx="16">
                  <c:v>2.1739130434782608</c:v>
                </c:pt>
                <c:pt idx="17">
                  <c:v>4.3478260869565215</c:v>
                </c:pt>
                <c:pt idx="18">
                  <c:v>23.913043478260857</c:v>
                </c:pt>
              </c:numCache>
            </c:numRef>
          </c:val>
        </c:ser>
        <c:ser>
          <c:idx val="2"/>
          <c:order val="2"/>
          <c:tx>
            <c:v>41-55 лет</c:v>
          </c:tx>
          <c:spPr>
            <a:gradFill rotWithShape="0">
              <a:gsLst>
                <a:gs pos="0">
                  <a:srgbClr val="9CC746"/>
                </a:gs>
                <a:gs pos="20000">
                  <a:srgbClr val="9BC348"/>
                </a:gs>
                <a:gs pos="100000">
                  <a:srgbClr val="769535"/>
                </a:gs>
              </a:gsLst>
              <a:lin ang="5400000"/>
            </a:gradFill>
            <a:ln w="25400">
              <a:noFill/>
            </a:ln>
            <a:effectLst>
              <a:outerShdw dist="35921" dir="2700000" algn="br">
                <a:srgbClr val="000000"/>
              </a:outerShdw>
            </a:effectLst>
          </c:spPr>
          <c:cat>
            <c:strRef>
              <c:f>'[!!! расчёты ЕК версия 2.xlsx]1.1.1'!$CQ$1:$DI$1</c:f>
              <c:strCache>
                <c:ptCount val="19"/>
                <c:pt idx="0">
                  <c:v>6</c:v>
                </c:pt>
                <c:pt idx="1">
                  <c:v>7</c:v>
                </c:pt>
                <c:pt idx="2">
                  <c:v>11</c:v>
                </c:pt>
                <c:pt idx="3">
                  <c:v>15</c:v>
                </c:pt>
                <c:pt idx="4">
                  <c:v>21</c:v>
                </c:pt>
                <c:pt idx="5">
                  <c:v>22</c:v>
                </c:pt>
                <c:pt idx="6">
                  <c:v>24</c:v>
                </c:pt>
                <c:pt idx="7">
                  <c:v>24.1.</c:v>
                </c:pt>
                <c:pt idx="8">
                  <c:v>26</c:v>
                </c:pt>
                <c:pt idx="9">
                  <c:v>25.1.</c:v>
                </c:pt>
                <c:pt idx="10">
                  <c:v>26.1.</c:v>
                </c:pt>
                <c:pt idx="11">
                  <c:v>26.2.</c:v>
                </c:pt>
                <c:pt idx="12">
                  <c:v>27</c:v>
                </c:pt>
                <c:pt idx="13">
                  <c:v>28</c:v>
                </c:pt>
                <c:pt idx="14">
                  <c:v>29</c:v>
                </c:pt>
                <c:pt idx="15">
                  <c:v>30</c:v>
                </c:pt>
                <c:pt idx="16">
                  <c:v>33</c:v>
                </c:pt>
                <c:pt idx="17">
                  <c:v>39</c:v>
                </c:pt>
                <c:pt idx="18">
                  <c:v>40</c:v>
                </c:pt>
              </c:strCache>
            </c:strRef>
          </c:cat>
          <c:val>
            <c:numRef>
              <c:f>'[!!! расчёты ЕК версия 2.xlsx]1.1.1'!$CQ$135:$DI$135</c:f>
              <c:numCache>
                <c:formatCode>0.00</c:formatCode>
                <c:ptCount val="19"/>
                <c:pt idx="0">
                  <c:v>36.206896551724107</c:v>
                </c:pt>
                <c:pt idx="1">
                  <c:v>27.586206896551701</c:v>
                </c:pt>
                <c:pt idx="2">
                  <c:v>12.068965517241379</c:v>
                </c:pt>
                <c:pt idx="3">
                  <c:v>6.8965517241379306</c:v>
                </c:pt>
                <c:pt idx="4">
                  <c:v>12.068965517241379</c:v>
                </c:pt>
                <c:pt idx="5">
                  <c:v>0</c:v>
                </c:pt>
                <c:pt idx="6">
                  <c:v>24.137931034482783</c:v>
                </c:pt>
                <c:pt idx="7">
                  <c:v>31.03448275862069</c:v>
                </c:pt>
                <c:pt idx="8">
                  <c:v>13.793103448275849</c:v>
                </c:pt>
                <c:pt idx="9">
                  <c:v>20.689655172413794</c:v>
                </c:pt>
                <c:pt idx="10">
                  <c:v>1.7241379310344827</c:v>
                </c:pt>
                <c:pt idx="11">
                  <c:v>1.7241379310344827</c:v>
                </c:pt>
                <c:pt idx="12">
                  <c:v>6.8965517241379306</c:v>
                </c:pt>
                <c:pt idx="13">
                  <c:v>3.4482758620689653</c:v>
                </c:pt>
                <c:pt idx="14">
                  <c:v>12.068965517241379</c:v>
                </c:pt>
                <c:pt idx="15">
                  <c:v>29.310344827586203</c:v>
                </c:pt>
                <c:pt idx="16">
                  <c:v>3.4482758620689653</c:v>
                </c:pt>
                <c:pt idx="17">
                  <c:v>0</c:v>
                </c:pt>
                <c:pt idx="18">
                  <c:v>22.413793103448278</c:v>
                </c:pt>
              </c:numCache>
            </c:numRef>
          </c:val>
        </c:ser>
        <c:ser>
          <c:idx val="3"/>
          <c:order val="3"/>
          <c:tx>
            <c:v>больше 55 лет</c:v>
          </c:tx>
          <c:spPr>
            <a:gradFill rotWithShape="0">
              <a:gsLst>
                <a:gs pos="0">
                  <a:srgbClr val="7B57A8"/>
                </a:gs>
                <a:gs pos="20000">
                  <a:srgbClr val="7B58A6"/>
                </a:gs>
                <a:gs pos="100000">
                  <a:srgbClr val="5D417E"/>
                </a:gs>
              </a:gsLst>
              <a:lin ang="5400000"/>
            </a:gradFill>
            <a:ln w="25400">
              <a:noFill/>
            </a:ln>
            <a:effectLst>
              <a:outerShdw dist="35921" dir="2700000" algn="br">
                <a:srgbClr val="000000"/>
              </a:outerShdw>
            </a:effectLst>
          </c:spPr>
          <c:cat>
            <c:strRef>
              <c:f>'[!!! расчёты ЕК версия 2.xlsx]1.1.1'!$CQ$1:$DI$1</c:f>
              <c:strCache>
                <c:ptCount val="19"/>
                <c:pt idx="0">
                  <c:v>6</c:v>
                </c:pt>
                <c:pt idx="1">
                  <c:v>7</c:v>
                </c:pt>
                <c:pt idx="2">
                  <c:v>11</c:v>
                </c:pt>
                <c:pt idx="3">
                  <c:v>15</c:v>
                </c:pt>
                <c:pt idx="4">
                  <c:v>21</c:v>
                </c:pt>
                <c:pt idx="5">
                  <c:v>22</c:v>
                </c:pt>
                <c:pt idx="6">
                  <c:v>24</c:v>
                </c:pt>
                <c:pt idx="7">
                  <c:v>24.1.</c:v>
                </c:pt>
                <c:pt idx="8">
                  <c:v>26</c:v>
                </c:pt>
                <c:pt idx="9">
                  <c:v>25.1.</c:v>
                </c:pt>
                <c:pt idx="10">
                  <c:v>26.1.</c:v>
                </c:pt>
                <c:pt idx="11">
                  <c:v>26.2.</c:v>
                </c:pt>
                <c:pt idx="12">
                  <c:v>27</c:v>
                </c:pt>
                <c:pt idx="13">
                  <c:v>28</c:v>
                </c:pt>
                <c:pt idx="14">
                  <c:v>29</c:v>
                </c:pt>
                <c:pt idx="15">
                  <c:v>30</c:v>
                </c:pt>
                <c:pt idx="16">
                  <c:v>33</c:v>
                </c:pt>
                <c:pt idx="17">
                  <c:v>39</c:v>
                </c:pt>
                <c:pt idx="18">
                  <c:v>40</c:v>
                </c:pt>
              </c:strCache>
            </c:strRef>
          </c:cat>
          <c:val>
            <c:numRef>
              <c:f>'[!!! расчёты ЕК версия 2.xlsx]1.1.1'!$CQ$150:$DI$150</c:f>
              <c:numCache>
                <c:formatCode>0.00</c:formatCode>
                <c:ptCount val="19"/>
                <c:pt idx="0">
                  <c:v>45.454545454545404</c:v>
                </c:pt>
                <c:pt idx="1">
                  <c:v>9.0909090909090988</c:v>
                </c:pt>
                <c:pt idx="2">
                  <c:v>27.272727272727224</c:v>
                </c:pt>
                <c:pt idx="3">
                  <c:v>36.363636363636317</c:v>
                </c:pt>
                <c:pt idx="4">
                  <c:v>45.454545454545404</c:v>
                </c:pt>
                <c:pt idx="5">
                  <c:v>9.0909090909090988</c:v>
                </c:pt>
                <c:pt idx="6">
                  <c:v>27.272727272727224</c:v>
                </c:pt>
                <c:pt idx="7">
                  <c:v>27.272727272727224</c:v>
                </c:pt>
                <c:pt idx="8">
                  <c:v>0</c:v>
                </c:pt>
                <c:pt idx="9">
                  <c:v>18.181818181818201</c:v>
                </c:pt>
                <c:pt idx="10">
                  <c:v>0</c:v>
                </c:pt>
                <c:pt idx="11">
                  <c:v>0</c:v>
                </c:pt>
                <c:pt idx="12">
                  <c:v>0</c:v>
                </c:pt>
                <c:pt idx="13">
                  <c:v>18.181818181818201</c:v>
                </c:pt>
                <c:pt idx="14">
                  <c:v>9.0909090909090988</c:v>
                </c:pt>
                <c:pt idx="15">
                  <c:v>54.54545454545454</c:v>
                </c:pt>
                <c:pt idx="16">
                  <c:v>0</c:v>
                </c:pt>
                <c:pt idx="17">
                  <c:v>0</c:v>
                </c:pt>
                <c:pt idx="18">
                  <c:v>0</c:v>
                </c:pt>
              </c:numCache>
            </c:numRef>
          </c:val>
        </c:ser>
        <c:shape val="box"/>
        <c:axId val="46578688"/>
        <c:axId val="46593152"/>
        <c:axId val="0"/>
      </c:bar3DChart>
      <c:catAx>
        <c:axId val="46578688"/>
        <c:scaling>
          <c:orientation val="minMax"/>
        </c:scaling>
        <c:axPos val="b"/>
        <c:title>
          <c:tx>
            <c:rich>
              <a:bodyPr/>
              <a:lstStyle/>
              <a:p>
                <a:pPr>
                  <a:defRPr/>
                </a:pPr>
                <a:r>
                  <a:rPr lang="en-US" dirty="0"/>
                  <a:t>Measure</a:t>
                </a:r>
                <a:endParaRPr lang="ru-RU" dirty="0"/>
              </a:p>
            </c:rich>
          </c:tx>
          <c:layout/>
          <c:spPr>
            <a:solidFill>
              <a:schemeClr val="bg1">
                <a:lumMod val="85000"/>
              </a:schemeClr>
            </a:solidFill>
            <a:ln w="25400">
              <a:noFill/>
            </a:ln>
          </c:spPr>
        </c:title>
        <c:numFmt formatCode="#,##0.00" sourceLinked="0"/>
        <c:tickLblPos val="nextTo"/>
        <c:spPr>
          <a:ln w="3175">
            <a:solidFill>
              <a:srgbClr val="808080"/>
            </a:solidFill>
            <a:prstDash val="solid"/>
          </a:ln>
        </c:spPr>
        <c:txPr>
          <a:bodyPr/>
          <a:lstStyle/>
          <a:p>
            <a:pPr>
              <a:defRPr sz="800"/>
            </a:pPr>
            <a:endParaRPr lang="ru-RU"/>
          </a:p>
        </c:txPr>
        <c:crossAx val="46593152"/>
        <c:crosses val="autoZero"/>
        <c:auto val="1"/>
        <c:lblAlgn val="ctr"/>
        <c:lblOffset val="100"/>
      </c:catAx>
      <c:valAx>
        <c:axId val="46593152"/>
        <c:scaling>
          <c:orientation val="minMax"/>
        </c:scaling>
        <c:axPos val="l"/>
        <c:majorGridlines>
          <c:spPr>
            <a:ln w="3175">
              <a:solidFill>
                <a:srgbClr val="808080"/>
              </a:solidFill>
              <a:prstDash val="solid"/>
            </a:ln>
          </c:spPr>
        </c:majorGridlines>
        <c:title>
          <c:tx>
            <c:rich>
              <a:bodyPr rot="0" vert="horz"/>
              <a:lstStyle/>
              <a:p>
                <a:pPr>
                  <a:defRPr/>
                </a:pPr>
                <a:r>
                  <a:rPr lang="en-US" dirty="0" smtClean="0"/>
                  <a:t>Share of officials who indicated this measure as reasonable  for comparative performance</a:t>
                </a:r>
                <a:r>
                  <a:rPr lang="en-US" baseline="0" dirty="0" smtClean="0"/>
                  <a:t> evaluation</a:t>
                </a:r>
                <a:r>
                  <a:rPr lang="en-US" dirty="0" smtClean="0"/>
                  <a:t> </a:t>
                </a:r>
                <a:endParaRPr lang="ru-RU" dirty="0"/>
              </a:p>
            </c:rich>
          </c:tx>
          <c:layout>
            <c:manualLayout>
              <c:xMode val="edge"/>
              <c:yMode val="edge"/>
              <c:x val="3.5235257187039119E-2"/>
              <c:y val="0.14862026287805385"/>
            </c:manualLayout>
          </c:layout>
          <c:spPr>
            <a:solidFill>
              <a:schemeClr val="bg1">
                <a:lumMod val="85000"/>
              </a:schemeClr>
            </a:solidFill>
            <a:ln w="25400">
              <a:noFill/>
            </a:ln>
          </c:spPr>
        </c:title>
        <c:numFmt formatCode="General" sourceLinked="1"/>
        <c:tickLblPos val="nextTo"/>
        <c:spPr>
          <a:ln w="3175">
            <a:solidFill>
              <a:srgbClr val="808080"/>
            </a:solidFill>
            <a:prstDash val="solid"/>
          </a:ln>
        </c:spPr>
        <c:crossAx val="46578688"/>
        <c:crosses val="autoZero"/>
        <c:crossBetween val="between"/>
      </c:valAx>
      <c:spPr>
        <a:noFill/>
        <a:ln w="25400">
          <a:noFill/>
        </a:ln>
      </c:spPr>
    </c:plotArea>
    <c:plotVisOnly val="1"/>
    <c:dispBlanksAs val="gap"/>
  </c:chart>
  <c:spPr>
    <a:solidFill>
      <a:srgbClr val="FFFFFF"/>
    </a:solidFill>
    <a:ln w="3175">
      <a:solidFill>
        <a:srgbClr val="808080"/>
      </a:solidFill>
      <a:prstDash val="solid"/>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016FA-EDA2-411B-82FE-2494F5933FF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A15A0A3-942F-4775-B42B-FE81552997B6}">
      <dgm:prSet phldrT="[Текст]"/>
      <dgm:spPr/>
      <dgm:t>
        <a:bodyPr/>
        <a:lstStyle/>
        <a:p>
          <a:r>
            <a:rPr lang="en-US" dirty="0" smtClean="0"/>
            <a:t>1. </a:t>
          </a:r>
          <a:r>
            <a:rPr lang="ru-RU" dirty="0" smtClean="0"/>
            <a:t>Оцените степень влияния органов местного самоуправления на изменения значений показателя.</a:t>
          </a:r>
          <a:endParaRPr lang="ru-RU" dirty="0"/>
        </a:p>
      </dgm:t>
    </dgm:pt>
    <dgm:pt modelId="{791BAB62-FCBF-4F7E-8031-5197E594C153}" type="parTrans" cxnId="{712DB4B3-584D-4D9D-A427-CF0BB79BBF2F}">
      <dgm:prSet/>
      <dgm:spPr/>
      <dgm:t>
        <a:bodyPr/>
        <a:lstStyle/>
        <a:p>
          <a:endParaRPr lang="ru-RU"/>
        </a:p>
      </dgm:t>
    </dgm:pt>
    <dgm:pt modelId="{4C59E7F8-7546-41F5-BA47-E2B96AAEA840}" type="sibTrans" cxnId="{712DB4B3-584D-4D9D-A427-CF0BB79BBF2F}">
      <dgm:prSet/>
      <dgm:spPr/>
      <dgm:t>
        <a:bodyPr/>
        <a:lstStyle/>
        <a:p>
          <a:endParaRPr lang="ru-RU"/>
        </a:p>
      </dgm:t>
    </dgm:pt>
    <dgm:pt modelId="{426F6C5E-C555-4B26-A0EE-FA9637C7FAFA}">
      <dgm:prSet phldrT="[Текст]"/>
      <dgm:spPr/>
      <dgm:t>
        <a:bodyPr/>
        <a:lstStyle/>
        <a:p>
          <a:r>
            <a:rPr lang="ru-RU" dirty="0" smtClean="0"/>
            <a:t>Динамика полностью определяется ОИВ других уровней</a:t>
          </a:r>
          <a:r>
            <a:rPr lang="en-US" dirty="0" smtClean="0"/>
            <a:t> </a:t>
          </a:r>
          <a:r>
            <a:rPr lang="en-US" dirty="0" smtClean="0"/>
            <a:t>|</a:t>
          </a:r>
        </a:p>
        <a:p>
          <a:r>
            <a:rPr lang="en-US" dirty="0" smtClean="0"/>
            <a:t>75/25 | 50/50 | 25/75 |</a:t>
          </a:r>
        </a:p>
        <a:p>
          <a:r>
            <a:rPr lang="en-US" dirty="0" smtClean="0"/>
            <a:t>| </a:t>
          </a:r>
          <a:r>
            <a:rPr lang="ru-RU" dirty="0" smtClean="0"/>
            <a:t>Динамика полностью определяется ОМСУ</a:t>
          </a:r>
          <a:endParaRPr lang="en-US" dirty="0" smtClean="0"/>
        </a:p>
      </dgm:t>
    </dgm:pt>
    <dgm:pt modelId="{E764FD6B-25C6-4DC7-8A88-3BDE9058F09C}" type="parTrans" cxnId="{8A5D26D0-F9B7-4423-83A7-342F4B9F754F}">
      <dgm:prSet/>
      <dgm:spPr/>
      <dgm:t>
        <a:bodyPr/>
        <a:lstStyle/>
        <a:p>
          <a:endParaRPr lang="ru-RU"/>
        </a:p>
      </dgm:t>
    </dgm:pt>
    <dgm:pt modelId="{6249FA88-E723-4170-B795-A1B6506FDDCB}" type="sibTrans" cxnId="{8A5D26D0-F9B7-4423-83A7-342F4B9F754F}">
      <dgm:prSet/>
      <dgm:spPr/>
      <dgm:t>
        <a:bodyPr/>
        <a:lstStyle/>
        <a:p>
          <a:endParaRPr lang="ru-RU"/>
        </a:p>
      </dgm:t>
    </dgm:pt>
    <dgm:pt modelId="{384A6FDC-050D-41BD-9DD5-C42935633BBB}">
      <dgm:prSet phldrT="[Текст]"/>
      <dgm:spPr/>
      <dgm:t>
        <a:bodyPr/>
        <a:lstStyle/>
        <a:p>
          <a:r>
            <a:rPr lang="en-US" dirty="0" smtClean="0"/>
            <a:t>2</a:t>
          </a:r>
          <a:r>
            <a:rPr lang="ru-RU" dirty="0" smtClean="0"/>
            <a:t>. Если ОИВ/ОМСУ не будут принимать никаких усилий …, какую динамику будет демонстрировать показатель в течение следующих трёх-пяти лет?</a:t>
          </a:r>
          <a:endParaRPr lang="ru-RU" dirty="0"/>
        </a:p>
      </dgm:t>
    </dgm:pt>
    <dgm:pt modelId="{D5735C88-93B6-4ED5-A7E7-581A609769C9}" type="parTrans" cxnId="{A3AAE841-746A-49BE-9EFD-BA7C36D7D9DD}">
      <dgm:prSet/>
      <dgm:spPr/>
      <dgm:t>
        <a:bodyPr/>
        <a:lstStyle/>
        <a:p>
          <a:endParaRPr lang="ru-RU"/>
        </a:p>
      </dgm:t>
    </dgm:pt>
    <dgm:pt modelId="{7004CD16-AF53-4368-BEEA-83140CAC50B8}" type="sibTrans" cxnId="{A3AAE841-746A-49BE-9EFD-BA7C36D7D9DD}">
      <dgm:prSet/>
      <dgm:spPr/>
      <dgm:t>
        <a:bodyPr/>
        <a:lstStyle/>
        <a:p>
          <a:endParaRPr lang="ru-RU"/>
        </a:p>
      </dgm:t>
    </dgm:pt>
    <dgm:pt modelId="{1D535E84-11F2-421C-9DF8-61ABD4FA7BB2}">
      <dgm:prSet phldrT="[Текст]"/>
      <dgm:spPr/>
      <dgm:t>
        <a:bodyPr/>
        <a:lstStyle/>
        <a:p>
          <a:r>
            <a:rPr lang="ru-RU" dirty="0" smtClean="0"/>
            <a:t>быстро расти </a:t>
          </a:r>
          <a:r>
            <a:rPr lang="en-US" dirty="0" smtClean="0"/>
            <a:t>| </a:t>
          </a:r>
          <a:r>
            <a:rPr lang="ru-RU" dirty="0" smtClean="0"/>
            <a:t>медленно расти</a:t>
          </a:r>
          <a:r>
            <a:rPr lang="en-US" dirty="0" smtClean="0"/>
            <a:t> </a:t>
          </a:r>
          <a:r>
            <a:rPr lang="en-US" dirty="0" smtClean="0"/>
            <a:t>| </a:t>
          </a:r>
          <a:r>
            <a:rPr lang="ru-RU" dirty="0" smtClean="0"/>
            <a:t>быстро снижаться</a:t>
          </a:r>
          <a:r>
            <a:rPr lang="en-US" dirty="0" smtClean="0"/>
            <a:t> | </a:t>
          </a:r>
          <a:r>
            <a:rPr lang="ru-RU" dirty="0" smtClean="0"/>
            <a:t>медленно снижаться</a:t>
          </a:r>
          <a:r>
            <a:rPr lang="en-US" dirty="0" smtClean="0"/>
            <a:t> </a:t>
          </a:r>
          <a:r>
            <a:rPr lang="en-US" dirty="0" smtClean="0"/>
            <a:t>| </a:t>
          </a:r>
          <a:r>
            <a:rPr lang="ru-RU" dirty="0" smtClean="0"/>
            <a:t>будет колебаться вокруг среднего</a:t>
          </a:r>
          <a:endParaRPr lang="ru-RU" dirty="0" smtClean="0"/>
        </a:p>
      </dgm:t>
    </dgm:pt>
    <dgm:pt modelId="{60FF72A1-1AD1-465E-ADF5-272CA6058125}" type="parTrans" cxnId="{8FB25F7A-BE63-45AA-ABB7-95F547667D49}">
      <dgm:prSet/>
      <dgm:spPr/>
      <dgm:t>
        <a:bodyPr/>
        <a:lstStyle/>
        <a:p>
          <a:endParaRPr lang="ru-RU"/>
        </a:p>
      </dgm:t>
    </dgm:pt>
    <dgm:pt modelId="{CA9BCCBB-26C8-4BC4-9360-0F51917EF838}" type="sibTrans" cxnId="{8FB25F7A-BE63-45AA-ABB7-95F547667D49}">
      <dgm:prSet/>
      <dgm:spPr/>
      <dgm:t>
        <a:bodyPr/>
        <a:lstStyle/>
        <a:p>
          <a:endParaRPr lang="ru-RU"/>
        </a:p>
      </dgm:t>
    </dgm:pt>
    <dgm:pt modelId="{1C90486B-6F8E-4BB9-81E9-43D4F2A92B91}">
      <dgm:prSet phldrT="[Текст]"/>
      <dgm:spPr/>
      <dgm:t>
        <a:bodyPr/>
        <a:lstStyle/>
        <a:p>
          <a:r>
            <a:rPr lang="en-US" dirty="0" smtClean="0"/>
            <a:t>3. </a:t>
          </a:r>
          <a:r>
            <a:rPr lang="ru-RU" dirty="0" smtClean="0"/>
            <a:t>Если в распоряжении ОМСУ имеются очень значительные свободные ресурсы …, насколько трудно в такой ситуации добиться улучшения значения показателя на 5% за год?</a:t>
          </a:r>
          <a:endParaRPr lang="ru-RU" dirty="0"/>
        </a:p>
      </dgm:t>
    </dgm:pt>
    <dgm:pt modelId="{A26682A5-7A8E-4CA3-B957-704167AE57F6}" type="parTrans" cxnId="{EFDEC073-C571-4FD9-AFA1-2842201E5148}">
      <dgm:prSet/>
      <dgm:spPr/>
      <dgm:t>
        <a:bodyPr/>
        <a:lstStyle/>
        <a:p>
          <a:endParaRPr lang="ru-RU"/>
        </a:p>
      </dgm:t>
    </dgm:pt>
    <dgm:pt modelId="{E563599A-2941-439B-B9B9-BD82C585D884}" type="sibTrans" cxnId="{EFDEC073-C571-4FD9-AFA1-2842201E5148}">
      <dgm:prSet/>
      <dgm:spPr/>
      <dgm:t>
        <a:bodyPr/>
        <a:lstStyle/>
        <a:p>
          <a:endParaRPr lang="ru-RU"/>
        </a:p>
      </dgm:t>
    </dgm:pt>
    <dgm:pt modelId="{F82AD12C-A121-4870-A74F-D3465FC72DC5}">
      <dgm:prSet phldrT="[Текст]"/>
      <dgm:spPr/>
      <dgm:t>
        <a:bodyPr/>
        <a:lstStyle/>
        <a:p>
          <a:r>
            <a:rPr lang="ru-RU" dirty="0" smtClean="0"/>
            <a:t>невозможно </a:t>
          </a:r>
          <a:r>
            <a:rPr lang="en-US" dirty="0" smtClean="0"/>
            <a:t>| </a:t>
          </a:r>
          <a:r>
            <a:rPr lang="ru-RU" dirty="0" smtClean="0"/>
            <a:t>крайне сложно</a:t>
          </a:r>
          <a:r>
            <a:rPr lang="en-US" dirty="0" smtClean="0"/>
            <a:t> </a:t>
          </a:r>
          <a:r>
            <a:rPr lang="en-US" dirty="0" smtClean="0"/>
            <a:t>| 50/50 | </a:t>
          </a:r>
          <a:r>
            <a:rPr lang="ru-RU" dirty="0" smtClean="0"/>
            <a:t>не составляет труда</a:t>
          </a:r>
          <a:endParaRPr lang="ru-RU" dirty="0"/>
        </a:p>
      </dgm:t>
    </dgm:pt>
    <dgm:pt modelId="{12C39204-5469-4301-9859-6C22C3C604AD}" type="parTrans" cxnId="{1B1EADFD-9E63-46A4-9664-6A9ABBA22049}">
      <dgm:prSet/>
      <dgm:spPr/>
      <dgm:t>
        <a:bodyPr/>
        <a:lstStyle/>
        <a:p>
          <a:endParaRPr lang="ru-RU"/>
        </a:p>
      </dgm:t>
    </dgm:pt>
    <dgm:pt modelId="{1F7AF6A0-4A03-45B8-B394-D9DA64ECAB70}" type="sibTrans" cxnId="{1B1EADFD-9E63-46A4-9664-6A9ABBA22049}">
      <dgm:prSet/>
      <dgm:spPr/>
      <dgm:t>
        <a:bodyPr/>
        <a:lstStyle/>
        <a:p>
          <a:endParaRPr lang="ru-RU"/>
        </a:p>
      </dgm:t>
    </dgm:pt>
    <dgm:pt modelId="{67478900-F290-4866-B0B2-50191485C6FE}" type="pres">
      <dgm:prSet presAssocID="{D1D016FA-EDA2-411B-82FE-2494F5933FF5}" presName="Name0" presStyleCnt="0">
        <dgm:presLayoutVars>
          <dgm:chPref val="3"/>
          <dgm:dir/>
          <dgm:animLvl val="lvl"/>
          <dgm:resizeHandles/>
        </dgm:presLayoutVars>
      </dgm:prSet>
      <dgm:spPr/>
      <dgm:t>
        <a:bodyPr/>
        <a:lstStyle/>
        <a:p>
          <a:endParaRPr lang="ru-RU"/>
        </a:p>
      </dgm:t>
    </dgm:pt>
    <dgm:pt modelId="{51541928-945D-4827-A50E-E051F1210625}" type="pres">
      <dgm:prSet presAssocID="{2A15A0A3-942F-4775-B42B-FE81552997B6}" presName="horFlow" presStyleCnt="0"/>
      <dgm:spPr/>
    </dgm:pt>
    <dgm:pt modelId="{40799F5A-CBFE-42F3-AE19-B8D710930F89}" type="pres">
      <dgm:prSet presAssocID="{2A15A0A3-942F-4775-B42B-FE81552997B6}" presName="bigChev" presStyleLbl="node1" presStyleIdx="0" presStyleCnt="3" custScaleX="125967"/>
      <dgm:spPr/>
      <dgm:t>
        <a:bodyPr/>
        <a:lstStyle/>
        <a:p>
          <a:endParaRPr lang="ru-RU"/>
        </a:p>
      </dgm:t>
    </dgm:pt>
    <dgm:pt modelId="{5E07B58C-AEA0-4874-89C2-6C45D31570E3}" type="pres">
      <dgm:prSet presAssocID="{E764FD6B-25C6-4DC7-8A88-3BDE9058F09C}" presName="parTrans" presStyleCnt="0"/>
      <dgm:spPr/>
    </dgm:pt>
    <dgm:pt modelId="{2823464B-BEA9-49A7-9C02-FD78491D9563}" type="pres">
      <dgm:prSet presAssocID="{426F6C5E-C555-4B26-A0EE-FA9637C7FAFA}" presName="node" presStyleLbl="alignAccFollowNode1" presStyleIdx="0" presStyleCnt="3" custScaleX="154218" custScaleY="115917">
        <dgm:presLayoutVars>
          <dgm:bulletEnabled val="1"/>
        </dgm:presLayoutVars>
      </dgm:prSet>
      <dgm:spPr/>
      <dgm:t>
        <a:bodyPr/>
        <a:lstStyle/>
        <a:p>
          <a:endParaRPr lang="ru-RU"/>
        </a:p>
      </dgm:t>
    </dgm:pt>
    <dgm:pt modelId="{EA7A92D2-BF0C-4561-ABFE-3E503A7011C1}" type="pres">
      <dgm:prSet presAssocID="{2A15A0A3-942F-4775-B42B-FE81552997B6}" presName="vSp" presStyleCnt="0"/>
      <dgm:spPr/>
    </dgm:pt>
    <dgm:pt modelId="{2EFEA2AB-3D1D-456B-BCEE-BCF6399DA7BB}" type="pres">
      <dgm:prSet presAssocID="{384A6FDC-050D-41BD-9DD5-C42935633BBB}" presName="horFlow" presStyleCnt="0"/>
      <dgm:spPr/>
    </dgm:pt>
    <dgm:pt modelId="{FA799AA0-C0E1-42B8-9B76-E1D2D4FDEF3A}" type="pres">
      <dgm:prSet presAssocID="{384A6FDC-050D-41BD-9DD5-C42935633BBB}" presName="bigChev" presStyleLbl="node1" presStyleIdx="1" presStyleCnt="3" custScaleX="124118"/>
      <dgm:spPr/>
      <dgm:t>
        <a:bodyPr/>
        <a:lstStyle/>
        <a:p>
          <a:endParaRPr lang="ru-RU"/>
        </a:p>
      </dgm:t>
    </dgm:pt>
    <dgm:pt modelId="{1744FF79-2F9A-453E-B9BA-368A21ABAF35}" type="pres">
      <dgm:prSet presAssocID="{60FF72A1-1AD1-465E-ADF5-272CA6058125}" presName="parTrans" presStyleCnt="0"/>
      <dgm:spPr/>
    </dgm:pt>
    <dgm:pt modelId="{D230FC1E-0E74-4EF4-925A-DCA916A692F8}" type="pres">
      <dgm:prSet presAssocID="{1D535E84-11F2-421C-9DF8-61ABD4FA7BB2}" presName="node" presStyleLbl="alignAccFollowNode1" presStyleIdx="1" presStyleCnt="3" custScaleX="150193">
        <dgm:presLayoutVars>
          <dgm:bulletEnabled val="1"/>
        </dgm:presLayoutVars>
      </dgm:prSet>
      <dgm:spPr/>
      <dgm:t>
        <a:bodyPr/>
        <a:lstStyle/>
        <a:p>
          <a:endParaRPr lang="ru-RU"/>
        </a:p>
      </dgm:t>
    </dgm:pt>
    <dgm:pt modelId="{5F315DCE-91A7-41B1-9C1A-FD90EEEFA192}" type="pres">
      <dgm:prSet presAssocID="{384A6FDC-050D-41BD-9DD5-C42935633BBB}" presName="vSp" presStyleCnt="0"/>
      <dgm:spPr/>
    </dgm:pt>
    <dgm:pt modelId="{B2D08F55-368E-420A-B6AC-83C78C3A81CA}" type="pres">
      <dgm:prSet presAssocID="{1C90486B-6F8E-4BB9-81E9-43D4F2A92B91}" presName="horFlow" presStyleCnt="0"/>
      <dgm:spPr/>
    </dgm:pt>
    <dgm:pt modelId="{1A1D5B83-20BA-41D7-9AA1-B9E8A726EE3D}" type="pres">
      <dgm:prSet presAssocID="{1C90486B-6F8E-4BB9-81E9-43D4F2A92B91}" presName="bigChev" presStyleLbl="node1" presStyleIdx="2" presStyleCnt="3" custScaleX="124119"/>
      <dgm:spPr/>
      <dgm:t>
        <a:bodyPr/>
        <a:lstStyle/>
        <a:p>
          <a:endParaRPr lang="ru-RU"/>
        </a:p>
      </dgm:t>
    </dgm:pt>
    <dgm:pt modelId="{CEE37C2A-1EE5-496F-8A56-ACA34735001F}" type="pres">
      <dgm:prSet presAssocID="{12C39204-5469-4301-9859-6C22C3C604AD}" presName="parTrans" presStyleCnt="0"/>
      <dgm:spPr/>
    </dgm:pt>
    <dgm:pt modelId="{7C41F866-8676-401C-9F81-9A701789958F}" type="pres">
      <dgm:prSet presAssocID="{F82AD12C-A121-4870-A74F-D3465FC72DC5}" presName="node" presStyleLbl="alignAccFollowNode1" presStyleIdx="2" presStyleCnt="3" custScaleX="150192">
        <dgm:presLayoutVars>
          <dgm:bulletEnabled val="1"/>
        </dgm:presLayoutVars>
      </dgm:prSet>
      <dgm:spPr/>
      <dgm:t>
        <a:bodyPr/>
        <a:lstStyle/>
        <a:p>
          <a:endParaRPr lang="ru-RU"/>
        </a:p>
      </dgm:t>
    </dgm:pt>
  </dgm:ptLst>
  <dgm:cxnLst>
    <dgm:cxn modelId="{8A5D26D0-F9B7-4423-83A7-342F4B9F754F}" srcId="{2A15A0A3-942F-4775-B42B-FE81552997B6}" destId="{426F6C5E-C555-4B26-A0EE-FA9637C7FAFA}" srcOrd="0" destOrd="0" parTransId="{E764FD6B-25C6-4DC7-8A88-3BDE9058F09C}" sibTransId="{6249FA88-E723-4170-B795-A1B6506FDDCB}"/>
    <dgm:cxn modelId="{B9F15893-54B5-4E10-9409-140C722EBEB5}" type="presOf" srcId="{384A6FDC-050D-41BD-9DD5-C42935633BBB}" destId="{FA799AA0-C0E1-42B8-9B76-E1D2D4FDEF3A}" srcOrd="0" destOrd="0" presId="urn:microsoft.com/office/officeart/2005/8/layout/lProcess3"/>
    <dgm:cxn modelId="{1B1EADFD-9E63-46A4-9664-6A9ABBA22049}" srcId="{1C90486B-6F8E-4BB9-81E9-43D4F2A92B91}" destId="{F82AD12C-A121-4870-A74F-D3465FC72DC5}" srcOrd="0" destOrd="0" parTransId="{12C39204-5469-4301-9859-6C22C3C604AD}" sibTransId="{1F7AF6A0-4A03-45B8-B394-D9DA64ECAB70}"/>
    <dgm:cxn modelId="{8FB25F7A-BE63-45AA-ABB7-95F547667D49}" srcId="{384A6FDC-050D-41BD-9DD5-C42935633BBB}" destId="{1D535E84-11F2-421C-9DF8-61ABD4FA7BB2}" srcOrd="0" destOrd="0" parTransId="{60FF72A1-1AD1-465E-ADF5-272CA6058125}" sibTransId="{CA9BCCBB-26C8-4BC4-9360-0F51917EF838}"/>
    <dgm:cxn modelId="{712DB4B3-584D-4D9D-A427-CF0BB79BBF2F}" srcId="{D1D016FA-EDA2-411B-82FE-2494F5933FF5}" destId="{2A15A0A3-942F-4775-B42B-FE81552997B6}" srcOrd="0" destOrd="0" parTransId="{791BAB62-FCBF-4F7E-8031-5197E594C153}" sibTransId="{4C59E7F8-7546-41F5-BA47-E2B96AAEA840}"/>
    <dgm:cxn modelId="{24C3D7A6-4FD1-42EA-83A3-9DBA6A0A89D0}" type="presOf" srcId="{1D535E84-11F2-421C-9DF8-61ABD4FA7BB2}" destId="{D230FC1E-0E74-4EF4-925A-DCA916A692F8}" srcOrd="0" destOrd="0" presId="urn:microsoft.com/office/officeart/2005/8/layout/lProcess3"/>
    <dgm:cxn modelId="{7896B4E5-C23D-4EC3-BCCB-BD9A2D8E0871}" type="presOf" srcId="{F82AD12C-A121-4870-A74F-D3465FC72DC5}" destId="{7C41F866-8676-401C-9F81-9A701789958F}" srcOrd="0" destOrd="0" presId="urn:microsoft.com/office/officeart/2005/8/layout/lProcess3"/>
    <dgm:cxn modelId="{BCC9E07E-121E-4887-B60D-5A588D3A8134}" type="presOf" srcId="{1C90486B-6F8E-4BB9-81E9-43D4F2A92B91}" destId="{1A1D5B83-20BA-41D7-9AA1-B9E8A726EE3D}" srcOrd="0" destOrd="0" presId="urn:microsoft.com/office/officeart/2005/8/layout/lProcess3"/>
    <dgm:cxn modelId="{141163F2-2CA4-4823-A7D7-8DEB722BC698}" type="presOf" srcId="{D1D016FA-EDA2-411B-82FE-2494F5933FF5}" destId="{67478900-F290-4866-B0B2-50191485C6FE}" srcOrd="0" destOrd="0" presId="urn:microsoft.com/office/officeart/2005/8/layout/lProcess3"/>
    <dgm:cxn modelId="{EFDEC073-C571-4FD9-AFA1-2842201E5148}" srcId="{D1D016FA-EDA2-411B-82FE-2494F5933FF5}" destId="{1C90486B-6F8E-4BB9-81E9-43D4F2A92B91}" srcOrd="2" destOrd="0" parTransId="{A26682A5-7A8E-4CA3-B957-704167AE57F6}" sibTransId="{E563599A-2941-439B-B9B9-BD82C585D884}"/>
    <dgm:cxn modelId="{A3AAE841-746A-49BE-9EFD-BA7C36D7D9DD}" srcId="{D1D016FA-EDA2-411B-82FE-2494F5933FF5}" destId="{384A6FDC-050D-41BD-9DD5-C42935633BBB}" srcOrd="1" destOrd="0" parTransId="{D5735C88-93B6-4ED5-A7E7-581A609769C9}" sibTransId="{7004CD16-AF53-4368-BEEA-83140CAC50B8}"/>
    <dgm:cxn modelId="{26D541BB-2246-4795-ABE4-9FCEF70A594F}" type="presOf" srcId="{426F6C5E-C555-4B26-A0EE-FA9637C7FAFA}" destId="{2823464B-BEA9-49A7-9C02-FD78491D9563}" srcOrd="0" destOrd="0" presId="urn:microsoft.com/office/officeart/2005/8/layout/lProcess3"/>
    <dgm:cxn modelId="{9612F519-D394-499E-A82E-D23872F37D5B}" type="presOf" srcId="{2A15A0A3-942F-4775-B42B-FE81552997B6}" destId="{40799F5A-CBFE-42F3-AE19-B8D710930F89}" srcOrd="0" destOrd="0" presId="urn:microsoft.com/office/officeart/2005/8/layout/lProcess3"/>
    <dgm:cxn modelId="{FF0BD784-E5A1-4895-A6E8-70C918B6552F}" type="presParOf" srcId="{67478900-F290-4866-B0B2-50191485C6FE}" destId="{51541928-945D-4827-A50E-E051F1210625}" srcOrd="0" destOrd="0" presId="urn:microsoft.com/office/officeart/2005/8/layout/lProcess3"/>
    <dgm:cxn modelId="{4E29784B-965A-4E9B-B4A9-A69A1DEDD143}" type="presParOf" srcId="{51541928-945D-4827-A50E-E051F1210625}" destId="{40799F5A-CBFE-42F3-AE19-B8D710930F89}" srcOrd="0" destOrd="0" presId="urn:microsoft.com/office/officeart/2005/8/layout/lProcess3"/>
    <dgm:cxn modelId="{FBC9EA58-A8A2-43F3-91D9-D34769F7E34A}" type="presParOf" srcId="{51541928-945D-4827-A50E-E051F1210625}" destId="{5E07B58C-AEA0-4874-89C2-6C45D31570E3}" srcOrd="1" destOrd="0" presId="urn:microsoft.com/office/officeart/2005/8/layout/lProcess3"/>
    <dgm:cxn modelId="{230ED9A2-56C8-445B-B25A-6FCFE2BFA6FB}" type="presParOf" srcId="{51541928-945D-4827-A50E-E051F1210625}" destId="{2823464B-BEA9-49A7-9C02-FD78491D9563}" srcOrd="2" destOrd="0" presId="urn:microsoft.com/office/officeart/2005/8/layout/lProcess3"/>
    <dgm:cxn modelId="{76A4E366-E734-42C0-BDDC-0BD3F1A28B7B}" type="presParOf" srcId="{67478900-F290-4866-B0B2-50191485C6FE}" destId="{EA7A92D2-BF0C-4561-ABFE-3E503A7011C1}" srcOrd="1" destOrd="0" presId="urn:microsoft.com/office/officeart/2005/8/layout/lProcess3"/>
    <dgm:cxn modelId="{F2A3F7A3-F9AB-4351-BC11-C8C209E7A57A}" type="presParOf" srcId="{67478900-F290-4866-B0B2-50191485C6FE}" destId="{2EFEA2AB-3D1D-456B-BCEE-BCF6399DA7BB}" srcOrd="2" destOrd="0" presId="urn:microsoft.com/office/officeart/2005/8/layout/lProcess3"/>
    <dgm:cxn modelId="{5693F6DD-48F4-4181-AC02-41DD655B3CC7}" type="presParOf" srcId="{2EFEA2AB-3D1D-456B-BCEE-BCF6399DA7BB}" destId="{FA799AA0-C0E1-42B8-9B76-E1D2D4FDEF3A}" srcOrd="0" destOrd="0" presId="urn:microsoft.com/office/officeart/2005/8/layout/lProcess3"/>
    <dgm:cxn modelId="{4D0C1839-1021-4E51-AE6A-73E1DF4895A6}" type="presParOf" srcId="{2EFEA2AB-3D1D-456B-BCEE-BCF6399DA7BB}" destId="{1744FF79-2F9A-453E-B9BA-368A21ABAF35}" srcOrd="1" destOrd="0" presId="urn:microsoft.com/office/officeart/2005/8/layout/lProcess3"/>
    <dgm:cxn modelId="{31D5DAD8-1A79-4378-BE49-15F3C0701582}" type="presParOf" srcId="{2EFEA2AB-3D1D-456B-BCEE-BCF6399DA7BB}" destId="{D230FC1E-0E74-4EF4-925A-DCA916A692F8}" srcOrd="2" destOrd="0" presId="urn:microsoft.com/office/officeart/2005/8/layout/lProcess3"/>
    <dgm:cxn modelId="{FC52CBA2-12CB-44C2-9DF9-4026E0F2F612}" type="presParOf" srcId="{67478900-F290-4866-B0B2-50191485C6FE}" destId="{5F315DCE-91A7-41B1-9C1A-FD90EEEFA192}" srcOrd="3" destOrd="0" presId="urn:microsoft.com/office/officeart/2005/8/layout/lProcess3"/>
    <dgm:cxn modelId="{2F5C4F5A-9727-4CDC-85F4-28377DA59F0F}" type="presParOf" srcId="{67478900-F290-4866-B0B2-50191485C6FE}" destId="{B2D08F55-368E-420A-B6AC-83C78C3A81CA}" srcOrd="4" destOrd="0" presId="urn:microsoft.com/office/officeart/2005/8/layout/lProcess3"/>
    <dgm:cxn modelId="{E6BFE08C-B50B-458D-8698-F026DC13F3A8}" type="presParOf" srcId="{B2D08F55-368E-420A-B6AC-83C78C3A81CA}" destId="{1A1D5B83-20BA-41D7-9AA1-B9E8A726EE3D}" srcOrd="0" destOrd="0" presId="urn:microsoft.com/office/officeart/2005/8/layout/lProcess3"/>
    <dgm:cxn modelId="{82962CDA-E35D-479E-AE80-308FAFF8A35E}" type="presParOf" srcId="{B2D08F55-368E-420A-B6AC-83C78C3A81CA}" destId="{CEE37C2A-1EE5-496F-8A56-ACA34735001F}" srcOrd="1" destOrd="0" presId="urn:microsoft.com/office/officeart/2005/8/layout/lProcess3"/>
    <dgm:cxn modelId="{63D1224A-7D4D-427B-B3B1-A90823919AF1}" type="presParOf" srcId="{B2D08F55-368E-420A-B6AC-83C78C3A81CA}" destId="{7C41F866-8676-401C-9F81-9A701789958F}"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016FA-EDA2-411B-82FE-2494F5933FF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A15A0A3-942F-4775-B42B-FE81552997B6}">
      <dgm:prSet phldrT="[Текст]"/>
      <dgm:spPr/>
      <dgm:t>
        <a:bodyPr/>
        <a:lstStyle/>
        <a:p>
          <a:r>
            <a:rPr lang="ru-RU" dirty="0" smtClean="0"/>
            <a:t>4. Для оценки значения этого показателя ОМСУ может собрать (получить от других ОИВ) достоверную, полученную из надёжных источников информацию?</a:t>
          </a:r>
          <a:endParaRPr lang="ru-RU" dirty="0"/>
        </a:p>
      </dgm:t>
    </dgm:pt>
    <dgm:pt modelId="{791BAB62-FCBF-4F7E-8031-5197E594C153}" type="parTrans" cxnId="{712DB4B3-584D-4D9D-A427-CF0BB79BBF2F}">
      <dgm:prSet/>
      <dgm:spPr/>
      <dgm:t>
        <a:bodyPr/>
        <a:lstStyle/>
        <a:p>
          <a:endParaRPr lang="ru-RU"/>
        </a:p>
      </dgm:t>
    </dgm:pt>
    <dgm:pt modelId="{4C59E7F8-7546-41F5-BA47-E2B96AAEA840}" type="sibTrans" cxnId="{712DB4B3-584D-4D9D-A427-CF0BB79BBF2F}">
      <dgm:prSet/>
      <dgm:spPr/>
      <dgm:t>
        <a:bodyPr/>
        <a:lstStyle/>
        <a:p>
          <a:endParaRPr lang="ru-RU"/>
        </a:p>
      </dgm:t>
    </dgm:pt>
    <dgm:pt modelId="{426F6C5E-C555-4B26-A0EE-FA9637C7FAFA}">
      <dgm:prSet phldrT="[Текст]"/>
      <dgm:spPr/>
      <dgm:t>
        <a:bodyPr/>
        <a:lstStyle/>
        <a:p>
          <a:r>
            <a:rPr lang="ru-RU" dirty="0" smtClean="0"/>
            <a:t>Точно да</a:t>
          </a:r>
          <a:r>
            <a:rPr lang="en-US" dirty="0" smtClean="0"/>
            <a:t>| </a:t>
          </a:r>
          <a:r>
            <a:rPr lang="ru-RU" dirty="0" smtClean="0"/>
            <a:t>Скорее да</a:t>
          </a:r>
          <a:r>
            <a:rPr lang="en-US" dirty="0" smtClean="0"/>
            <a:t>  </a:t>
          </a:r>
          <a:r>
            <a:rPr lang="en-US" dirty="0" smtClean="0"/>
            <a:t>| </a:t>
          </a:r>
          <a:r>
            <a:rPr lang="ru-RU" dirty="0" smtClean="0"/>
            <a:t>Скорее нет</a:t>
          </a:r>
          <a:r>
            <a:rPr lang="en-US" dirty="0" smtClean="0"/>
            <a:t>| </a:t>
          </a:r>
          <a:r>
            <a:rPr lang="ru-RU" dirty="0" smtClean="0"/>
            <a:t>Точно нет</a:t>
          </a:r>
          <a:endParaRPr lang="en-US" dirty="0" smtClean="0"/>
        </a:p>
      </dgm:t>
    </dgm:pt>
    <dgm:pt modelId="{E764FD6B-25C6-4DC7-8A88-3BDE9058F09C}" type="parTrans" cxnId="{8A5D26D0-F9B7-4423-83A7-342F4B9F754F}">
      <dgm:prSet/>
      <dgm:spPr/>
      <dgm:t>
        <a:bodyPr/>
        <a:lstStyle/>
        <a:p>
          <a:endParaRPr lang="ru-RU"/>
        </a:p>
      </dgm:t>
    </dgm:pt>
    <dgm:pt modelId="{6249FA88-E723-4170-B795-A1B6506FDDCB}" type="sibTrans" cxnId="{8A5D26D0-F9B7-4423-83A7-342F4B9F754F}">
      <dgm:prSet/>
      <dgm:spPr/>
      <dgm:t>
        <a:bodyPr/>
        <a:lstStyle/>
        <a:p>
          <a:endParaRPr lang="ru-RU"/>
        </a:p>
      </dgm:t>
    </dgm:pt>
    <dgm:pt modelId="{384A6FDC-050D-41BD-9DD5-C42935633BBB}">
      <dgm:prSet phldrT="[Текст]"/>
      <dgm:spPr/>
      <dgm:t>
        <a:bodyPr/>
        <a:lstStyle/>
        <a:p>
          <a:r>
            <a:rPr lang="ru-RU" dirty="0" smtClean="0"/>
            <a:t>5. Данные о значениях этого показателя, предоставляемые в Докладах глав других муниципальных образований, расположенных на территории моего субъекта РФ, достоверны</a:t>
          </a:r>
          <a:r>
            <a:rPr lang="en-US" dirty="0" smtClean="0"/>
            <a:t>?</a:t>
          </a:r>
          <a:endParaRPr lang="ru-RU" dirty="0"/>
        </a:p>
      </dgm:t>
    </dgm:pt>
    <dgm:pt modelId="{D5735C88-93B6-4ED5-A7E7-581A609769C9}" type="parTrans" cxnId="{A3AAE841-746A-49BE-9EFD-BA7C36D7D9DD}">
      <dgm:prSet/>
      <dgm:spPr/>
      <dgm:t>
        <a:bodyPr/>
        <a:lstStyle/>
        <a:p>
          <a:endParaRPr lang="ru-RU"/>
        </a:p>
      </dgm:t>
    </dgm:pt>
    <dgm:pt modelId="{7004CD16-AF53-4368-BEEA-83140CAC50B8}" type="sibTrans" cxnId="{A3AAE841-746A-49BE-9EFD-BA7C36D7D9DD}">
      <dgm:prSet/>
      <dgm:spPr/>
      <dgm:t>
        <a:bodyPr/>
        <a:lstStyle/>
        <a:p>
          <a:endParaRPr lang="ru-RU"/>
        </a:p>
      </dgm:t>
    </dgm:pt>
    <dgm:pt modelId="{1D535E84-11F2-421C-9DF8-61ABD4FA7BB2}">
      <dgm:prSet phldrT="[Текст]"/>
      <dgm:spPr/>
      <dgm:t>
        <a:bodyPr/>
        <a:lstStyle/>
        <a:p>
          <a:r>
            <a:rPr lang="ru-RU" dirty="0" smtClean="0"/>
            <a:t>Вполне достоверны</a:t>
          </a:r>
          <a:r>
            <a:rPr lang="en-US" dirty="0" smtClean="0"/>
            <a:t>| </a:t>
          </a:r>
          <a:r>
            <a:rPr lang="ru-RU" dirty="0" smtClean="0"/>
            <a:t>Скорее достоверны</a:t>
          </a:r>
          <a:r>
            <a:rPr lang="en-US" dirty="0" smtClean="0"/>
            <a:t> </a:t>
          </a:r>
          <a:r>
            <a:rPr lang="en-US" dirty="0" smtClean="0"/>
            <a:t>| </a:t>
          </a:r>
          <a:r>
            <a:rPr lang="ru-RU" dirty="0" smtClean="0"/>
            <a:t>не всегда достоверны</a:t>
          </a:r>
          <a:r>
            <a:rPr lang="en-US" dirty="0" smtClean="0"/>
            <a:t>| </a:t>
          </a:r>
          <a:r>
            <a:rPr lang="ru-RU" dirty="0" smtClean="0"/>
            <a:t>Полностью недостоверны</a:t>
          </a:r>
          <a:endParaRPr lang="ru-RU" dirty="0"/>
        </a:p>
      </dgm:t>
    </dgm:pt>
    <dgm:pt modelId="{60FF72A1-1AD1-465E-ADF5-272CA6058125}" type="parTrans" cxnId="{8FB25F7A-BE63-45AA-ABB7-95F547667D49}">
      <dgm:prSet/>
      <dgm:spPr/>
      <dgm:t>
        <a:bodyPr/>
        <a:lstStyle/>
        <a:p>
          <a:endParaRPr lang="ru-RU"/>
        </a:p>
      </dgm:t>
    </dgm:pt>
    <dgm:pt modelId="{CA9BCCBB-26C8-4BC4-9360-0F51917EF838}" type="sibTrans" cxnId="{8FB25F7A-BE63-45AA-ABB7-95F547667D49}">
      <dgm:prSet/>
      <dgm:spPr/>
      <dgm:t>
        <a:bodyPr/>
        <a:lstStyle/>
        <a:p>
          <a:endParaRPr lang="ru-RU"/>
        </a:p>
      </dgm:t>
    </dgm:pt>
    <dgm:pt modelId="{1C90486B-6F8E-4BB9-81E9-43D4F2A92B91}">
      <dgm:prSet phldrT="[Текст]"/>
      <dgm:spPr/>
      <dgm:t>
        <a:bodyPr/>
        <a:lstStyle/>
        <a:p>
          <a:r>
            <a:rPr lang="ru-RU" dirty="0" smtClean="0"/>
            <a:t>6. Качество формулировки этого показателя? </a:t>
          </a:r>
          <a:endParaRPr lang="ru-RU" dirty="0"/>
        </a:p>
      </dgm:t>
    </dgm:pt>
    <dgm:pt modelId="{A26682A5-7A8E-4CA3-B957-704167AE57F6}" type="parTrans" cxnId="{EFDEC073-C571-4FD9-AFA1-2842201E5148}">
      <dgm:prSet/>
      <dgm:spPr/>
      <dgm:t>
        <a:bodyPr/>
        <a:lstStyle/>
        <a:p>
          <a:endParaRPr lang="ru-RU"/>
        </a:p>
      </dgm:t>
    </dgm:pt>
    <dgm:pt modelId="{E563599A-2941-439B-B9B9-BD82C585D884}" type="sibTrans" cxnId="{EFDEC073-C571-4FD9-AFA1-2842201E5148}">
      <dgm:prSet/>
      <dgm:spPr/>
      <dgm:t>
        <a:bodyPr/>
        <a:lstStyle/>
        <a:p>
          <a:endParaRPr lang="ru-RU"/>
        </a:p>
      </dgm:t>
    </dgm:pt>
    <dgm:pt modelId="{F82AD12C-A121-4870-A74F-D3465FC72DC5}">
      <dgm:prSet phldrT="[Текст]"/>
      <dgm:spPr/>
      <dgm:t>
        <a:bodyPr/>
        <a:lstStyle/>
        <a:p>
          <a:r>
            <a:rPr lang="ru-RU" dirty="0" smtClean="0"/>
            <a:t>Сформулирован чётко </a:t>
          </a:r>
          <a:r>
            <a:rPr lang="en-US" dirty="0" smtClean="0"/>
            <a:t>| </a:t>
          </a:r>
          <a:r>
            <a:rPr lang="ru-RU" dirty="0" smtClean="0"/>
            <a:t>не достаточно отражает влияние именно ОМСУ</a:t>
          </a:r>
          <a:r>
            <a:rPr lang="en-US" dirty="0" smtClean="0"/>
            <a:t>| </a:t>
          </a:r>
          <a:r>
            <a:rPr lang="ru-RU" dirty="0" smtClean="0"/>
            <a:t>недостаточно отражает предмет оценки (узко, неточно)</a:t>
          </a:r>
          <a:r>
            <a:rPr lang="en-US" dirty="0" smtClean="0"/>
            <a:t> </a:t>
          </a:r>
          <a:r>
            <a:rPr lang="en-US" dirty="0" smtClean="0"/>
            <a:t>| </a:t>
          </a:r>
          <a:r>
            <a:rPr lang="ru-RU" dirty="0" smtClean="0"/>
            <a:t>Обладает двумя недостатками, сформулирован плохо</a:t>
          </a:r>
          <a:endParaRPr lang="ru-RU" dirty="0"/>
        </a:p>
      </dgm:t>
    </dgm:pt>
    <dgm:pt modelId="{12C39204-5469-4301-9859-6C22C3C604AD}" type="parTrans" cxnId="{1B1EADFD-9E63-46A4-9664-6A9ABBA22049}">
      <dgm:prSet/>
      <dgm:spPr/>
      <dgm:t>
        <a:bodyPr/>
        <a:lstStyle/>
        <a:p>
          <a:endParaRPr lang="ru-RU"/>
        </a:p>
      </dgm:t>
    </dgm:pt>
    <dgm:pt modelId="{1F7AF6A0-4A03-45B8-B394-D9DA64ECAB70}" type="sibTrans" cxnId="{1B1EADFD-9E63-46A4-9664-6A9ABBA22049}">
      <dgm:prSet/>
      <dgm:spPr/>
      <dgm:t>
        <a:bodyPr/>
        <a:lstStyle/>
        <a:p>
          <a:endParaRPr lang="ru-RU"/>
        </a:p>
      </dgm:t>
    </dgm:pt>
    <dgm:pt modelId="{E2FA705D-1067-48A0-887F-2E0C7942FCAF}">
      <dgm:prSet/>
      <dgm:spPr/>
      <dgm:t>
        <a:bodyPr/>
        <a:lstStyle/>
        <a:p>
          <a:r>
            <a:rPr lang="ru-RU" dirty="0" smtClean="0"/>
            <a:t>ДА</a:t>
          </a:r>
          <a:r>
            <a:rPr lang="en-US" dirty="0" smtClean="0"/>
            <a:t> |</a:t>
          </a:r>
          <a:r>
            <a:rPr lang="ru-RU" dirty="0" smtClean="0"/>
            <a:t>НЕТ</a:t>
          </a:r>
          <a:endParaRPr lang="ru-RU" dirty="0"/>
        </a:p>
      </dgm:t>
    </dgm:pt>
    <dgm:pt modelId="{CB0CC837-D01A-4D23-989D-143E3F8CF3EB}" type="parTrans" cxnId="{F0E50B80-BF0E-4924-8EB5-E54000190831}">
      <dgm:prSet/>
      <dgm:spPr/>
      <dgm:t>
        <a:bodyPr/>
        <a:lstStyle/>
        <a:p>
          <a:endParaRPr lang="ru-RU"/>
        </a:p>
      </dgm:t>
    </dgm:pt>
    <dgm:pt modelId="{8A24BE6E-BB73-4532-92C2-E4CDECEC0013}" type="sibTrans" cxnId="{F0E50B80-BF0E-4924-8EB5-E54000190831}">
      <dgm:prSet/>
      <dgm:spPr/>
      <dgm:t>
        <a:bodyPr/>
        <a:lstStyle/>
        <a:p>
          <a:endParaRPr lang="ru-RU"/>
        </a:p>
      </dgm:t>
    </dgm:pt>
    <dgm:pt modelId="{CB802266-FB77-4FFC-A0D6-7CE9A4D74C34}">
      <dgm:prSet/>
      <dgm:spPr/>
      <dgm:t>
        <a:bodyPr/>
        <a:lstStyle/>
        <a:p>
          <a:r>
            <a:rPr lang="ru-RU" dirty="0" smtClean="0"/>
            <a:t>7. Включён ли этот показатель в какую-либо муниципальную целевую программу Вашего ОМСУ?</a:t>
          </a:r>
          <a:endParaRPr lang="ru-RU" dirty="0"/>
        </a:p>
      </dgm:t>
    </dgm:pt>
    <dgm:pt modelId="{7BD8DDAA-4856-4A05-83EB-5E518228D156}" type="sibTrans" cxnId="{ADD035BA-4A11-4072-8FF9-4E4D893E048B}">
      <dgm:prSet/>
      <dgm:spPr/>
      <dgm:t>
        <a:bodyPr/>
        <a:lstStyle/>
        <a:p>
          <a:endParaRPr lang="ru-RU"/>
        </a:p>
      </dgm:t>
    </dgm:pt>
    <dgm:pt modelId="{3C0BB3AD-820A-4E7A-BAE5-8573DA768A0C}" type="parTrans" cxnId="{ADD035BA-4A11-4072-8FF9-4E4D893E048B}">
      <dgm:prSet/>
      <dgm:spPr/>
      <dgm:t>
        <a:bodyPr/>
        <a:lstStyle/>
        <a:p>
          <a:endParaRPr lang="ru-RU"/>
        </a:p>
      </dgm:t>
    </dgm:pt>
    <dgm:pt modelId="{67478900-F290-4866-B0B2-50191485C6FE}" type="pres">
      <dgm:prSet presAssocID="{D1D016FA-EDA2-411B-82FE-2494F5933FF5}" presName="Name0" presStyleCnt="0">
        <dgm:presLayoutVars>
          <dgm:chPref val="3"/>
          <dgm:dir/>
          <dgm:animLvl val="lvl"/>
          <dgm:resizeHandles/>
        </dgm:presLayoutVars>
      </dgm:prSet>
      <dgm:spPr/>
      <dgm:t>
        <a:bodyPr/>
        <a:lstStyle/>
        <a:p>
          <a:endParaRPr lang="ru-RU"/>
        </a:p>
      </dgm:t>
    </dgm:pt>
    <dgm:pt modelId="{51541928-945D-4827-A50E-E051F1210625}" type="pres">
      <dgm:prSet presAssocID="{2A15A0A3-942F-4775-B42B-FE81552997B6}" presName="horFlow" presStyleCnt="0"/>
      <dgm:spPr/>
    </dgm:pt>
    <dgm:pt modelId="{40799F5A-CBFE-42F3-AE19-B8D710930F89}" type="pres">
      <dgm:prSet presAssocID="{2A15A0A3-942F-4775-B42B-FE81552997B6}" presName="bigChev" presStyleLbl="node1" presStyleIdx="0" presStyleCnt="4" custScaleX="143109"/>
      <dgm:spPr/>
      <dgm:t>
        <a:bodyPr/>
        <a:lstStyle/>
        <a:p>
          <a:endParaRPr lang="ru-RU"/>
        </a:p>
      </dgm:t>
    </dgm:pt>
    <dgm:pt modelId="{5E07B58C-AEA0-4874-89C2-6C45D31570E3}" type="pres">
      <dgm:prSet presAssocID="{E764FD6B-25C6-4DC7-8A88-3BDE9058F09C}" presName="parTrans" presStyleCnt="0"/>
      <dgm:spPr/>
    </dgm:pt>
    <dgm:pt modelId="{2823464B-BEA9-49A7-9C02-FD78491D9563}" type="pres">
      <dgm:prSet presAssocID="{426F6C5E-C555-4B26-A0EE-FA9637C7FAFA}" presName="node" presStyleLbl="alignAccFollowNode1" presStyleIdx="0" presStyleCnt="4" custScaleX="171494" custScaleY="115917">
        <dgm:presLayoutVars>
          <dgm:bulletEnabled val="1"/>
        </dgm:presLayoutVars>
      </dgm:prSet>
      <dgm:spPr/>
      <dgm:t>
        <a:bodyPr/>
        <a:lstStyle/>
        <a:p>
          <a:endParaRPr lang="ru-RU"/>
        </a:p>
      </dgm:t>
    </dgm:pt>
    <dgm:pt modelId="{EA7A92D2-BF0C-4561-ABFE-3E503A7011C1}" type="pres">
      <dgm:prSet presAssocID="{2A15A0A3-942F-4775-B42B-FE81552997B6}" presName="vSp" presStyleCnt="0"/>
      <dgm:spPr/>
    </dgm:pt>
    <dgm:pt modelId="{2EFEA2AB-3D1D-456B-BCEE-BCF6399DA7BB}" type="pres">
      <dgm:prSet presAssocID="{384A6FDC-050D-41BD-9DD5-C42935633BBB}" presName="horFlow" presStyleCnt="0"/>
      <dgm:spPr/>
    </dgm:pt>
    <dgm:pt modelId="{FA799AA0-C0E1-42B8-9B76-E1D2D4FDEF3A}" type="pres">
      <dgm:prSet presAssocID="{384A6FDC-050D-41BD-9DD5-C42935633BBB}" presName="bigChev" presStyleLbl="node1" presStyleIdx="1" presStyleCnt="4" custScaleX="143018"/>
      <dgm:spPr/>
      <dgm:t>
        <a:bodyPr/>
        <a:lstStyle/>
        <a:p>
          <a:endParaRPr lang="ru-RU"/>
        </a:p>
      </dgm:t>
    </dgm:pt>
    <dgm:pt modelId="{1744FF79-2F9A-453E-B9BA-368A21ABAF35}" type="pres">
      <dgm:prSet presAssocID="{60FF72A1-1AD1-465E-ADF5-272CA6058125}" presName="parTrans" presStyleCnt="0"/>
      <dgm:spPr/>
    </dgm:pt>
    <dgm:pt modelId="{D230FC1E-0E74-4EF4-925A-DCA916A692F8}" type="pres">
      <dgm:prSet presAssocID="{1D535E84-11F2-421C-9DF8-61ABD4FA7BB2}" presName="node" presStyleLbl="alignAccFollowNode1" presStyleIdx="1" presStyleCnt="4" custScaleX="174102">
        <dgm:presLayoutVars>
          <dgm:bulletEnabled val="1"/>
        </dgm:presLayoutVars>
      </dgm:prSet>
      <dgm:spPr/>
      <dgm:t>
        <a:bodyPr/>
        <a:lstStyle/>
        <a:p>
          <a:endParaRPr lang="ru-RU"/>
        </a:p>
      </dgm:t>
    </dgm:pt>
    <dgm:pt modelId="{5F315DCE-91A7-41B1-9C1A-FD90EEEFA192}" type="pres">
      <dgm:prSet presAssocID="{384A6FDC-050D-41BD-9DD5-C42935633BBB}" presName="vSp" presStyleCnt="0"/>
      <dgm:spPr/>
    </dgm:pt>
    <dgm:pt modelId="{B2D08F55-368E-420A-B6AC-83C78C3A81CA}" type="pres">
      <dgm:prSet presAssocID="{1C90486B-6F8E-4BB9-81E9-43D4F2A92B91}" presName="horFlow" presStyleCnt="0"/>
      <dgm:spPr/>
    </dgm:pt>
    <dgm:pt modelId="{1A1D5B83-20BA-41D7-9AA1-B9E8A726EE3D}" type="pres">
      <dgm:prSet presAssocID="{1C90486B-6F8E-4BB9-81E9-43D4F2A92B91}" presName="bigChev" presStyleLbl="node1" presStyleIdx="2" presStyleCnt="4" custScaleX="138991"/>
      <dgm:spPr/>
      <dgm:t>
        <a:bodyPr/>
        <a:lstStyle/>
        <a:p>
          <a:endParaRPr lang="ru-RU"/>
        </a:p>
      </dgm:t>
    </dgm:pt>
    <dgm:pt modelId="{CEE37C2A-1EE5-496F-8A56-ACA34735001F}" type="pres">
      <dgm:prSet presAssocID="{12C39204-5469-4301-9859-6C22C3C604AD}" presName="parTrans" presStyleCnt="0"/>
      <dgm:spPr/>
    </dgm:pt>
    <dgm:pt modelId="{7C41F866-8676-401C-9F81-9A701789958F}" type="pres">
      <dgm:prSet presAssocID="{F82AD12C-A121-4870-A74F-D3465FC72DC5}" presName="node" presStyleLbl="alignAccFollowNode1" presStyleIdx="2" presStyleCnt="4" custScaleX="174864">
        <dgm:presLayoutVars>
          <dgm:bulletEnabled val="1"/>
        </dgm:presLayoutVars>
      </dgm:prSet>
      <dgm:spPr/>
      <dgm:t>
        <a:bodyPr/>
        <a:lstStyle/>
        <a:p>
          <a:endParaRPr lang="ru-RU"/>
        </a:p>
      </dgm:t>
    </dgm:pt>
    <dgm:pt modelId="{EA0EEFFC-189A-473D-8EE0-97D2FD3180DE}" type="pres">
      <dgm:prSet presAssocID="{1C90486B-6F8E-4BB9-81E9-43D4F2A92B91}" presName="vSp" presStyleCnt="0"/>
      <dgm:spPr/>
    </dgm:pt>
    <dgm:pt modelId="{E8A70797-5827-4423-BAA8-AAB2D1E5E1BE}" type="pres">
      <dgm:prSet presAssocID="{CB802266-FB77-4FFC-A0D6-7CE9A4D74C34}" presName="horFlow" presStyleCnt="0"/>
      <dgm:spPr/>
    </dgm:pt>
    <dgm:pt modelId="{EEA71DD1-B85D-42CF-8A77-5C868FFB9935}" type="pres">
      <dgm:prSet presAssocID="{CB802266-FB77-4FFC-A0D6-7CE9A4D74C34}" presName="bigChev" presStyleLbl="node1" presStyleIdx="3" presStyleCnt="4" custScaleX="138991"/>
      <dgm:spPr/>
      <dgm:t>
        <a:bodyPr/>
        <a:lstStyle/>
        <a:p>
          <a:endParaRPr lang="ru-RU"/>
        </a:p>
      </dgm:t>
    </dgm:pt>
    <dgm:pt modelId="{926CBD97-7608-4794-8AB6-EA7C537D9473}" type="pres">
      <dgm:prSet presAssocID="{CB0CC837-D01A-4D23-989D-143E3F8CF3EB}" presName="parTrans" presStyleCnt="0"/>
      <dgm:spPr/>
    </dgm:pt>
    <dgm:pt modelId="{A0ADAF4F-9394-477B-9D69-C632C1F2CBDB}" type="pres">
      <dgm:prSet presAssocID="{E2FA705D-1067-48A0-887F-2E0C7942FCAF}" presName="node" presStyleLbl="alignAccFollowNode1" presStyleIdx="3" presStyleCnt="4" custScaleX="178954">
        <dgm:presLayoutVars>
          <dgm:bulletEnabled val="1"/>
        </dgm:presLayoutVars>
      </dgm:prSet>
      <dgm:spPr/>
      <dgm:t>
        <a:bodyPr/>
        <a:lstStyle/>
        <a:p>
          <a:endParaRPr lang="ru-RU"/>
        </a:p>
      </dgm:t>
    </dgm:pt>
  </dgm:ptLst>
  <dgm:cxnLst>
    <dgm:cxn modelId="{F0E50B80-BF0E-4924-8EB5-E54000190831}" srcId="{CB802266-FB77-4FFC-A0D6-7CE9A4D74C34}" destId="{E2FA705D-1067-48A0-887F-2E0C7942FCAF}" srcOrd="0" destOrd="0" parTransId="{CB0CC837-D01A-4D23-989D-143E3F8CF3EB}" sibTransId="{8A24BE6E-BB73-4532-92C2-E4CDECEC0013}"/>
    <dgm:cxn modelId="{8A5D26D0-F9B7-4423-83A7-342F4B9F754F}" srcId="{2A15A0A3-942F-4775-B42B-FE81552997B6}" destId="{426F6C5E-C555-4B26-A0EE-FA9637C7FAFA}" srcOrd="0" destOrd="0" parTransId="{E764FD6B-25C6-4DC7-8A88-3BDE9058F09C}" sibTransId="{6249FA88-E723-4170-B795-A1B6506FDDCB}"/>
    <dgm:cxn modelId="{89C1FE76-93BC-4320-A395-4ABD2E65605A}" type="presOf" srcId="{1D535E84-11F2-421C-9DF8-61ABD4FA7BB2}" destId="{D230FC1E-0E74-4EF4-925A-DCA916A692F8}" srcOrd="0" destOrd="0" presId="urn:microsoft.com/office/officeart/2005/8/layout/lProcess3"/>
    <dgm:cxn modelId="{1B1EADFD-9E63-46A4-9664-6A9ABBA22049}" srcId="{1C90486B-6F8E-4BB9-81E9-43D4F2A92B91}" destId="{F82AD12C-A121-4870-A74F-D3465FC72DC5}" srcOrd="0" destOrd="0" parTransId="{12C39204-5469-4301-9859-6C22C3C604AD}" sibTransId="{1F7AF6A0-4A03-45B8-B394-D9DA64ECAB70}"/>
    <dgm:cxn modelId="{8FB25F7A-BE63-45AA-ABB7-95F547667D49}" srcId="{384A6FDC-050D-41BD-9DD5-C42935633BBB}" destId="{1D535E84-11F2-421C-9DF8-61ABD4FA7BB2}" srcOrd="0" destOrd="0" parTransId="{60FF72A1-1AD1-465E-ADF5-272CA6058125}" sibTransId="{CA9BCCBB-26C8-4BC4-9360-0F51917EF838}"/>
    <dgm:cxn modelId="{712DB4B3-584D-4D9D-A427-CF0BB79BBF2F}" srcId="{D1D016FA-EDA2-411B-82FE-2494F5933FF5}" destId="{2A15A0A3-942F-4775-B42B-FE81552997B6}" srcOrd="0" destOrd="0" parTransId="{791BAB62-FCBF-4F7E-8031-5197E594C153}" sibTransId="{4C59E7F8-7546-41F5-BA47-E2B96AAEA840}"/>
    <dgm:cxn modelId="{4345E8AA-2C7A-4A6F-8DD3-65DE0E3B295B}" type="presOf" srcId="{2A15A0A3-942F-4775-B42B-FE81552997B6}" destId="{40799F5A-CBFE-42F3-AE19-B8D710930F89}" srcOrd="0" destOrd="0" presId="urn:microsoft.com/office/officeart/2005/8/layout/lProcess3"/>
    <dgm:cxn modelId="{E4FAB937-0EAB-44F0-BCFC-967BB6EC77F8}" type="presOf" srcId="{CB802266-FB77-4FFC-A0D6-7CE9A4D74C34}" destId="{EEA71DD1-B85D-42CF-8A77-5C868FFB9935}" srcOrd="0" destOrd="0" presId="urn:microsoft.com/office/officeart/2005/8/layout/lProcess3"/>
    <dgm:cxn modelId="{20410DD0-22D0-4DD7-ACFB-09D0BB446BE8}" type="presOf" srcId="{426F6C5E-C555-4B26-A0EE-FA9637C7FAFA}" destId="{2823464B-BEA9-49A7-9C02-FD78491D9563}" srcOrd="0" destOrd="0" presId="urn:microsoft.com/office/officeart/2005/8/layout/lProcess3"/>
    <dgm:cxn modelId="{ADD035BA-4A11-4072-8FF9-4E4D893E048B}" srcId="{D1D016FA-EDA2-411B-82FE-2494F5933FF5}" destId="{CB802266-FB77-4FFC-A0D6-7CE9A4D74C34}" srcOrd="3" destOrd="0" parTransId="{3C0BB3AD-820A-4E7A-BAE5-8573DA768A0C}" sibTransId="{7BD8DDAA-4856-4A05-83EB-5E518228D156}"/>
    <dgm:cxn modelId="{EFDEC073-C571-4FD9-AFA1-2842201E5148}" srcId="{D1D016FA-EDA2-411B-82FE-2494F5933FF5}" destId="{1C90486B-6F8E-4BB9-81E9-43D4F2A92B91}" srcOrd="2" destOrd="0" parTransId="{A26682A5-7A8E-4CA3-B957-704167AE57F6}" sibTransId="{E563599A-2941-439B-B9B9-BD82C585D884}"/>
    <dgm:cxn modelId="{A3AAE841-746A-49BE-9EFD-BA7C36D7D9DD}" srcId="{D1D016FA-EDA2-411B-82FE-2494F5933FF5}" destId="{384A6FDC-050D-41BD-9DD5-C42935633BBB}" srcOrd="1" destOrd="0" parTransId="{D5735C88-93B6-4ED5-A7E7-581A609769C9}" sibTransId="{7004CD16-AF53-4368-BEEA-83140CAC50B8}"/>
    <dgm:cxn modelId="{97F840F7-5F66-4AB8-8AC0-2FC5B2E5CAC6}" type="presOf" srcId="{F82AD12C-A121-4870-A74F-D3465FC72DC5}" destId="{7C41F866-8676-401C-9F81-9A701789958F}" srcOrd="0" destOrd="0" presId="urn:microsoft.com/office/officeart/2005/8/layout/lProcess3"/>
    <dgm:cxn modelId="{87E5B188-F64B-4839-9BD5-F61094C84464}" type="presOf" srcId="{E2FA705D-1067-48A0-887F-2E0C7942FCAF}" destId="{A0ADAF4F-9394-477B-9D69-C632C1F2CBDB}" srcOrd="0" destOrd="0" presId="urn:microsoft.com/office/officeart/2005/8/layout/lProcess3"/>
    <dgm:cxn modelId="{9C06F6B1-85B7-4630-B2A6-0E7779916B5F}" type="presOf" srcId="{1C90486B-6F8E-4BB9-81E9-43D4F2A92B91}" destId="{1A1D5B83-20BA-41D7-9AA1-B9E8A726EE3D}" srcOrd="0" destOrd="0" presId="urn:microsoft.com/office/officeart/2005/8/layout/lProcess3"/>
    <dgm:cxn modelId="{7D578ED6-368D-4164-B992-E06B3ADF5C8E}" type="presOf" srcId="{384A6FDC-050D-41BD-9DD5-C42935633BBB}" destId="{FA799AA0-C0E1-42B8-9B76-E1D2D4FDEF3A}" srcOrd="0" destOrd="0" presId="urn:microsoft.com/office/officeart/2005/8/layout/lProcess3"/>
    <dgm:cxn modelId="{2AF209D3-80BF-4EAC-866F-DADDD03F9541}" type="presOf" srcId="{D1D016FA-EDA2-411B-82FE-2494F5933FF5}" destId="{67478900-F290-4866-B0B2-50191485C6FE}" srcOrd="0" destOrd="0" presId="urn:microsoft.com/office/officeart/2005/8/layout/lProcess3"/>
    <dgm:cxn modelId="{2544B730-BC37-4A2B-9849-701D132D79FD}" type="presParOf" srcId="{67478900-F290-4866-B0B2-50191485C6FE}" destId="{51541928-945D-4827-A50E-E051F1210625}" srcOrd="0" destOrd="0" presId="urn:microsoft.com/office/officeart/2005/8/layout/lProcess3"/>
    <dgm:cxn modelId="{7C024A4A-723E-4019-9FE4-97E0B1260622}" type="presParOf" srcId="{51541928-945D-4827-A50E-E051F1210625}" destId="{40799F5A-CBFE-42F3-AE19-B8D710930F89}" srcOrd="0" destOrd="0" presId="urn:microsoft.com/office/officeart/2005/8/layout/lProcess3"/>
    <dgm:cxn modelId="{C2A22CE6-8B47-4652-87AA-E8E606005073}" type="presParOf" srcId="{51541928-945D-4827-A50E-E051F1210625}" destId="{5E07B58C-AEA0-4874-89C2-6C45D31570E3}" srcOrd="1" destOrd="0" presId="urn:microsoft.com/office/officeart/2005/8/layout/lProcess3"/>
    <dgm:cxn modelId="{74AA8717-D1AD-48BC-97D3-4B760485CFAC}" type="presParOf" srcId="{51541928-945D-4827-A50E-E051F1210625}" destId="{2823464B-BEA9-49A7-9C02-FD78491D9563}" srcOrd="2" destOrd="0" presId="urn:microsoft.com/office/officeart/2005/8/layout/lProcess3"/>
    <dgm:cxn modelId="{83564B43-AFD6-4603-A277-9032F096E47B}" type="presParOf" srcId="{67478900-F290-4866-B0B2-50191485C6FE}" destId="{EA7A92D2-BF0C-4561-ABFE-3E503A7011C1}" srcOrd="1" destOrd="0" presId="urn:microsoft.com/office/officeart/2005/8/layout/lProcess3"/>
    <dgm:cxn modelId="{0D903C06-6B18-45C8-8A50-F3BD0A24E2B7}" type="presParOf" srcId="{67478900-F290-4866-B0B2-50191485C6FE}" destId="{2EFEA2AB-3D1D-456B-BCEE-BCF6399DA7BB}" srcOrd="2" destOrd="0" presId="urn:microsoft.com/office/officeart/2005/8/layout/lProcess3"/>
    <dgm:cxn modelId="{E2FC1B1F-A44A-4D15-9B5C-A3BED20CCACD}" type="presParOf" srcId="{2EFEA2AB-3D1D-456B-BCEE-BCF6399DA7BB}" destId="{FA799AA0-C0E1-42B8-9B76-E1D2D4FDEF3A}" srcOrd="0" destOrd="0" presId="urn:microsoft.com/office/officeart/2005/8/layout/lProcess3"/>
    <dgm:cxn modelId="{CAD33FC4-B5EE-4DA3-B283-04BAF2BA5876}" type="presParOf" srcId="{2EFEA2AB-3D1D-456B-BCEE-BCF6399DA7BB}" destId="{1744FF79-2F9A-453E-B9BA-368A21ABAF35}" srcOrd="1" destOrd="0" presId="urn:microsoft.com/office/officeart/2005/8/layout/lProcess3"/>
    <dgm:cxn modelId="{C2C71FFD-1C39-4199-9105-F1600BFF0538}" type="presParOf" srcId="{2EFEA2AB-3D1D-456B-BCEE-BCF6399DA7BB}" destId="{D230FC1E-0E74-4EF4-925A-DCA916A692F8}" srcOrd="2" destOrd="0" presId="urn:microsoft.com/office/officeart/2005/8/layout/lProcess3"/>
    <dgm:cxn modelId="{711B92D6-3A98-4D98-95DA-B4E040F0013D}" type="presParOf" srcId="{67478900-F290-4866-B0B2-50191485C6FE}" destId="{5F315DCE-91A7-41B1-9C1A-FD90EEEFA192}" srcOrd="3" destOrd="0" presId="urn:microsoft.com/office/officeart/2005/8/layout/lProcess3"/>
    <dgm:cxn modelId="{590BA8DF-0828-486B-A610-055BD6D2F1B0}" type="presParOf" srcId="{67478900-F290-4866-B0B2-50191485C6FE}" destId="{B2D08F55-368E-420A-B6AC-83C78C3A81CA}" srcOrd="4" destOrd="0" presId="urn:microsoft.com/office/officeart/2005/8/layout/lProcess3"/>
    <dgm:cxn modelId="{B00C9122-9DDB-4B08-8E84-BADB73EA808E}" type="presParOf" srcId="{B2D08F55-368E-420A-B6AC-83C78C3A81CA}" destId="{1A1D5B83-20BA-41D7-9AA1-B9E8A726EE3D}" srcOrd="0" destOrd="0" presId="urn:microsoft.com/office/officeart/2005/8/layout/lProcess3"/>
    <dgm:cxn modelId="{B0C4EA2F-1738-4528-ADD1-F2ACBFBF9DE2}" type="presParOf" srcId="{B2D08F55-368E-420A-B6AC-83C78C3A81CA}" destId="{CEE37C2A-1EE5-496F-8A56-ACA34735001F}" srcOrd="1" destOrd="0" presId="urn:microsoft.com/office/officeart/2005/8/layout/lProcess3"/>
    <dgm:cxn modelId="{8448D458-7543-41B9-9166-7E9BB57F7D5B}" type="presParOf" srcId="{B2D08F55-368E-420A-B6AC-83C78C3A81CA}" destId="{7C41F866-8676-401C-9F81-9A701789958F}" srcOrd="2" destOrd="0" presId="urn:microsoft.com/office/officeart/2005/8/layout/lProcess3"/>
    <dgm:cxn modelId="{E5F7D72A-DCE7-437D-96F5-68A0CD88ED3B}" type="presParOf" srcId="{67478900-F290-4866-B0B2-50191485C6FE}" destId="{EA0EEFFC-189A-473D-8EE0-97D2FD3180DE}" srcOrd="5" destOrd="0" presId="urn:microsoft.com/office/officeart/2005/8/layout/lProcess3"/>
    <dgm:cxn modelId="{787187B3-3CA9-4828-BC03-2A049E885422}" type="presParOf" srcId="{67478900-F290-4866-B0B2-50191485C6FE}" destId="{E8A70797-5827-4423-BAA8-AAB2D1E5E1BE}" srcOrd="6" destOrd="0" presId="urn:microsoft.com/office/officeart/2005/8/layout/lProcess3"/>
    <dgm:cxn modelId="{6AAC832E-6482-4755-8D63-D76EF79D8734}" type="presParOf" srcId="{E8A70797-5827-4423-BAA8-AAB2D1E5E1BE}" destId="{EEA71DD1-B85D-42CF-8A77-5C868FFB9935}" srcOrd="0" destOrd="0" presId="urn:microsoft.com/office/officeart/2005/8/layout/lProcess3"/>
    <dgm:cxn modelId="{202D7D4E-88CA-4B7E-8B3E-1552C892D70A}" type="presParOf" srcId="{E8A70797-5827-4423-BAA8-AAB2D1E5E1BE}" destId="{926CBD97-7608-4794-8AB6-EA7C537D9473}" srcOrd="1" destOrd="0" presId="urn:microsoft.com/office/officeart/2005/8/layout/lProcess3"/>
    <dgm:cxn modelId="{03CF17A2-7F46-4C50-A613-76A5DE014178}" type="presParOf" srcId="{E8A70797-5827-4423-BAA8-AAB2D1E5E1BE}" destId="{A0ADAF4F-9394-477B-9D69-C632C1F2CBDB}"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99F5A-CBFE-42F3-AE19-B8D710930F89}">
      <dsp:nvSpPr>
        <dsp:cNvPr id="0" name=""/>
        <dsp:cNvSpPr/>
      </dsp:nvSpPr>
      <dsp:spPr>
        <a:xfrm>
          <a:off x="4604" y="205628"/>
          <a:ext cx="4513010" cy="14330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1. </a:t>
          </a:r>
          <a:r>
            <a:rPr lang="ru-RU" sz="1600" kern="1200" dirty="0" smtClean="0"/>
            <a:t>Оцените степень влияния органов местного самоуправления на изменения значений показателя.</a:t>
          </a:r>
          <a:endParaRPr lang="ru-RU" sz="1600" kern="1200" dirty="0"/>
        </a:p>
      </dsp:txBody>
      <dsp:txXfrm>
        <a:off x="4604" y="205628"/>
        <a:ext cx="4513010" cy="1433077"/>
      </dsp:txXfrm>
    </dsp:sp>
    <dsp:sp modelId="{2823464B-BEA9-49A7-9C02-FD78491D9563}">
      <dsp:nvSpPr>
        <dsp:cNvPr id="0" name=""/>
        <dsp:cNvSpPr/>
      </dsp:nvSpPr>
      <dsp:spPr>
        <a:xfrm>
          <a:off x="4051865" y="232777"/>
          <a:ext cx="4585880" cy="137877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kern="1200" dirty="0" smtClean="0"/>
            <a:t>Динамика полностью определяется ОИВ других уровней</a:t>
          </a:r>
          <a:r>
            <a:rPr lang="en-US" sz="1600" kern="1200" dirty="0" smtClean="0"/>
            <a:t> </a:t>
          </a:r>
          <a:r>
            <a:rPr lang="en-US" sz="1600" kern="1200" dirty="0" smtClean="0"/>
            <a:t>|</a:t>
          </a:r>
        </a:p>
        <a:p>
          <a:pPr lvl="0" algn="ctr" defTabSz="711200">
            <a:lnSpc>
              <a:spcPct val="90000"/>
            </a:lnSpc>
            <a:spcBef>
              <a:spcPct val="0"/>
            </a:spcBef>
            <a:spcAft>
              <a:spcPct val="35000"/>
            </a:spcAft>
          </a:pPr>
          <a:r>
            <a:rPr lang="en-US" sz="1600" kern="1200" dirty="0" smtClean="0"/>
            <a:t>75/25 | 50/50 | 25/75 |</a:t>
          </a:r>
        </a:p>
        <a:p>
          <a:pPr lvl="0" algn="ctr" defTabSz="711200">
            <a:lnSpc>
              <a:spcPct val="90000"/>
            </a:lnSpc>
            <a:spcBef>
              <a:spcPct val="0"/>
            </a:spcBef>
            <a:spcAft>
              <a:spcPct val="35000"/>
            </a:spcAft>
          </a:pPr>
          <a:r>
            <a:rPr lang="en-US" sz="1600" kern="1200" dirty="0" smtClean="0"/>
            <a:t>| </a:t>
          </a:r>
          <a:r>
            <a:rPr lang="ru-RU" sz="1600" kern="1200" dirty="0" smtClean="0"/>
            <a:t>Динамика полностью определяется ОМСУ</a:t>
          </a:r>
          <a:endParaRPr lang="en-US" sz="1600" kern="1200" dirty="0" smtClean="0"/>
        </a:p>
      </dsp:txBody>
      <dsp:txXfrm>
        <a:off x="4051865" y="232777"/>
        <a:ext cx="4585880" cy="1378779"/>
      </dsp:txXfrm>
    </dsp:sp>
    <dsp:sp modelId="{FA799AA0-C0E1-42B8-9B76-E1D2D4FDEF3A}">
      <dsp:nvSpPr>
        <dsp:cNvPr id="0" name=""/>
        <dsp:cNvSpPr/>
      </dsp:nvSpPr>
      <dsp:spPr>
        <a:xfrm>
          <a:off x="4604" y="1839336"/>
          <a:ext cx="4446766" cy="14330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2</a:t>
          </a:r>
          <a:r>
            <a:rPr lang="ru-RU" sz="1600" kern="1200" dirty="0" smtClean="0"/>
            <a:t>. Если ОИВ/ОМСУ не будут принимать никаких усилий …, какую динамику будет демонстрировать показатель в течение следующих трёх-пяти лет?</a:t>
          </a:r>
          <a:endParaRPr lang="ru-RU" sz="1600" kern="1200" dirty="0"/>
        </a:p>
      </dsp:txBody>
      <dsp:txXfrm>
        <a:off x="4604" y="1839336"/>
        <a:ext cx="4446766" cy="1433077"/>
      </dsp:txXfrm>
    </dsp:sp>
    <dsp:sp modelId="{D230FC1E-0E74-4EF4-925A-DCA916A692F8}">
      <dsp:nvSpPr>
        <dsp:cNvPr id="0" name=""/>
        <dsp:cNvSpPr/>
      </dsp:nvSpPr>
      <dsp:spPr>
        <a:xfrm>
          <a:off x="3985621" y="1961147"/>
          <a:ext cx="4466191" cy="118945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kern="1200" dirty="0" smtClean="0"/>
            <a:t>быстро расти </a:t>
          </a:r>
          <a:r>
            <a:rPr lang="en-US" sz="1600" kern="1200" dirty="0" smtClean="0"/>
            <a:t>| </a:t>
          </a:r>
          <a:r>
            <a:rPr lang="ru-RU" sz="1600" kern="1200" dirty="0" smtClean="0"/>
            <a:t>медленно расти</a:t>
          </a:r>
          <a:r>
            <a:rPr lang="en-US" sz="1600" kern="1200" dirty="0" smtClean="0"/>
            <a:t> </a:t>
          </a:r>
          <a:r>
            <a:rPr lang="en-US" sz="1600" kern="1200" dirty="0" smtClean="0"/>
            <a:t>| </a:t>
          </a:r>
          <a:r>
            <a:rPr lang="ru-RU" sz="1600" kern="1200" dirty="0" smtClean="0"/>
            <a:t>быстро снижаться</a:t>
          </a:r>
          <a:r>
            <a:rPr lang="en-US" sz="1600" kern="1200" dirty="0" smtClean="0"/>
            <a:t> | </a:t>
          </a:r>
          <a:r>
            <a:rPr lang="ru-RU" sz="1600" kern="1200" dirty="0" smtClean="0"/>
            <a:t>медленно снижаться</a:t>
          </a:r>
          <a:r>
            <a:rPr lang="en-US" sz="1600" kern="1200" dirty="0" smtClean="0"/>
            <a:t> </a:t>
          </a:r>
          <a:r>
            <a:rPr lang="en-US" sz="1600" kern="1200" dirty="0" smtClean="0"/>
            <a:t>| </a:t>
          </a:r>
          <a:r>
            <a:rPr lang="ru-RU" sz="1600" kern="1200" dirty="0" smtClean="0"/>
            <a:t>будет колебаться вокруг среднего</a:t>
          </a:r>
          <a:endParaRPr lang="ru-RU" sz="1600" kern="1200" dirty="0" smtClean="0"/>
        </a:p>
      </dsp:txBody>
      <dsp:txXfrm>
        <a:off x="3985621" y="1961147"/>
        <a:ext cx="4466191" cy="1189454"/>
      </dsp:txXfrm>
    </dsp:sp>
    <dsp:sp modelId="{1A1D5B83-20BA-41D7-9AA1-B9E8A726EE3D}">
      <dsp:nvSpPr>
        <dsp:cNvPr id="0" name=""/>
        <dsp:cNvSpPr/>
      </dsp:nvSpPr>
      <dsp:spPr>
        <a:xfrm>
          <a:off x="4604" y="3473044"/>
          <a:ext cx="4446802" cy="14330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3. </a:t>
          </a:r>
          <a:r>
            <a:rPr lang="ru-RU" sz="1600" kern="1200" dirty="0" smtClean="0"/>
            <a:t>Если в распоряжении ОМСУ имеются очень значительные свободные ресурсы …, насколько трудно в такой ситуации добиться улучшения значения показателя на 5% за год?</a:t>
          </a:r>
          <a:endParaRPr lang="ru-RU" sz="1600" kern="1200" dirty="0"/>
        </a:p>
      </dsp:txBody>
      <dsp:txXfrm>
        <a:off x="4604" y="3473044"/>
        <a:ext cx="4446802" cy="1433077"/>
      </dsp:txXfrm>
    </dsp:sp>
    <dsp:sp modelId="{7C41F866-8676-401C-9F81-9A701789958F}">
      <dsp:nvSpPr>
        <dsp:cNvPr id="0" name=""/>
        <dsp:cNvSpPr/>
      </dsp:nvSpPr>
      <dsp:spPr>
        <a:xfrm>
          <a:off x="3985656" y="3594855"/>
          <a:ext cx="4466162" cy="118945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kern="1200" dirty="0" smtClean="0"/>
            <a:t>невозможно </a:t>
          </a:r>
          <a:r>
            <a:rPr lang="en-US" sz="1600" kern="1200" dirty="0" smtClean="0"/>
            <a:t>| </a:t>
          </a:r>
          <a:r>
            <a:rPr lang="ru-RU" sz="1600" kern="1200" dirty="0" smtClean="0"/>
            <a:t>крайне сложно</a:t>
          </a:r>
          <a:r>
            <a:rPr lang="en-US" sz="1600" kern="1200" dirty="0" smtClean="0"/>
            <a:t> </a:t>
          </a:r>
          <a:r>
            <a:rPr lang="en-US" sz="1600" kern="1200" dirty="0" smtClean="0"/>
            <a:t>| 50/50 | </a:t>
          </a:r>
          <a:r>
            <a:rPr lang="ru-RU" sz="1600" kern="1200" dirty="0" smtClean="0"/>
            <a:t>не составляет труда</a:t>
          </a:r>
          <a:endParaRPr lang="ru-RU" sz="1600" kern="1200" dirty="0"/>
        </a:p>
      </dsp:txBody>
      <dsp:txXfrm>
        <a:off x="3985656" y="3594855"/>
        <a:ext cx="4466162" cy="11894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99F5A-CBFE-42F3-AE19-B8D710930F89}">
      <dsp:nvSpPr>
        <dsp:cNvPr id="0" name=""/>
        <dsp:cNvSpPr/>
      </dsp:nvSpPr>
      <dsp:spPr>
        <a:xfrm>
          <a:off x="185479" y="463"/>
          <a:ext cx="4311883" cy="12052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4. Для оценки значения этого показателя ОМСУ может собрать (получить от других ОИВ) достоверную, полученную из надёжных источников информацию?</a:t>
          </a:r>
          <a:endParaRPr lang="ru-RU" sz="1400" kern="1200" dirty="0"/>
        </a:p>
      </dsp:txBody>
      <dsp:txXfrm>
        <a:off x="185479" y="463"/>
        <a:ext cx="4311883" cy="1205202"/>
      </dsp:txXfrm>
    </dsp:sp>
    <dsp:sp modelId="{2823464B-BEA9-49A7-9C02-FD78491D9563}">
      <dsp:nvSpPr>
        <dsp:cNvPr id="0" name=""/>
        <dsp:cNvSpPr/>
      </dsp:nvSpPr>
      <dsp:spPr>
        <a:xfrm>
          <a:off x="4105672" y="23294"/>
          <a:ext cx="4288714" cy="1159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Точно да</a:t>
          </a:r>
          <a:r>
            <a:rPr lang="en-US" sz="1400" kern="1200" dirty="0" smtClean="0"/>
            <a:t>| </a:t>
          </a:r>
          <a:r>
            <a:rPr lang="ru-RU" sz="1400" kern="1200" dirty="0" smtClean="0"/>
            <a:t>Скорее да</a:t>
          </a:r>
          <a:r>
            <a:rPr lang="en-US" sz="1400" kern="1200" dirty="0" smtClean="0"/>
            <a:t>  </a:t>
          </a:r>
          <a:r>
            <a:rPr lang="en-US" sz="1400" kern="1200" dirty="0" smtClean="0"/>
            <a:t>| </a:t>
          </a:r>
          <a:r>
            <a:rPr lang="ru-RU" sz="1400" kern="1200" dirty="0" smtClean="0"/>
            <a:t>Скорее нет</a:t>
          </a:r>
          <a:r>
            <a:rPr lang="en-US" sz="1400" kern="1200" dirty="0" smtClean="0"/>
            <a:t>| </a:t>
          </a:r>
          <a:r>
            <a:rPr lang="ru-RU" sz="1400" kern="1200" dirty="0" smtClean="0"/>
            <a:t>Точно нет</a:t>
          </a:r>
          <a:endParaRPr lang="en-US" sz="1400" kern="1200" dirty="0" smtClean="0"/>
        </a:p>
      </dsp:txBody>
      <dsp:txXfrm>
        <a:off x="4105672" y="23294"/>
        <a:ext cx="4288714" cy="1159538"/>
      </dsp:txXfrm>
    </dsp:sp>
    <dsp:sp modelId="{FA799AA0-C0E1-42B8-9B76-E1D2D4FDEF3A}">
      <dsp:nvSpPr>
        <dsp:cNvPr id="0" name=""/>
        <dsp:cNvSpPr/>
      </dsp:nvSpPr>
      <dsp:spPr>
        <a:xfrm>
          <a:off x="185479" y="1374394"/>
          <a:ext cx="4309142" cy="12052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5. Данные о значениях этого показателя, предоставляемые в Докладах глав других муниципальных образований, расположенных на территории моего субъекта РФ, достоверны</a:t>
          </a:r>
          <a:r>
            <a:rPr lang="en-US" sz="1400" kern="1200" dirty="0" smtClean="0"/>
            <a:t>?</a:t>
          </a:r>
          <a:endParaRPr lang="ru-RU" sz="1400" kern="1200" dirty="0"/>
        </a:p>
      </dsp:txBody>
      <dsp:txXfrm>
        <a:off x="185479" y="1374394"/>
        <a:ext cx="4309142" cy="1205202"/>
      </dsp:txXfrm>
    </dsp:sp>
    <dsp:sp modelId="{D230FC1E-0E74-4EF4-925A-DCA916A692F8}">
      <dsp:nvSpPr>
        <dsp:cNvPr id="0" name=""/>
        <dsp:cNvSpPr/>
      </dsp:nvSpPr>
      <dsp:spPr>
        <a:xfrm>
          <a:off x="4102930" y="1476836"/>
          <a:ext cx="4353935" cy="100031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Вполне достоверны</a:t>
          </a:r>
          <a:r>
            <a:rPr lang="en-US" sz="1400" kern="1200" dirty="0" smtClean="0"/>
            <a:t>| </a:t>
          </a:r>
          <a:r>
            <a:rPr lang="ru-RU" sz="1400" kern="1200" dirty="0" smtClean="0"/>
            <a:t>Скорее достоверны</a:t>
          </a:r>
          <a:r>
            <a:rPr lang="en-US" sz="1400" kern="1200" dirty="0" smtClean="0"/>
            <a:t> </a:t>
          </a:r>
          <a:r>
            <a:rPr lang="en-US" sz="1400" kern="1200" dirty="0" smtClean="0"/>
            <a:t>| </a:t>
          </a:r>
          <a:r>
            <a:rPr lang="ru-RU" sz="1400" kern="1200" dirty="0" smtClean="0"/>
            <a:t>не всегда достоверны</a:t>
          </a:r>
          <a:r>
            <a:rPr lang="en-US" sz="1400" kern="1200" dirty="0" smtClean="0"/>
            <a:t>| </a:t>
          </a:r>
          <a:r>
            <a:rPr lang="ru-RU" sz="1400" kern="1200" dirty="0" smtClean="0"/>
            <a:t>Полностью недостоверны</a:t>
          </a:r>
          <a:endParaRPr lang="ru-RU" sz="1400" kern="1200" dirty="0"/>
        </a:p>
      </dsp:txBody>
      <dsp:txXfrm>
        <a:off x="4102930" y="1476836"/>
        <a:ext cx="4353935" cy="1000318"/>
      </dsp:txXfrm>
    </dsp:sp>
    <dsp:sp modelId="{1A1D5B83-20BA-41D7-9AA1-B9E8A726EE3D}">
      <dsp:nvSpPr>
        <dsp:cNvPr id="0" name=""/>
        <dsp:cNvSpPr/>
      </dsp:nvSpPr>
      <dsp:spPr>
        <a:xfrm>
          <a:off x="185479" y="2748325"/>
          <a:ext cx="4187808" cy="12052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6. Качество формулировки этого показателя? </a:t>
          </a:r>
          <a:endParaRPr lang="ru-RU" sz="1400" kern="1200" dirty="0"/>
        </a:p>
      </dsp:txBody>
      <dsp:txXfrm>
        <a:off x="185479" y="2748325"/>
        <a:ext cx="4187808" cy="1205202"/>
      </dsp:txXfrm>
    </dsp:sp>
    <dsp:sp modelId="{7C41F866-8676-401C-9F81-9A701789958F}">
      <dsp:nvSpPr>
        <dsp:cNvPr id="0" name=""/>
        <dsp:cNvSpPr/>
      </dsp:nvSpPr>
      <dsp:spPr>
        <a:xfrm>
          <a:off x="3981596" y="2850767"/>
          <a:ext cx="4372991" cy="100031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Сформулирован чётко </a:t>
          </a:r>
          <a:r>
            <a:rPr lang="en-US" sz="1400" kern="1200" dirty="0" smtClean="0"/>
            <a:t>| </a:t>
          </a:r>
          <a:r>
            <a:rPr lang="ru-RU" sz="1400" kern="1200" dirty="0" smtClean="0"/>
            <a:t>не достаточно отражает влияние именно ОМСУ</a:t>
          </a:r>
          <a:r>
            <a:rPr lang="en-US" sz="1400" kern="1200" dirty="0" smtClean="0"/>
            <a:t>| </a:t>
          </a:r>
          <a:r>
            <a:rPr lang="ru-RU" sz="1400" kern="1200" dirty="0" smtClean="0"/>
            <a:t>недостаточно отражает предмет оценки (узко, неточно)</a:t>
          </a:r>
          <a:r>
            <a:rPr lang="en-US" sz="1400" kern="1200" dirty="0" smtClean="0"/>
            <a:t> </a:t>
          </a:r>
          <a:r>
            <a:rPr lang="en-US" sz="1400" kern="1200" dirty="0" smtClean="0"/>
            <a:t>| </a:t>
          </a:r>
          <a:r>
            <a:rPr lang="ru-RU" sz="1400" kern="1200" dirty="0" smtClean="0"/>
            <a:t>Обладает двумя недостатками, сформулирован плохо</a:t>
          </a:r>
          <a:endParaRPr lang="ru-RU" sz="1400" kern="1200" dirty="0"/>
        </a:p>
      </dsp:txBody>
      <dsp:txXfrm>
        <a:off x="3981596" y="2850767"/>
        <a:ext cx="4372991" cy="1000318"/>
      </dsp:txXfrm>
    </dsp:sp>
    <dsp:sp modelId="{EEA71DD1-B85D-42CF-8A77-5C868FFB9935}">
      <dsp:nvSpPr>
        <dsp:cNvPr id="0" name=""/>
        <dsp:cNvSpPr/>
      </dsp:nvSpPr>
      <dsp:spPr>
        <a:xfrm>
          <a:off x="185479" y="4122256"/>
          <a:ext cx="4187808" cy="12052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7. Включён ли этот показатель в какую-либо муниципальную целевую программу Вашего ОМСУ?</a:t>
          </a:r>
          <a:endParaRPr lang="ru-RU" sz="1400" kern="1200" dirty="0"/>
        </a:p>
      </dsp:txBody>
      <dsp:txXfrm>
        <a:off x="185479" y="4122256"/>
        <a:ext cx="4187808" cy="1205202"/>
      </dsp:txXfrm>
    </dsp:sp>
    <dsp:sp modelId="{A0ADAF4F-9394-477B-9D69-C632C1F2CBDB}">
      <dsp:nvSpPr>
        <dsp:cNvPr id="0" name=""/>
        <dsp:cNvSpPr/>
      </dsp:nvSpPr>
      <dsp:spPr>
        <a:xfrm>
          <a:off x="3981596" y="4224698"/>
          <a:ext cx="4475273" cy="100031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ДА</a:t>
          </a:r>
          <a:r>
            <a:rPr lang="en-US" sz="1400" kern="1200" dirty="0" smtClean="0"/>
            <a:t> |</a:t>
          </a:r>
          <a:r>
            <a:rPr lang="ru-RU" sz="1400" kern="1200" dirty="0" smtClean="0"/>
            <a:t>НЕТ</a:t>
          </a:r>
          <a:endParaRPr lang="ru-RU" sz="1400" kern="1200" dirty="0"/>
        </a:p>
      </dsp:txBody>
      <dsp:txXfrm>
        <a:off x="3981596" y="4224698"/>
        <a:ext cx="4475273" cy="10003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D02EBE-A534-41DF-818B-7FBBD45F3B3C}" type="datetimeFigureOut">
              <a:rPr lang="ru-RU" smtClean="0"/>
              <a:t>14.04.2014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4904B9-D6A1-4C5A-973C-EB0A58EF11CE}"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78B2C-6170-4446-86EF-CA4EFB2ABB34}" type="datetimeFigureOut">
              <a:rPr lang="ru-RU" smtClean="0"/>
              <a:pPr/>
              <a:t>14.04.2014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38017-450D-47CC-9795-8B16BFB07B1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a:t>
            </a:r>
            <a:r>
              <a:rPr lang="en-US" baseline="0" dirty="0" smtClean="0"/>
              <a:t> research I’m going to present today is based on a local government effectiveness assessment project. This nation-wide project was launched by federal government in 2008, Then there were three changes in the set of measures and several upgrades in methodic approach to comparison and rating. But still the situation if far from ideal.</a:t>
            </a:r>
          </a:p>
          <a:p>
            <a:r>
              <a:rPr lang="en-US" baseline="0" dirty="0" smtClean="0"/>
              <a:t>Two major drawbacks are data collecting and verification and insufficient use of these measures in municipal  </a:t>
            </a:r>
          </a:p>
          <a:p>
            <a:r>
              <a:rPr lang="en-US" baseline="0" dirty="0" smtClean="0"/>
              <a:t>As the majority of the audience know nothing about Russian performance management practice, I will give you a short description of the </a:t>
            </a:r>
            <a:r>
              <a:rPr lang="en-US" baseline="0" dirty="0" err="1" smtClean="0"/>
              <a:t>analised</a:t>
            </a:r>
            <a:r>
              <a:rPr lang="en-US" baseline="0" dirty="0" smtClean="0"/>
              <a:t> system then explain the methods and after that I will outline some of the important findings. </a:t>
            </a:r>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 should say that although</a:t>
            </a:r>
            <a:r>
              <a:rPr lang="en-US" baseline="0" dirty="0" smtClean="0"/>
              <a:t> Russian system is specific – the problems and reasons of inefficiency are just the same.</a:t>
            </a:r>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system I’m talking about is sustained by all three levels</a:t>
            </a:r>
            <a:r>
              <a:rPr lang="en-US" baseline="0" dirty="0" smtClean="0"/>
              <a:t> of </a:t>
            </a:r>
            <a:r>
              <a:rPr lang="en-US" baseline="0" dirty="0" err="1" smtClean="0"/>
              <a:t>russian</a:t>
            </a:r>
            <a:r>
              <a:rPr lang="en-US" baseline="0" dirty="0" smtClean="0"/>
              <a:t> government.</a:t>
            </a:r>
          </a:p>
          <a:p>
            <a:r>
              <a:rPr lang="en-US" baseline="0" dirty="0" smtClean="0"/>
              <a:t>Federal level </a:t>
            </a:r>
          </a:p>
          <a:p>
            <a:r>
              <a:rPr lang="en-US" baseline="0" dirty="0" smtClean="0"/>
              <a:t>State level</a:t>
            </a:r>
          </a:p>
          <a:p>
            <a:r>
              <a:rPr lang="en-US" baseline="0" dirty="0" smtClean="0"/>
              <a:t>Local level authorities </a:t>
            </a:r>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Presuming that it is much easier to</a:t>
            </a:r>
            <a:r>
              <a:rPr lang="en-US" baseline="0" dirty="0" smtClean="0"/>
              <a:t> change </a:t>
            </a:r>
            <a:r>
              <a:rPr lang="en-US" dirty="0" smtClean="0"/>
              <a:t>measures than people,</a:t>
            </a:r>
          </a:p>
          <a:p>
            <a:r>
              <a:rPr lang="en-US" dirty="0" smtClean="0"/>
              <a:t>we</a:t>
            </a:r>
            <a:r>
              <a:rPr lang="en-US" baseline="0" dirty="0" smtClean="0"/>
              <a:t> try to find out if imperfect local officials can contribute to the improvements in the set of measures? Does the quality of measures matter for them? And, last but not least, what is their description of high-quality measure. Does it depend on personal characteristics? </a:t>
            </a:r>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Online survey form usually does not allow to have a long </a:t>
            </a:r>
            <a:r>
              <a:rPr lang="en-US" dirty="0" err="1" smtClean="0"/>
              <a:t>questionary</a:t>
            </a:r>
            <a:r>
              <a:rPr lang="en-US" dirty="0" smtClean="0"/>
              <a:t>.    In</a:t>
            </a:r>
            <a:r>
              <a:rPr lang="en-US" baseline="0" dirty="0" smtClean="0"/>
              <a:t> order to overcome this obstacle we used “mimicry” saying that this survey is a part of the state-level government effort to improve the system.   </a:t>
            </a:r>
            <a:endParaRPr lang="en-US" dirty="0" smtClean="0"/>
          </a:p>
          <a:p>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As for the questions, </a:t>
            </a:r>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On the next three slides I will show you the</a:t>
            </a:r>
            <a:r>
              <a:rPr lang="en-US" baseline="0" dirty="0" smtClean="0"/>
              <a:t> picture of a set of performance measures from the point of different parameters.</a:t>
            </a:r>
          </a:p>
          <a:p>
            <a:r>
              <a:rPr lang="en-US" baseline="0" dirty="0" smtClean="0"/>
              <a:t>The parameters are in the left column and in the table you can see the distribution of measures according to the description of a certain parameter.</a:t>
            </a:r>
          </a:p>
          <a:p>
            <a:endParaRPr lang="en-US" baseline="0" dirty="0" smtClean="0"/>
          </a:p>
          <a:p>
            <a:r>
              <a:rPr lang="en-US" baseline="0" dirty="0" smtClean="0"/>
              <a:t>Line ALL means all 40 measures used in the system. Line SUPP includes only measures that were approved by a certain respondent for use in comparative assessment system and for ranking.  </a:t>
            </a:r>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Here you can see the list characteristics of a performance measure which make</a:t>
            </a:r>
            <a:r>
              <a:rPr lang="en-US" baseline="0" dirty="0" smtClean="0"/>
              <a:t> it acceptable by the average </a:t>
            </a:r>
            <a:r>
              <a:rPr lang="en-US" baseline="0" dirty="0" err="1" smtClean="0"/>
              <a:t>russian</a:t>
            </a:r>
            <a:r>
              <a:rPr lang="en-US" baseline="0" dirty="0" smtClean="0"/>
              <a:t> local official.</a:t>
            </a:r>
          </a:p>
          <a:p>
            <a:endParaRPr lang="en-US" baseline="0" dirty="0" smtClean="0"/>
          </a:p>
          <a:p>
            <a:r>
              <a:rPr lang="en-US" baseline="0" dirty="0" smtClean="0"/>
              <a:t/>
            </a:r>
            <a:br>
              <a:rPr lang="en-US" baseline="0" dirty="0" smtClean="0"/>
            </a:br>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17</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advantages (participation, confidence in rivals performance data, good specificity of measures etc) </a:t>
            </a:r>
            <a:endParaRPr lang="ru-RU" dirty="0"/>
          </a:p>
        </p:txBody>
      </p:sp>
      <p:sp>
        <p:nvSpPr>
          <p:cNvPr id="4" name="Номер слайда 3"/>
          <p:cNvSpPr>
            <a:spLocks noGrp="1"/>
          </p:cNvSpPr>
          <p:nvPr>
            <p:ph type="sldNum" sz="quarter" idx="10"/>
          </p:nvPr>
        </p:nvSpPr>
        <p:spPr/>
        <p:txBody>
          <a:bodyPr/>
          <a:lstStyle/>
          <a:p>
            <a:fld id="{24438017-450D-47CC-9795-8B16BFB07B18}"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251520" y="1340768"/>
            <a:ext cx="8640960" cy="51125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4E5B13-A37D-4B4F-B5B8-C91F5CD46C49}" type="datetimeFigureOut">
              <a:rPr lang="ru-RU" smtClean="0"/>
              <a:pPr/>
              <a:t>14.04.2014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308B6E-8DF5-44E0-B4B3-A8860F7D4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E5B13-A37D-4B4F-B5B8-C91F5CD46C49}" type="datetimeFigureOut">
              <a:rPr lang="ru-RU" smtClean="0"/>
              <a:pPr/>
              <a:t>14.04.2014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08B6E-8DF5-44E0-B4B3-A8860F7D4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mages.yandex.ru/yandsearch?text=wrong%20performance%20measures&amp;img_url=http://leadershipfreak.files.wordpress.com/2012/03/new-management-model.jpg?w=200&amp;pos=17&amp;uinfo=sw-1903-sh-933-fw-1678-fh-598-pd-1&amp;rpt=sim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images.yandex.ru/yandsearch?text=wrong%20performance%20measures&amp;pos=13&amp;uinfo=sw-1903-sh-933-fw-1678-fh-598-pd-1&amp;rpt=simage&amp;img_url=http://www.processexcellencenetwork.com/technology-for-process-improvement/columns/how-can-we-embrace-agile-in-bi-development/images/article_images/small/ModernBusiness.jpeg"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0"/>
            <a:ext cx="7772400" cy="2691731"/>
          </a:xfrm>
        </p:spPr>
        <p:txBody>
          <a:bodyPr>
            <a:normAutofit fontScale="90000"/>
          </a:bodyPr>
          <a:lstStyle/>
          <a:p>
            <a:r>
              <a:rPr lang="ru-RU" sz="3800" b="1" dirty="0" smtClean="0"/>
              <a:t>Неправильные служащие или неправильные показатели</a:t>
            </a:r>
            <a:r>
              <a:rPr lang="ru-RU" sz="3800" dirty="0" smtClean="0"/>
              <a:t>: </a:t>
            </a:r>
            <a:r>
              <a:rPr lang="ru-RU" sz="3600" dirty="0" smtClean="0"/>
              <a:t/>
            </a:r>
            <a:br>
              <a:rPr lang="ru-RU" sz="3600" dirty="0" smtClean="0"/>
            </a:br>
            <a:r>
              <a:rPr lang="ru-RU" sz="3600" dirty="0" smtClean="0"/>
              <a:t>оценка </a:t>
            </a:r>
            <a:r>
              <a:rPr lang="ru-RU" sz="3600" dirty="0" smtClean="0"/>
              <a:t>качества системы показателей эффективности деятельности ОМСУ специалистами местных администраций</a:t>
            </a:r>
            <a:r>
              <a:rPr lang="ru-RU" dirty="0" smtClean="0"/>
              <a:t/>
            </a:r>
            <a:br>
              <a:rPr lang="ru-RU" dirty="0" smtClean="0"/>
            </a:br>
            <a:endParaRPr lang="ru-RU" dirty="0"/>
          </a:p>
        </p:txBody>
      </p:sp>
      <p:sp>
        <p:nvSpPr>
          <p:cNvPr id="3" name="Подзаголовок 2"/>
          <p:cNvSpPr>
            <a:spLocks noGrp="1"/>
          </p:cNvSpPr>
          <p:nvPr>
            <p:ph type="subTitle" idx="1"/>
          </p:nvPr>
        </p:nvSpPr>
        <p:spPr>
          <a:xfrm>
            <a:off x="323528" y="3886200"/>
            <a:ext cx="8568952" cy="2567136"/>
          </a:xfrm>
        </p:spPr>
        <p:txBody>
          <a:bodyPr>
            <a:normAutofit/>
          </a:bodyPr>
          <a:lstStyle/>
          <a:p>
            <a:r>
              <a:rPr lang="ru-RU" b="1" dirty="0" smtClean="0"/>
              <a:t>Владимир Елисеенко</a:t>
            </a:r>
            <a:endParaRPr lang="en-US" b="1" dirty="0" smtClean="0"/>
          </a:p>
          <a:p>
            <a:r>
              <a:rPr lang="ru-RU" sz="2600" dirty="0" smtClean="0"/>
              <a:t>ИГМУ НИУ ВШЭ, Кафедра </a:t>
            </a:r>
            <a:r>
              <a:rPr lang="ru-RU" sz="2600" dirty="0" err="1" smtClean="0"/>
              <a:t>ТиПГУ</a:t>
            </a:r>
            <a:r>
              <a:rPr lang="ru-RU" sz="2600" dirty="0" smtClean="0"/>
              <a:t> НИУ ВШЭ</a:t>
            </a:r>
            <a:endParaRPr lang="en-US" sz="2600" dirty="0" smtClean="0"/>
          </a:p>
          <a:p>
            <a:endParaRPr lang="en-US" sz="2600" dirty="0" smtClean="0"/>
          </a:p>
          <a:p>
            <a:r>
              <a:rPr lang="ru-RU" sz="2400" b="1" dirty="0" smtClean="0">
                <a:latin typeface="Albertus Medium" pitchFamily="34" charset="0"/>
              </a:rPr>
              <a:t>(в</a:t>
            </a:r>
            <a:r>
              <a:rPr lang="ru-RU" sz="2400" b="1" dirty="0" smtClean="0">
                <a:latin typeface="Albertus Medium" pitchFamily="34" charset="0"/>
              </a:rPr>
              <a:t> рамках серии научных семинаров НУГ «УПР 2.0»)</a:t>
            </a:r>
            <a:endParaRPr lang="ru-RU"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Конструкция исследования </a:t>
            </a:r>
            <a:r>
              <a:rPr lang="en-US" dirty="0" smtClean="0"/>
              <a:t>– </a:t>
            </a:r>
            <a:r>
              <a:rPr lang="ru-RU" dirty="0" smtClean="0"/>
              <a:t>самоидентификация респондентов</a:t>
            </a:r>
            <a:endParaRPr lang="ru-RU" dirty="0"/>
          </a:p>
        </p:txBody>
      </p:sp>
      <p:sp>
        <p:nvSpPr>
          <p:cNvPr id="3" name="Содержимое 2"/>
          <p:cNvSpPr>
            <a:spLocks noGrp="1"/>
          </p:cNvSpPr>
          <p:nvPr>
            <p:ph idx="1"/>
          </p:nvPr>
        </p:nvSpPr>
        <p:spPr>
          <a:xfrm>
            <a:off x="971600" y="1916832"/>
            <a:ext cx="7920880" cy="4536504"/>
          </a:xfrm>
        </p:spPr>
        <p:txBody>
          <a:bodyPr/>
          <a:lstStyle/>
          <a:p>
            <a:r>
              <a:rPr lang="ru-RU" dirty="0" smtClean="0"/>
              <a:t>Возраст</a:t>
            </a:r>
            <a:endParaRPr lang="en-US" dirty="0" smtClean="0"/>
          </a:p>
          <a:p>
            <a:r>
              <a:rPr lang="ru-RU" dirty="0" smtClean="0"/>
              <a:t>Должность (из списка)</a:t>
            </a:r>
            <a:endParaRPr lang="en-US" dirty="0" smtClean="0"/>
          </a:p>
          <a:p>
            <a:r>
              <a:rPr lang="ru-RU" dirty="0" smtClean="0"/>
              <a:t>Опыт работы в ОМСУ</a:t>
            </a:r>
            <a:r>
              <a:rPr lang="en-US" dirty="0" smtClean="0"/>
              <a:t> (</a:t>
            </a:r>
            <a:r>
              <a:rPr lang="ru-RU" dirty="0" smtClean="0"/>
              <a:t>полных лет)</a:t>
            </a:r>
            <a:r>
              <a:rPr lang="en-US" dirty="0" smtClean="0"/>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784976" cy="576064"/>
          </a:xfrm>
        </p:spPr>
        <p:txBody>
          <a:bodyPr>
            <a:noAutofit/>
          </a:bodyPr>
          <a:lstStyle/>
          <a:p>
            <a:r>
              <a:rPr lang="ru-RU" sz="3600" dirty="0" smtClean="0"/>
              <a:t>Конструкция исследования</a:t>
            </a:r>
            <a:r>
              <a:rPr lang="en-US" sz="3600" dirty="0" smtClean="0"/>
              <a:t>  </a:t>
            </a:r>
            <a:r>
              <a:rPr lang="en-US" sz="3600" dirty="0" smtClean="0"/>
              <a:t>- </a:t>
            </a:r>
            <a:r>
              <a:rPr lang="ru-RU" sz="3600" dirty="0" smtClean="0"/>
              <a:t>география</a:t>
            </a:r>
            <a:endParaRPr lang="ru-RU" sz="3600" dirty="0"/>
          </a:p>
        </p:txBody>
      </p:sp>
      <p:pic>
        <p:nvPicPr>
          <p:cNvPr id="4" name="Содержимое 3" descr="Rossiya_oblasty.bmp"/>
          <p:cNvPicPr>
            <a:picLocks noGrp="1" noChangeAspect="1"/>
          </p:cNvPicPr>
          <p:nvPr>
            <p:ph idx="1"/>
          </p:nvPr>
        </p:nvPicPr>
        <p:blipFill>
          <a:blip r:embed="rId2" cstate="print"/>
          <a:stretch>
            <a:fillRect/>
          </a:stretch>
        </p:blipFill>
        <p:spPr>
          <a:xfrm>
            <a:off x="539552" y="692696"/>
            <a:ext cx="8065590" cy="4407464"/>
          </a:xfrm>
        </p:spPr>
      </p:pic>
      <p:sp>
        <p:nvSpPr>
          <p:cNvPr id="5" name="Выноска 1 4"/>
          <p:cNvSpPr/>
          <p:nvPr/>
        </p:nvSpPr>
        <p:spPr>
          <a:xfrm>
            <a:off x="1979712" y="2780928"/>
            <a:ext cx="1152128" cy="216024"/>
          </a:xfrm>
          <a:prstGeom prst="borderCallout1">
            <a:avLst>
              <a:gd name="adj1" fmla="val 50696"/>
              <a:gd name="adj2" fmla="val -326"/>
              <a:gd name="adj3" fmla="val 112500"/>
              <a:gd name="adj4" fmla="val -38333"/>
            </a:avLst>
          </a:prstGeom>
          <a:solidFill>
            <a:schemeClr val="bg1">
              <a:lumMod val="95000"/>
            </a:schemeClr>
          </a:soli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solidFill>
                  <a:schemeClr val="accent6">
                    <a:lumMod val="50000"/>
                  </a:schemeClr>
                </a:solidFill>
              </a:rPr>
              <a:t>Тамбов</a:t>
            </a:r>
            <a:endParaRPr lang="ru-RU" dirty="0">
              <a:solidFill>
                <a:schemeClr val="accent6">
                  <a:lumMod val="50000"/>
                </a:schemeClr>
              </a:solidFill>
            </a:endParaRPr>
          </a:p>
        </p:txBody>
      </p:sp>
      <p:sp>
        <p:nvSpPr>
          <p:cNvPr id="6" name="Выноска 1 5"/>
          <p:cNvSpPr/>
          <p:nvPr/>
        </p:nvSpPr>
        <p:spPr>
          <a:xfrm>
            <a:off x="5148064" y="3284984"/>
            <a:ext cx="1368152" cy="216024"/>
          </a:xfrm>
          <a:prstGeom prst="borderCallout1">
            <a:avLst>
              <a:gd name="adj1" fmla="val 50696"/>
              <a:gd name="adj2" fmla="val -326"/>
              <a:gd name="adj3" fmla="val 112500"/>
              <a:gd name="adj4" fmla="val -38333"/>
            </a:avLst>
          </a:prstGeom>
          <a:solidFill>
            <a:schemeClr val="bg1">
              <a:lumMod val="95000"/>
            </a:schemeClr>
          </a:soli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solidFill>
                  <a:schemeClr val="accent6">
                    <a:lumMod val="50000"/>
                  </a:schemeClr>
                </a:solidFill>
              </a:rPr>
              <a:t>Красноярск</a:t>
            </a:r>
            <a:endParaRPr lang="ru-RU" dirty="0">
              <a:solidFill>
                <a:schemeClr val="accent6">
                  <a:lumMod val="50000"/>
                </a:schemeClr>
              </a:solidFill>
            </a:endParaRPr>
          </a:p>
        </p:txBody>
      </p:sp>
      <p:sp>
        <p:nvSpPr>
          <p:cNvPr id="7" name="Выноска 1 6"/>
          <p:cNvSpPr/>
          <p:nvPr/>
        </p:nvSpPr>
        <p:spPr>
          <a:xfrm>
            <a:off x="4644008" y="4149080"/>
            <a:ext cx="1296144" cy="216024"/>
          </a:xfrm>
          <a:prstGeom prst="borderCallout1">
            <a:avLst>
              <a:gd name="adj1" fmla="val 50696"/>
              <a:gd name="adj2" fmla="val -326"/>
              <a:gd name="adj3" fmla="val 112500"/>
              <a:gd name="adj4" fmla="val -38333"/>
            </a:avLst>
          </a:prstGeom>
          <a:solidFill>
            <a:schemeClr val="bg1">
              <a:lumMod val="95000"/>
            </a:schemeClr>
          </a:soli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solidFill>
                  <a:schemeClr val="accent6">
                    <a:lumMod val="50000"/>
                  </a:schemeClr>
                </a:solidFill>
              </a:rPr>
              <a:t>Кемерово</a:t>
            </a:r>
            <a:endParaRPr lang="ru-RU" dirty="0">
              <a:solidFill>
                <a:schemeClr val="accent6">
                  <a:lumMod val="50000"/>
                </a:schemeClr>
              </a:solidFill>
            </a:endParaRPr>
          </a:p>
        </p:txBody>
      </p:sp>
      <p:sp>
        <p:nvSpPr>
          <p:cNvPr id="8" name="Выноска 1 7"/>
          <p:cNvSpPr/>
          <p:nvPr/>
        </p:nvSpPr>
        <p:spPr>
          <a:xfrm>
            <a:off x="6588224" y="2708920"/>
            <a:ext cx="1296144" cy="216024"/>
          </a:xfrm>
          <a:prstGeom prst="borderCallout1">
            <a:avLst>
              <a:gd name="adj1" fmla="val 34723"/>
              <a:gd name="adj2" fmla="val 97509"/>
              <a:gd name="adj3" fmla="val 128474"/>
              <a:gd name="adj4" fmla="val 126056"/>
            </a:avLst>
          </a:prstGeom>
          <a:solidFill>
            <a:schemeClr val="bg1">
              <a:lumMod val="95000"/>
            </a:schemeClr>
          </a:solidFill>
          <a:ln w="19050">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300"/>
              </a:spcAft>
            </a:pPr>
            <a:r>
              <a:rPr lang="ru-RU" dirty="0" smtClean="0">
                <a:solidFill>
                  <a:schemeClr val="accent6">
                    <a:lumMod val="50000"/>
                  </a:schemeClr>
                </a:solidFill>
              </a:rPr>
              <a:t>Камчатка</a:t>
            </a:r>
            <a:endParaRPr lang="ru-RU" dirty="0">
              <a:solidFill>
                <a:schemeClr val="accent6">
                  <a:lumMod val="50000"/>
                </a:schemeClr>
              </a:solidFill>
            </a:endParaRPr>
          </a:p>
        </p:txBody>
      </p:sp>
      <p:sp>
        <p:nvSpPr>
          <p:cNvPr id="9" name="Выноска 1 8"/>
          <p:cNvSpPr/>
          <p:nvPr/>
        </p:nvSpPr>
        <p:spPr>
          <a:xfrm>
            <a:off x="1475656" y="2276872"/>
            <a:ext cx="792088" cy="216024"/>
          </a:xfrm>
          <a:prstGeom prst="borderCallout1">
            <a:avLst>
              <a:gd name="adj1" fmla="val 34723"/>
              <a:gd name="adj2" fmla="val 3053"/>
              <a:gd name="adj3" fmla="val 180386"/>
              <a:gd name="adj4" fmla="val -41954"/>
            </a:avLst>
          </a:prstGeom>
          <a:solidFill>
            <a:schemeClr val="bg1">
              <a:lumMod val="95000"/>
            </a:schemeClr>
          </a:solidFill>
          <a:ln w="19050">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300"/>
              </a:spcAft>
            </a:pPr>
            <a:r>
              <a:rPr lang="ru-RU" dirty="0" smtClean="0">
                <a:solidFill>
                  <a:schemeClr val="accent6">
                    <a:lumMod val="50000"/>
                  </a:schemeClr>
                </a:solidFill>
              </a:rPr>
              <a:t>Курск</a:t>
            </a:r>
            <a:endParaRPr lang="ru-RU" dirty="0">
              <a:solidFill>
                <a:schemeClr val="accent6">
                  <a:lumMod val="50000"/>
                </a:schemeClr>
              </a:solidFill>
            </a:endParaRPr>
          </a:p>
        </p:txBody>
      </p:sp>
      <p:sp>
        <p:nvSpPr>
          <p:cNvPr id="11" name="TextBox 10"/>
          <p:cNvSpPr txBox="1"/>
          <p:nvPr/>
        </p:nvSpPr>
        <p:spPr>
          <a:xfrm>
            <a:off x="467544" y="5229200"/>
            <a:ext cx="8280920" cy="1477328"/>
          </a:xfrm>
          <a:prstGeom prst="rect">
            <a:avLst/>
          </a:prstGeom>
          <a:noFill/>
        </p:spPr>
        <p:txBody>
          <a:bodyPr wrap="square" rtlCol="0">
            <a:spAutoFit/>
          </a:bodyPr>
          <a:lstStyle/>
          <a:p>
            <a:r>
              <a:rPr lang="ru-RU" dirty="0" smtClean="0"/>
              <a:t>3 субъекта РФ помогли с организацией сплошного исследования, 2 субъекта РФ помогли только с ограниченным тестированием </a:t>
            </a:r>
            <a:r>
              <a:rPr lang="ru-RU" dirty="0" err="1" smtClean="0"/>
              <a:t>опросника</a:t>
            </a:r>
            <a:r>
              <a:rPr lang="ru-RU" dirty="0" smtClean="0"/>
              <a:t>. Все 5 субъектов РФ </a:t>
            </a:r>
            <a:r>
              <a:rPr lang="ru-RU" dirty="0" smtClean="0"/>
              <a:t>ведут активную политику оценки и рейтингования</a:t>
            </a:r>
            <a:r>
              <a:rPr lang="en-US" dirty="0" smtClean="0"/>
              <a:t>.</a:t>
            </a:r>
            <a:endParaRPr lang="en-US" dirty="0" smtClean="0"/>
          </a:p>
          <a:p>
            <a:r>
              <a:rPr lang="ru-RU" dirty="0" smtClean="0"/>
              <a:t>Общее число респондентов </a:t>
            </a:r>
            <a:r>
              <a:rPr lang="en-US" dirty="0" smtClean="0"/>
              <a:t>- </a:t>
            </a:r>
            <a:r>
              <a:rPr lang="en-US" dirty="0" smtClean="0"/>
              <a:t>174 </a:t>
            </a:r>
            <a:r>
              <a:rPr lang="en-US" dirty="0" smtClean="0"/>
              <a:t>(</a:t>
            </a:r>
            <a:r>
              <a:rPr lang="ru-RU" dirty="0" smtClean="0"/>
              <a:t>почти</a:t>
            </a:r>
            <a:r>
              <a:rPr lang="en-US" dirty="0" smtClean="0"/>
              <a:t> </a:t>
            </a:r>
            <a:r>
              <a:rPr lang="en-US" dirty="0" smtClean="0"/>
              <a:t>100% </a:t>
            </a:r>
            <a:r>
              <a:rPr lang="ru-RU" dirty="0" smtClean="0"/>
              <a:t>всех ОМСУ трёх охваченных субъектов РФ</a:t>
            </a:r>
            <a:r>
              <a:rPr lang="en-US" dirty="0" smtClean="0"/>
              <a:t>)</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36912"/>
            <a:ext cx="8229600" cy="936104"/>
          </a:xfrm>
        </p:spPr>
        <p:txBody>
          <a:bodyPr>
            <a:noAutofit/>
          </a:bodyPr>
          <a:lstStyle/>
          <a:p>
            <a:r>
              <a:rPr lang="ru-RU" sz="4500" dirty="0" smtClean="0"/>
              <a:t>Н</a:t>
            </a:r>
            <a:r>
              <a:rPr lang="ru-RU" sz="4500" dirty="0" smtClean="0"/>
              <a:t>екоторые </a:t>
            </a:r>
            <a:br>
              <a:rPr lang="ru-RU" sz="4500" dirty="0" smtClean="0"/>
            </a:br>
            <a:r>
              <a:rPr lang="ru-RU" sz="4500" dirty="0" smtClean="0"/>
              <a:t>результаты </a:t>
            </a:r>
            <a:r>
              <a:rPr lang="en-US" sz="4500" dirty="0" smtClean="0"/>
              <a:t>/ </a:t>
            </a:r>
            <a:r>
              <a:rPr lang="ru-RU" sz="4500" dirty="0" smtClean="0"/>
              <a:t>выводы</a:t>
            </a:r>
            <a:r>
              <a:rPr lang="ru-RU" sz="4500" dirty="0" smtClean="0"/>
              <a:t/>
            </a:r>
            <a:br>
              <a:rPr lang="ru-RU" sz="4500" dirty="0" smtClean="0"/>
            </a:br>
            <a:endParaRPr lang="ru-RU" sz="4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20688"/>
          </a:xfrm>
        </p:spPr>
        <p:txBody>
          <a:bodyPr>
            <a:normAutofit fontScale="90000"/>
          </a:bodyPr>
          <a:lstStyle/>
          <a:p>
            <a:r>
              <a:rPr lang="ru-RU" dirty="0" smtClean="0"/>
              <a:t>Портреты показателей системы </a:t>
            </a:r>
            <a:r>
              <a:rPr lang="en-US" dirty="0" smtClean="0"/>
              <a:t>(</a:t>
            </a:r>
            <a:r>
              <a:rPr lang="en-US" dirty="0" smtClean="0"/>
              <a:t>1)</a:t>
            </a:r>
            <a:endParaRPr lang="ru-RU" dirty="0"/>
          </a:p>
        </p:txBody>
      </p:sp>
      <p:graphicFrame>
        <p:nvGraphicFramePr>
          <p:cNvPr id="5" name="Таблица 4"/>
          <p:cNvGraphicFramePr>
            <a:graphicFrameLocks noGrp="1"/>
          </p:cNvGraphicFramePr>
          <p:nvPr/>
        </p:nvGraphicFramePr>
        <p:xfrm>
          <a:off x="575048" y="692696"/>
          <a:ext cx="8568952" cy="2342367"/>
        </p:xfrm>
        <a:graphic>
          <a:graphicData uri="http://schemas.openxmlformats.org/drawingml/2006/table">
            <a:tbl>
              <a:tblPr/>
              <a:tblGrid>
                <a:gridCol w="1393077"/>
                <a:gridCol w="1194065"/>
                <a:gridCol w="1194065"/>
                <a:gridCol w="1232336"/>
                <a:gridCol w="1234251"/>
                <a:gridCol w="1074765"/>
                <a:gridCol w="1174386"/>
                <a:gridCol w="72007"/>
              </a:tblGrid>
              <a:tr h="134007">
                <a:tc>
                  <a:txBody>
                    <a:bodyPr/>
                    <a:lstStyle/>
                    <a:p>
                      <a:pPr algn="ctr" fontAlgn="b"/>
                      <a:r>
                        <a:rPr lang="en-US" sz="1300" b="0" i="0" u="none" strike="noStrike" dirty="0">
                          <a:latin typeface="Microsoft Sans Serif"/>
                        </a:rPr>
                        <a:t>Quality parameter</a:t>
                      </a:r>
                    </a:p>
                  </a:txBody>
                  <a:tcPr marL="4651" marR="4651" marT="46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n-US" sz="1300" b="0" i="0" u="none" strike="noStrike">
                          <a:latin typeface="Microsoft Sans Serif"/>
                        </a:rPr>
                        <a:t>Description</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2023">
                <a:tc rowSpan="3">
                  <a:txBody>
                    <a:bodyPr/>
                    <a:lstStyle/>
                    <a:p>
                      <a:pPr algn="ctr" fontAlgn="ctr"/>
                      <a:r>
                        <a:rPr lang="ru-RU" sz="1300" b="0" i="0" u="none" strike="noStrike" dirty="0">
                          <a:latin typeface="Microsoft Sans Serif"/>
                        </a:rPr>
                        <a:t>В1 (</a:t>
                      </a:r>
                      <a:r>
                        <a:rPr lang="en-US" sz="1300" b="0" i="0" u="none" strike="noStrike" dirty="0">
                          <a:latin typeface="Microsoft Sans Serif"/>
                        </a:rPr>
                        <a:t>Local government influence)</a:t>
                      </a:r>
                    </a:p>
                  </a:txBody>
                  <a:tcPr marL="4651" marR="4651" marT="46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a:latin typeface="Microsoft Sans Serif"/>
                        </a:rPr>
                        <a:t> </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controlled by different level of government</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latin typeface="Microsoft Sans Serif"/>
                        </a:rPr>
                        <a:t>25% controlled by local </a:t>
                      </a:r>
                      <a:r>
                        <a:rPr lang="en-US" sz="1300" b="0" i="0" u="none" strike="noStrike" dirty="0" err="1">
                          <a:latin typeface="Microsoft Sans Serif"/>
                        </a:rPr>
                        <a:t>gov</a:t>
                      </a:r>
                      <a:r>
                        <a:rPr lang="en-US" sz="1300" b="0" i="0" u="none" strike="noStrike" dirty="0">
                          <a:latin typeface="Microsoft Sans Serif"/>
                        </a:rPr>
                        <a:t>-t</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50% controlled by local government</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75% controlled by local gov-t</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latin typeface="Microsoft Sans Serif"/>
                        </a:rPr>
                        <a:t>100% controlled by local </a:t>
                      </a:r>
                      <a:r>
                        <a:rPr lang="en-US" sz="1300" b="0" i="0" u="none" strike="noStrike" dirty="0" err="1">
                          <a:latin typeface="Microsoft Sans Serif"/>
                        </a:rPr>
                        <a:t>gov</a:t>
                      </a:r>
                      <a:r>
                        <a:rPr lang="en-US" sz="1300" b="0" i="0" u="none" strike="noStrike" dirty="0">
                          <a:latin typeface="Microsoft Sans Serif"/>
                        </a:rPr>
                        <a:t>-t</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007">
                <a:tc vMerge="1">
                  <a:txBody>
                    <a:bodyPr/>
                    <a:lstStyle/>
                    <a:p>
                      <a:endParaRPr lang="ru-RU"/>
                    </a:p>
                  </a:txBody>
                  <a:tcPr/>
                </a:tc>
                <a:tc>
                  <a:txBody>
                    <a:bodyPr/>
                    <a:lstStyle/>
                    <a:p>
                      <a:pPr algn="ctr" fontAlgn="ctr"/>
                      <a:r>
                        <a:rPr lang="en-US" sz="1300" b="0" i="0" u="none" strike="noStrike">
                          <a:latin typeface="Microsoft Sans Serif"/>
                        </a:rPr>
                        <a:t>ALL</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14,01%</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17,66%</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16,98%</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41,34%</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16">
                <a:tc vMerge="1">
                  <a:txBody>
                    <a:bodyPr/>
                    <a:lstStyle/>
                    <a:p>
                      <a:endParaRPr lang="ru-RU"/>
                    </a:p>
                  </a:txBody>
                  <a:tcPr/>
                </a:tc>
                <a:tc>
                  <a:txBody>
                    <a:bodyPr/>
                    <a:lstStyle/>
                    <a:p>
                      <a:pPr algn="ctr" fontAlgn="ctr"/>
                      <a:r>
                        <a:rPr lang="en-US" sz="1300" b="0" i="0" u="none" strike="noStrike">
                          <a:latin typeface="Microsoft Sans Serif"/>
                        </a:rPr>
                        <a:t>SUPP</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6%</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11,57%</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17,30%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17,37%</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47,15%</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186">
                <a:tc rowSpan="3">
                  <a:txBody>
                    <a:bodyPr/>
                    <a:lstStyle/>
                    <a:p>
                      <a:pPr algn="ctr" fontAlgn="ctr"/>
                      <a:r>
                        <a:rPr lang="ru-RU" sz="1300" b="0" i="0" u="none" strike="noStrike" dirty="0">
                          <a:latin typeface="Microsoft Sans Serif"/>
                        </a:rPr>
                        <a:t>В6 (</a:t>
                      </a:r>
                      <a:r>
                        <a:rPr lang="en-US" sz="1300" b="0" i="0" u="none" strike="noStrike" dirty="0">
                          <a:latin typeface="Microsoft Sans Serif"/>
                        </a:rPr>
                        <a:t>Specificity and relevance)</a:t>
                      </a:r>
                    </a:p>
                  </a:txBody>
                  <a:tcPr marL="4651" marR="4651" marT="46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Specific enough</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not precise in measuring local gov-t impact</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not precise in measuring target group)</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Not specific at all</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007">
                <a:tc vMerge="1">
                  <a:txBody>
                    <a:bodyPr/>
                    <a:lstStyle/>
                    <a:p>
                      <a:endParaRPr lang="ru-RU"/>
                    </a:p>
                  </a:txBody>
                  <a:tcPr/>
                </a:tc>
                <a:tc>
                  <a:txBody>
                    <a:bodyPr/>
                    <a:lstStyle/>
                    <a:p>
                      <a:pPr algn="ctr" fontAlgn="ctr"/>
                      <a:r>
                        <a:rPr lang="en-US" sz="1300" b="0" i="0" u="none" strike="noStrike">
                          <a:latin typeface="Microsoft Sans Serif"/>
                        </a:rPr>
                        <a:t>ALL</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80,92%</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5,00%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11,95%</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2,13%</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16">
                <a:tc vMerge="1">
                  <a:txBody>
                    <a:bodyPr/>
                    <a:lstStyle/>
                    <a:p>
                      <a:endParaRPr lang="ru-RU"/>
                    </a:p>
                  </a:txBody>
                  <a:tcPr/>
                </a:tc>
                <a:tc>
                  <a:txBody>
                    <a:bodyPr/>
                    <a:lstStyle/>
                    <a:p>
                      <a:pPr algn="ctr" fontAlgn="ctr"/>
                      <a:r>
                        <a:rPr lang="en-US" sz="1300" b="0" i="0" u="none" strike="noStrike">
                          <a:latin typeface="Microsoft Sans Serif"/>
                        </a:rPr>
                        <a:t>SUPP</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84,37%</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7,10%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7,64%</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0,87%</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Содержимое 5"/>
          <p:cNvSpPr>
            <a:spLocks noGrp="1"/>
          </p:cNvSpPr>
          <p:nvPr>
            <p:ph idx="1"/>
          </p:nvPr>
        </p:nvSpPr>
        <p:spPr>
          <a:xfrm>
            <a:off x="0" y="3429000"/>
            <a:ext cx="3923928" cy="3096344"/>
          </a:xfrm>
        </p:spPr>
        <p:txBody>
          <a:bodyPr>
            <a:normAutofit fontScale="62500" lnSpcReduction="20000"/>
          </a:bodyPr>
          <a:lstStyle/>
          <a:p>
            <a:r>
              <a:rPr lang="ru-RU" dirty="0" smtClean="0"/>
              <a:t>Централизованная, координируемая сверху система почти не имеет проблем с</a:t>
            </a:r>
            <a:r>
              <a:rPr lang="en-US" dirty="0" smtClean="0"/>
              <a:t> </a:t>
            </a:r>
            <a:r>
              <a:rPr lang="ru-RU" dirty="0" smtClean="0"/>
              <a:t>корректностью формулировок показателей</a:t>
            </a:r>
            <a:endParaRPr lang="en-US" dirty="0" smtClean="0"/>
          </a:p>
          <a:p>
            <a:r>
              <a:rPr lang="ru-RU" dirty="0" smtClean="0"/>
              <a:t>В централизованной системе </a:t>
            </a:r>
            <a:r>
              <a:rPr lang="ru-RU" dirty="0" err="1" smtClean="0"/>
              <a:t>госуправления</a:t>
            </a:r>
            <a:r>
              <a:rPr lang="ru-RU" dirty="0" smtClean="0"/>
              <a:t> ОМСУ приемлют даже такие показатели, которые  находятся под существенным косвенным влиянием  органов власти верхнего уровня</a:t>
            </a:r>
            <a:endParaRPr lang="ru-RU" dirty="0"/>
          </a:p>
        </p:txBody>
      </p:sp>
      <p:sp>
        <p:nvSpPr>
          <p:cNvPr id="7" name="Кольцо 6"/>
          <p:cNvSpPr/>
          <p:nvPr/>
        </p:nvSpPr>
        <p:spPr>
          <a:xfrm>
            <a:off x="2951313" y="2060852"/>
            <a:ext cx="1584176" cy="1224136"/>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Кольцо 7"/>
          <p:cNvSpPr/>
          <p:nvPr/>
        </p:nvSpPr>
        <p:spPr>
          <a:xfrm>
            <a:off x="5327577" y="620692"/>
            <a:ext cx="3888432" cy="1512168"/>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graphicFrame>
        <p:nvGraphicFramePr>
          <p:cNvPr id="9" name="Диаграмма 8"/>
          <p:cNvGraphicFramePr>
            <a:graphicFrameLocks/>
          </p:cNvGraphicFramePr>
          <p:nvPr/>
        </p:nvGraphicFramePr>
        <p:xfrm>
          <a:off x="3851920" y="3140968"/>
          <a:ext cx="5292080" cy="3717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36104"/>
          </a:xfrm>
        </p:spPr>
        <p:txBody>
          <a:bodyPr>
            <a:normAutofit fontScale="90000"/>
          </a:bodyPr>
          <a:lstStyle/>
          <a:p>
            <a:r>
              <a:rPr lang="ru-RU" dirty="0" smtClean="0"/>
              <a:t>Портреты показателей системы</a:t>
            </a:r>
            <a:r>
              <a:rPr lang="en-US" dirty="0" smtClean="0"/>
              <a:t> </a:t>
            </a:r>
            <a:r>
              <a:rPr lang="en-US" dirty="0" smtClean="0"/>
              <a:t>(2)</a:t>
            </a:r>
            <a:endParaRPr lang="ru-RU" dirty="0"/>
          </a:p>
        </p:txBody>
      </p:sp>
      <p:graphicFrame>
        <p:nvGraphicFramePr>
          <p:cNvPr id="5" name="Таблица 4"/>
          <p:cNvGraphicFramePr>
            <a:graphicFrameLocks noGrp="1"/>
          </p:cNvGraphicFramePr>
          <p:nvPr/>
        </p:nvGraphicFramePr>
        <p:xfrm>
          <a:off x="539552" y="1196752"/>
          <a:ext cx="7920880" cy="3134847"/>
        </p:xfrm>
        <a:graphic>
          <a:graphicData uri="http://schemas.openxmlformats.org/drawingml/2006/table">
            <a:tbl>
              <a:tblPr/>
              <a:tblGrid>
                <a:gridCol w="1287718"/>
                <a:gridCol w="1103758"/>
                <a:gridCol w="1103758"/>
                <a:gridCol w="1139134"/>
                <a:gridCol w="1140904"/>
                <a:gridCol w="820743"/>
                <a:gridCol w="673930"/>
                <a:gridCol w="650935"/>
              </a:tblGrid>
              <a:tr h="134007">
                <a:tc>
                  <a:txBody>
                    <a:bodyPr/>
                    <a:lstStyle/>
                    <a:p>
                      <a:pPr algn="ctr" fontAlgn="b"/>
                      <a:r>
                        <a:rPr lang="en-US" sz="1300" b="0" i="0" u="none" strike="noStrike" dirty="0">
                          <a:latin typeface="Microsoft Sans Serif"/>
                        </a:rPr>
                        <a:t>Quality parameter</a:t>
                      </a:r>
                    </a:p>
                  </a:txBody>
                  <a:tcPr marL="4651" marR="4651" marT="46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n-US" sz="1300" b="0" i="0" u="none" strike="noStrike" dirty="0">
                          <a:latin typeface="Microsoft Sans Serif"/>
                        </a:rPr>
                        <a:t>Description</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36030">
                <a:tc rowSpan="3">
                  <a:txBody>
                    <a:bodyPr/>
                    <a:lstStyle/>
                    <a:p>
                      <a:pPr algn="ctr" fontAlgn="ctr"/>
                      <a:r>
                        <a:rPr lang="ru-RU" sz="1300" b="0" i="0" u="none" strike="noStrike" dirty="0">
                          <a:latin typeface="Microsoft Sans Serif"/>
                        </a:rPr>
                        <a:t>В2 (</a:t>
                      </a:r>
                      <a:r>
                        <a:rPr lang="en-US" sz="1300" b="0" i="0" u="none" strike="noStrike" dirty="0">
                          <a:latin typeface="Microsoft Sans Serif"/>
                        </a:rPr>
                        <a:t>Objective behavior)</a:t>
                      </a:r>
                    </a:p>
                  </a:txBody>
                  <a:tcPr marL="4651" marR="4651" marT="46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latin typeface="Microsoft Sans Serif"/>
                        </a:rPr>
                        <a:t>will grow rapidly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will grow slowly</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will decrease rapidly</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will decrease slowly</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 will slightly fluctuate arnd avrg</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 will significantly fluctuate arnd avrg</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007">
                <a:tc vMerge="1">
                  <a:txBody>
                    <a:bodyPr/>
                    <a:lstStyle/>
                    <a:p>
                      <a:endParaRPr lang="ru-RU"/>
                    </a:p>
                  </a:txBody>
                  <a:tcPr/>
                </a:tc>
                <a:tc>
                  <a:txBody>
                    <a:bodyPr/>
                    <a:lstStyle/>
                    <a:p>
                      <a:pPr algn="ctr" fontAlgn="ctr"/>
                      <a:r>
                        <a:rPr lang="en-US" sz="1300" b="0" i="0" u="none" strike="noStrike">
                          <a:latin typeface="Microsoft Sans Serif"/>
                        </a:rPr>
                        <a:t>ALL</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26,20%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7,05%</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26,87%</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8,52%</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27,40%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3,96%</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16">
                <a:tc vMerge="1">
                  <a:txBody>
                    <a:bodyPr/>
                    <a:lstStyle/>
                    <a:p>
                      <a:endParaRPr lang="ru-RU"/>
                    </a:p>
                  </a:txBody>
                  <a:tcPr/>
                </a:tc>
                <a:tc>
                  <a:txBody>
                    <a:bodyPr/>
                    <a:lstStyle/>
                    <a:p>
                      <a:pPr algn="ctr" fontAlgn="ctr"/>
                      <a:r>
                        <a:rPr lang="en-US" sz="1300" b="0" i="0" u="none" strike="noStrike">
                          <a:latin typeface="Microsoft Sans Serif"/>
                        </a:rPr>
                        <a:t>SUPP</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26,04%</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6,69%</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27,84%</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10,35%</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24,60%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4,48%</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16">
                <a:tc rowSpan="3">
                  <a:txBody>
                    <a:bodyPr/>
                    <a:lstStyle/>
                    <a:p>
                      <a:pPr algn="ctr" fontAlgn="ctr"/>
                      <a:r>
                        <a:rPr lang="en-US" sz="1300" b="0" i="0" u="none" strike="noStrike" dirty="0">
                          <a:latin typeface="Microsoft Sans Serif"/>
                        </a:rPr>
                        <a:t>В3 (Comparative difficulty of optimization)</a:t>
                      </a:r>
                    </a:p>
                  </a:txBody>
                  <a:tcPr marL="4651" marR="4651" marT="46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5% growth guaranteed if managed</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5% growth is quite possible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very hard to achieve 5% growth</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5% growth impossible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007">
                <a:tc vMerge="1">
                  <a:txBody>
                    <a:bodyPr/>
                    <a:lstStyle/>
                    <a:p>
                      <a:endParaRPr lang="ru-RU"/>
                    </a:p>
                  </a:txBody>
                  <a:tcPr/>
                </a:tc>
                <a:tc>
                  <a:txBody>
                    <a:bodyPr/>
                    <a:lstStyle/>
                    <a:p>
                      <a:pPr algn="ctr" fontAlgn="ctr"/>
                      <a:r>
                        <a:rPr lang="en-US" sz="1300" b="0" i="0" u="none" strike="noStrike">
                          <a:latin typeface="Microsoft Sans Serif"/>
                        </a:rPr>
                        <a:t>ALL</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25,53%</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60,70%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10,76%</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3,00%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16">
                <a:tc vMerge="1">
                  <a:txBody>
                    <a:bodyPr/>
                    <a:lstStyle/>
                    <a:p>
                      <a:endParaRPr lang="ru-RU"/>
                    </a:p>
                  </a:txBody>
                  <a:tcPr/>
                </a:tc>
                <a:tc>
                  <a:txBody>
                    <a:bodyPr/>
                    <a:lstStyle/>
                    <a:p>
                      <a:pPr algn="ctr" fontAlgn="ctr"/>
                      <a:r>
                        <a:rPr lang="en-US" sz="1300" b="0" i="0" u="none" strike="noStrike">
                          <a:latin typeface="Microsoft Sans Serif"/>
                        </a:rPr>
                        <a:t>SUPP</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28,17%</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61,56%</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8,27%</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2,00%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Содержимое 5"/>
          <p:cNvSpPr>
            <a:spLocks noGrp="1"/>
          </p:cNvSpPr>
          <p:nvPr>
            <p:ph idx="1"/>
          </p:nvPr>
        </p:nvSpPr>
        <p:spPr>
          <a:xfrm>
            <a:off x="251520" y="4869160"/>
            <a:ext cx="8496944" cy="1728192"/>
          </a:xfrm>
        </p:spPr>
        <p:txBody>
          <a:bodyPr>
            <a:normAutofit fontScale="62500" lnSpcReduction="20000"/>
          </a:bodyPr>
          <a:lstStyle/>
          <a:p>
            <a:r>
              <a:rPr lang="ru-RU" dirty="0" smtClean="0"/>
              <a:t>Система оценки выстраивается вокруг приоритетных зон  с различимым эффектом влияния, а также вокруг приоритетов с ясным целевым значением, но крайне неуправляемых (зоны медленных улучшений обойдены вниманием)</a:t>
            </a:r>
            <a:endParaRPr lang="en-US" dirty="0" smtClean="0"/>
          </a:p>
          <a:p>
            <a:r>
              <a:rPr lang="ru-RU" dirty="0" smtClean="0"/>
              <a:t>Муниципалы не хотят иметь дело (быть оцениваемыми) по показателем, которые трудно оптимизировать</a:t>
            </a:r>
            <a:endParaRPr lang="ru-RU" dirty="0"/>
          </a:p>
        </p:txBody>
      </p:sp>
      <p:sp>
        <p:nvSpPr>
          <p:cNvPr id="7" name="Кольцо 6"/>
          <p:cNvSpPr/>
          <p:nvPr/>
        </p:nvSpPr>
        <p:spPr>
          <a:xfrm>
            <a:off x="6948264" y="1556792"/>
            <a:ext cx="1008112" cy="1728192"/>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
        <p:nvSpPr>
          <p:cNvPr id="8" name="Кольцо 7"/>
          <p:cNvSpPr/>
          <p:nvPr/>
        </p:nvSpPr>
        <p:spPr>
          <a:xfrm>
            <a:off x="2987824" y="1628800"/>
            <a:ext cx="1008112" cy="1656184"/>
          </a:xfrm>
          <a:prstGeom prst="donu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9" name="Кольцо 8"/>
          <p:cNvSpPr/>
          <p:nvPr/>
        </p:nvSpPr>
        <p:spPr>
          <a:xfrm>
            <a:off x="5220072" y="1628800"/>
            <a:ext cx="1008112" cy="1656184"/>
          </a:xfrm>
          <a:prstGeom prst="donu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10" name="Кольцо 9"/>
          <p:cNvSpPr/>
          <p:nvPr/>
        </p:nvSpPr>
        <p:spPr>
          <a:xfrm>
            <a:off x="4932040" y="3284984"/>
            <a:ext cx="1512168" cy="1080120"/>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normAutofit fontScale="90000"/>
          </a:bodyPr>
          <a:lstStyle/>
          <a:p>
            <a:r>
              <a:rPr lang="ru-RU" dirty="0" smtClean="0"/>
              <a:t>Портреты показателей системы </a:t>
            </a:r>
            <a:r>
              <a:rPr lang="en-US" dirty="0" smtClean="0"/>
              <a:t>(</a:t>
            </a:r>
            <a:r>
              <a:rPr lang="en-US" dirty="0" smtClean="0"/>
              <a:t>3)</a:t>
            </a:r>
            <a:endParaRPr lang="ru-RU" dirty="0"/>
          </a:p>
        </p:txBody>
      </p:sp>
      <p:graphicFrame>
        <p:nvGraphicFramePr>
          <p:cNvPr id="5" name="Таблица 4"/>
          <p:cNvGraphicFramePr>
            <a:graphicFrameLocks noGrp="1"/>
          </p:cNvGraphicFramePr>
          <p:nvPr/>
        </p:nvGraphicFramePr>
        <p:xfrm>
          <a:off x="755576" y="1268760"/>
          <a:ext cx="7920880" cy="2150338"/>
        </p:xfrm>
        <a:graphic>
          <a:graphicData uri="http://schemas.openxmlformats.org/drawingml/2006/table">
            <a:tbl>
              <a:tblPr/>
              <a:tblGrid>
                <a:gridCol w="1287718"/>
                <a:gridCol w="1103758"/>
                <a:gridCol w="1208924"/>
                <a:gridCol w="1296144"/>
                <a:gridCol w="1512168"/>
                <a:gridCol w="1368152"/>
                <a:gridCol w="72008"/>
                <a:gridCol w="72008"/>
              </a:tblGrid>
              <a:tr h="134007">
                <a:tc>
                  <a:txBody>
                    <a:bodyPr/>
                    <a:lstStyle/>
                    <a:p>
                      <a:pPr algn="ctr" fontAlgn="b"/>
                      <a:r>
                        <a:rPr lang="en-US" sz="1300" b="0" i="0" u="none" strike="noStrike" dirty="0">
                          <a:latin typeface="Microsoft Sans Serif"/>
                        </a:rPr>
                        <a:t>Quality parameter</a:t>
                      </a:r>
                    </a:p>
                  </a:txBody>
                  <a:tcPr marL="4651" marR="4651" marT="46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n-US" sz="1300" b="0" i="0" u="none" strike="noStrike">
                          <a:latin typeface="Microsoft Sans Serif"/>
                        </a:rPr>
                        <a:t>Description</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68016">
                <a:tc rowSpan="3">
                  <a:txBody>
                    <a:bodyPr/>
                    <a:lstStyle/>
                    <a:p>
                      <a:pPr algn="ctr" fontAlgn="ctr"/>
                      <a:r>
                        <a:rPr lang="ru-RU" sz="1300" b="0" i="0" u="none" strike="noStrike" dirty="0">
                          <a:latin typeface="Microsoft Sans Serif"/>
                        </a:rPr>
                        <a:t>В4 (</a:t>
                      </a:r>
                      <a:r>
                        <a:rPr lang="en-US" sz="1300" b="0" i="0" u="none" strike="noStrike" dirty="0">
                          <a:latin typeface="Microsoft Sans Serif"/>
                        </a:rPr>
                        <a:t>Trustworthy data - own)</a:t>
                      </a:r>
                    </a:p>
                  </a:txBody>
                  <a:tcPr marL="4651" marR="4651" marT="46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Totally reliable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Generally reliable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smtClean="0">
                          <a:latin typeface="Microsoft Sans Serif"/>
                        </a:rPr>
                        <a:t>Big </a:t>
                      </a:r>
                      <a:r>
                        <a:rPr lang="en-US" sz="1300" b="0" i="0" u="none" strike="noStrike" dirty="0">
                          <a:latin typeface="Microsoft Sans Serif"/>
                        </a:rPr>
                        <a:t>doubts  | not  precise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latin typeface="Microsoft Sans Serif"/>
                        </a:rPr>
                        <a:t>Totally  unreliable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007">
                <a:tc vMerge="1">
                  <a:txBody>
                    <a:bodyPr/>
                    <a:lstStyle/>
                    <a:p>
                      <a:endParaRPr lang="ru-RU"/>
                    </a:p>
                  </a:txBody>
                  <a:tcPr/>
                </a:tc>
                <a:tc>
                  <a:txBody>
                    <a:bodyPr/>
                    <a:lstStyle/>
                    <a:p>
                      <a:pPr algn="ctr" fontAlgn="ctr"/>
                      <a:r>
                        <a:rPr lang="en-US" sz="1300" b="0" i="0" u="none" strike="noStrike" dirty="0">
                          <a:latin typeface="Microsoft Sans Serif"/>
                        </a:rPr>
                        <a:t>ALL</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71,74%</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23,78%</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3,65%</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8,34%</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16">
                <a:tc vMerge="1">
                  <a:txBody>
                    <a:bodyPr/>
                    <a:lstStyle/>
                    <a:p>
                      <a:endParaRPr lang="ru-RU"/>
                    </a:p>
                  </a:txBody>
                  <a:tcPr/>
                </a:tc>
                <a:tc>
                  <a:txBody>
                    <a:bodyPr/>
                    <a:lstStyle/>
                    <a:p>
                      <a:pPr algn="ctr" fontAlgn="ctr"/>
                      <a:r>
                        <a:rPr lang="en-US" sz="1300" b="0" i="0" u="none" strike="noStrike">
                          <a:latin typeface="Microsoft Sans Serif"/>
                        </a:rPr>
                        <a:t>SUPP</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75,09%</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21,20%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2,90%</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0,82%</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16">
                <a:tc rowSpan="3">
                  <a:txBody>
                    <a:bodyPr/>
                    <a:lstStyle/>
                    <a:p>
                      <a:pPr algn="ctr" fontAlgn="ctr"/>
                      <a:r>
                        <a:rPr lang="en-US" sz="1300" b="0" i="0" u="none" strike="noStrike">
                          <a:latin typeface="Microsoft Sans Serif"/>
                        </a:rPr>
                        <a:t>В5 (Trustworthy data - other municipalities )</a:t>
                      </a:r>
                    </a:p>
                  </a:txBody>
                  <a:tcPr marL="4651" marR="4651" marT="46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Totally reliable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latin typeface="Microsoft Sans Serif"/>
                        </a:rPr>
                        <a:t>Generally reliable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smtClean="0">
                          <a:latin typeface="Microsoft Sans Serif"/>
                        </a:rPr>
                        <a:t>Big </a:t>
                      </a:r>
                      <a:r>
                        <a:rPr lang="en-US" sz="1300" b="0" i="0" u="none" strike="noStrike" dirty="0">
                          <a:latin typeface="Microsoft Sans Serif"/>
                        </a:rPr>
                        <a:t>doubts  | not  precise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latin typeface="Microsoft Sans Serif"/>
                        </a:rPr>
                        <a:t>Totally  unreliable</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007">
                <a:tc vMerge="1">
                  <a:txBody>
                    <a:bodyPr/>
                    <a:lstStyle/>
                    <a:p>
                      <a:endParaRPr lang="ru-RU"/>
                    </a:p>
                  </a:txBody>
                  <a:tcPr/>
                </a:tc>
                <a:tc>
                  <a:txBody>
                    <a:bodyPr/>
                    <a:lstStyle/>
                    <a:p>
                      <a:pPr algn="ctr" fontAlgn="ctr"/>
                      <a:r>
                        <a:rPr lang="en-US" sz="1300" b="0" i="0" u="none" strike="noStrike">
                          <a:latin typeface="Microsoft Sans Serif"/>
                        </a:rPr>
                        <a:t>ALL</a:t>
                      </a:r>
                    </a:p>
                  </a:txBody>
                  <a:tcPr marL="4651" marR="4651" marT="4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59,26%</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37,18%</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3,01%</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0,54%</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107">
                <a:tc vMerge="1">
                  <a:txBody>
                    <a:bodyPr/>
                    <a:lstStyle/>
                    <a:p>
                      <a:endParaRPr lang="ru-RU"/>
                    </a:p>
                  </a:txBody>
                  <a:tcPr/>
                </a:tc>
                <a:tc>
                  <a:txBody>
                    <a:bodyPr/>
                    <a:lstStyle/>
                    <a:p>
                      <a:pPr algn="ctr" fontAlgn="b"/>
                      <a:r>
                        <a:rPr lang="en-US" sz="1300" b="0" i="0" u="none" strike="noStrike">
                          <a:latin typeface="Microsoft Sans Serif"/>
                        </a:rPr>
                        <a:t>SUPP</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61,76%</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35,19%</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2,41%</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0,65%</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300" b="0" i="0" u="none" strike="noStrike">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300" b="0" i="0" u="none" strike="noStrike" dirty="0">
                          <a:latin typeface="Microsoft Sans Serif"/>
                        </a:rPr>
                        <a:t> </a:t>
                      </a:r>
                    </a:p>
                  </a:txBody>
                  <a:tcPr marL="4651" marR="4651" marT="46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Содержимое 5"/>
          <p:cNvSpPr>
            <a:spLocks noGrp="1"/>
          </p:cNvSpPr>
          <p:nvPr>
            <p:ph idx="1"/>
          </p:nvPr>
        </p:nvSpPr>
        <p:spPr>
          <a:xfrm>
            <a:off x="251520" y="3717032"/>
            <a:ext cx="8568952" cy="2808312"/>
          </a:xfrm>
        </p:spPr>
        <p:txBody>
          <a:bodyPr>
            <a:normAutofit fontScale="92500" lnSpcReduction="10000"/>
          </a:bodyPr>
          <a:lstStyle/>
          <a:p>
            <a:r>
              <a:rPr lang="ru-RU" dirty="0" smtClean="0"/>
              <a:t>В централизованной, запущенной сверху системе оценки эффективности не менее актуальны консультации с оцениваемыми </a:t>
            </a:r>
          </a:p>
          <a:p>
            <a:r>
              <a:rPr lang="ru-RU" dirty="0" smtClean="0"/>
              <a:t>В частности, только оцениваемые без особых издержек могут определить пробелы в качестве собираемых отчётных данных</a:t>
            </a:r>
            <a:endParaRPr lang="ru-RU" dirty="0"/>
          </a:p>
        </p:txBody>
      </p:sp>
      <p:sp>
        <p:nvSpPr>
          <p:cNvPr id="7" name="Кольцо 6"/>
          <p:cNvSpPr/>
          <p:nvPr/>
        </p:nvSpPr>
        <p:spPr>
          <a:xfrm>
            <a:off x="7020272" y="1412776"/>
            <a:ext cx="1656184" cy="1296144"/>
          </a:xfrm>
          <a:prstGeom prst="donu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8" name="Кольцо 7"/>
          <p:cNvSpPr/>
          <p:nvPr/>
        </p:nvSpPr>
        <p:spPr>
          <a:xfrm>
            <a:off x="2987824" y="1700808"/>
            <a:ext cx="2808312" cy="1728192"/>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836712"/>
          </a:xfrm>
        </p:spPr>
        <p:txBody>
          <a:bodyPr>
            <a:noAutofit/>
          </a:bodyPr>
          <a:lstStyle/>
          <a:p>
            <a:r>
              <a:rPr lang="ru-RU" sz="3400" dirty="0" smtClean="0"/>
              <a:t>Динамика развития системы оценки</a:t>
            </a:r>
            <a:endParaRPr lang="ru-RU" sz="3400" dirty="0"/>
          </a:p>
        </p:txBody>
      </p:sp>
      <p:sp>
        <p:nvSpPr>
          <p:cNvPr id="3" name="Содержимое 2"/>
          <p:cNvSpPr>
            <a:spLocks noGrp="1"/>
          </p:cNvSpPr>
          <p:nvPr>
            <p:ph idx="1"/>
          </p:nvPr>
        </p:nvSpPr>
        <p:spPr>
          <a:xfrm>
            <a:off x="251520" y="1484784"/>
            <a:ext cx="8640960" cy="4968552"/>
          </a:xfrm>
        </p:spPr>
        <p:txBody>
          <a:bodyPr>
            <a:normAutofit/>
          </a:bodyPr>
          <a:lstStyle/>
          <a:p>
            <a:pPr marL="514350" indent="-514350">
              <a:buNone/>
            </a:pPr>
            <a:r>
              <a:rPr lang="ru-RU" sz="2400" dirty="0" smtClean="0">
                <a:solidFill>
                  <a:srgbClr val="002060"/>
                </a:solidFill>
              </a:rPr>
              <a:t>Изменение состава показателей сверху не приводит каким-либо качественным улучшениям используемых показателей</a:t>
            </a:r>
            <a:endParaRPr lang="en-US" sz="2400" dirty="0" smtClean="0">
              <a:solidFill>
                <a:srgbClr val="002060"/>
              </a:solidFill>
            </a:endParaRPr>
          </a:p>
        </p:txBody>
      </p:sp>
      <p:graphicFrame>
        <p:nvGraphicFramePr>
          <p:cNvPr id="5" name="Диаграмма 4"/>
          <p:cNvGraphicFramePr>
            <a:graphicFrameLocks/>
          </p:cNvGraphicFramePr>
          <p:nvPr/>
        </p:nvGraphicFramePr>
        <p:xfrm>
          <a:off x="611560" y="2763416"/>
          <a:ext cx="7855024" cy="4094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400" dirty="0" smtClean="0"/>
              <a:t>Идеальный показатель результативности для ОМСУ. Какой он?</a:t>
            </a:r>
            <a:endParaRPr lang="ru-RU" sz="3400" dirty="0"/>
          </a:p>
        </p:txBody>
      </p:sp>
      <p:sp>
        <p:nvSpPr>
          <p:cNvPr id="6" name="Содержимое 5"/>
          <p:cNvSpPr>
            <a:spLocks noGrp="1"/>
          </p:cNvSpPr>
          <p:nvPr>
            <p:ph idx="1"/>
          </p:nvPr>
        </p:nvSpPr>
        <p:spPr>
          <a:xfrm>
            <a:off x="251520" y="1484784"/>
            <a:ext cx="8568952" cy="5040560"/>
          </a:xfrm>
        </p:spPr>
        <p:txBody>
          <a:bodyPr>
            <a:normAutofit fontScale="92500" lnSpcReduction="10000"/>
          </a:bodyPr>
          <a:lstStyle/>
          <a:p>
            <a:pPr algn="ctr">
              <a:buNone/>
            </a:pPr>
            <a:r>
              <a:rPr lang="en-US" i="1" dirty="0" smtClean="0"/>
              <a:t>(</a:t>
            </a:r>
            <a:r>
              <a:rPr lang="ru-RU" i="1" dirty="0" smtClean="0"/>
              <a:t>совпадение соответствующего параметра качества показателя с ответо</a:t>
            </a:r>
            <a:r>
              <a:rPr lang="ru-RU" i="1" dirty="0" smtClean="0"/>
              <a:t>м</a:t>
            </a:r>
            <a:r>
              <a:rPr lang="ru-RU" i="1" dirty="0" smtClean="0"/>
              <a:t> </a:t>
            </a:r>
            <a:r>
              <a:rPr lang="en-US" i="1" dirty="0" smtClean="0"/>
              <a:t>“</a:t>
            </a:r>
            <a:r>
              <a:rPr lang="ru-RU" i="1" dirty="0" smtClean="0"/>
              <a:t>этот показатель ДОЛЖЕН использоваться при оценке и расчёте грантов</a:t>
            </a:r>
            <a:r>
              <a:rPr lang="en-US" i="1" dirty="0" smtClean="0"/>
              <a:t>”) </a:t>
            </a:r>
            <a:endParaRPr lang="en-US" i="1" dirty="0" smtClean="0"/>
          </a:p>
          <a:p>
            <a:pPr>
              <a:buFont typeface="Wingdings" pitchFamily="2" charset="2"/>
              <a:buChar char="ü"/>
            </a:pPr>
            <a:r>
              <a:rPr lang="ru-RU" dirty="0" smtClean="0">
                <a:solidFill>
                  <a:srgbClr val="7030A0"/>
                </a:solidFill>
              </a:rPr>
              <a:t>Чёткость формулировки показателя</a:t>
            </a:r>
            <a:r>
              <a:rPr lang="en-US" dirty="0" smtClean="0">
                <a:solidFill>
                  <a:srgbClr val="7030A0"/>
                </a:solidFill>
                <a:latin typeface="Microsoft Sans Serif"/>
              </a:rPr>
              <a:t> </a:t>
            </a:r>
            <a:r>
              <a:rPr lang="en-US" dirty="0" smtClean="0">
                <a:solidFill>
                  <a:srgbClr val="7030A0"/>
                </a:solidFill>
                <a:latin typeface="Microsoft Sans Serif"/>
              </a:rPr>
              <a:t>(66,1%)</a:t>
            </a:r>
          </a:p>
          <a:p>
            <a:pPr>
              <a:buFont typeface="Wingdings" pitchFamily="2" charset="2"/>
              <a:buChar char="ü"/>
            </a:pPr>
            <a:r>
              <a:rPr lang="ru-RU" dirty="0" smtClean="0">
                <a:solidFill>
                  <a:srgbClr val="7030A0"/>
                </a:solidFill>
              </a:rPr>
              <a:t>Качество и достоверность собственных отчётных данных</a:t>
            </a:r>
            <a:r>
              <a:rPr lang="en-US" dirty="0" smtClean="0">
                <a:solidFill>
                  <a:srgbClr val="7030A0"/>
                </a:solidFill>
              </a:rPr>
              <a:t> </a:t>
            </a:r>
            <a:r>
              <a:rPr lang="en-US" dirty="0" smtClean="0">
                <a:solidFill>
                  <a:srgbClr val="7030A0"/>
                </a:solidFill>
                <a:latin typeface="Microsoft Sans Serif"/>
              </a:rPr>
              <a:t>(65,3%)</a:t>
            </a:r>
          </a:p>
          <a:p>
            <a:pPr>
              <a:buFont typeface="Wingdings" pitchFamily="2" charset="2"/>
              <a:buChar char="ü"/>
            </a:pPr>
            <a:r>
              <a:rPr lang="ru-RU" dirty="0" smtClean="0">
                <a:solidFill>
                  <a:srgbClr val="7030A0"/>
                </a:solidFill>
              </a:rPr>
              <a:t>Качество и достоверность отчётны</a:t>
            </a:r>
            <a:r>
              <a:rPr lang="ru-RU" dirty="0" smtClean="0">
                <a:solidFill>
                  <a:srgbClr val="7030A0"/>
                </a:solidFill>
              </a:rPr>
              <a:t>х данных других ОМСУ региона</a:t>
            </a:r>
            <a:r>
              <a:rPr lang="en-US" dirty="0" smtClean="0">
                <a:solidFill>
                  <a:srgbClr val="7030A0"/>
                </a:solidFill>
                <a:latin typeface="Microsoft Sans Serif"/>
              </a:rPr>
              <a:t>(55,1</a:t>
            </a:r>
            <a:r>
              <a:rPr lang="en-US" dirty="0" smtClean="0">
                <a:solidFill>
                  <a:srgbClr val="7030A0"/>
                </a:solidFill>
                <a:latin typeface="Microsoft Sans Serif"/>
              </a:rPr>
              <a:t>%) </a:t>
            </a:r>
          </a:p>
          <a:p>
            <a:pPr>
              <a:buFont typeface="Wingdings" pitchFamily="2" charset="2"/>
              <a:buChar char="ü"/>
            </a:pPr>
            <a:r>
              <a:rPr lang="ru-RU" dirty="0" smtClean="0">
                <a:solidFill>
                  <a:srgbClr val="7030A0"/>
                </a:solidFill>
              </a:rPr>
              <a:t>Высокая вероятность 5%-ной оптимизации</a:t>
            </a:r>
            <a:r>
              <a:rPr lang="en-US" dirty="0" smtClean="0">
                <a:solidFill>
                  <a:srgbClr val="7030A0"/>
                </a:solidFill>
                <a:latin typeface="Microsoft Sans Serif"/>
              </a:rPr>
              <a:t> </a:t>
            </a:r>
            <a:r>
              <a:rPr lang="en-US" dirty="0" smtClean="0">
                <a:solidFill>
                  <a:srgbClr val="7030A0"/>
                </a:solidFill>
                <a:latin typeface="Microsoft Sans Serif"/>
              </a:rPr>
              <a:t>(54,2%)</a:t>
            </a:r>
          </a:p>
          <a:p>
            <a:pPr>
              <a:buFont typeface="Wingdings" pitchFamily="2" charset="2"/>
              <a:buChar char="ü"/>
            </a:pPr>
            <a:endParaRPr lang="en-US" dirty="0" smtClean="0">
              <a:latin typeface="Microsoft Sans Serif"/>
            </a:endParaRPr>
          </a:p>
          <a:p>
            <a:pPr>
              <a:buFont typeface="Wingdings" pitchFamily="2" charset="2"/>
              <a:buChar char="ü"/>
            </a:pPr>
            <a:endParaRPr lang="en-US" dirty="0" smtClean="0">
              <a:latin typeface="Microsoft Sans Serif"/>
            </a:endParaRPr>
          </a:p>
          <a:p>
            <a:pPr>
              <a:buFont typeface="Wingdings" pitchFamily="2" charset="2"/>
              <a:buChar char="ü"/>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548680"/>
          </a:xfrm>
        </p:spPr>
        <p:txBody>
          <a:bodyPr>
            <a:normAutofit fontScale="90000"/>
          </a:bodyPr>
          <a:lstStyle/>
          <a:p>
            <a:r>
              <a:rPr lang="ru-RU" dirty="0" smtClean="0"/>
              <a:t>Влияние возраста и стажа</a:t>
            </a:r>
            <a:r>
              <a:rPr lang="en-US" dirty="0" smtClean="0"/>
              <a:t> (</a:t>
            </a:r>
            <a:r>
              <a:rPr lang="ru-RU" dirty="0" smtClean="0"/>
              <a:t>1</a:t>
            </a:r>
            <a:r>
              <a:rPr lang="en-US" dirty="0" smtClean="0"/>
              <a:t>)</a:t>
            </a:r>
            <a:endParaRPr lang="ru-RU" dirty="0"/>
          </a:p>
        </p:txBody>
      </p:sp>
      <p:sp>
        <p:nvSpPr>
          <p:cNvPr id="3" name="Содержимое 2"/>
          <p:cNvSpPr>
            <a:spLocks noGrp="1"/>
          </p:cNvSpPr>
          <p:nvPr>
            <p:ph idx="1"/>
          </p:nvPr>
        </p:nvSpPr>
        <p:spPr>
          <a:xfrm>
            <a:off x="107504" y="620688"/>
            <a:ext cx="8784976" cy="5832648"/>
          </a:xfrm>
        </p:spPr>
        <p:txBody>
          <a:bodyPr/>
          <a:lstStyle/>
          <a:p>
            <a:pPr marL="514350" indent="-514350">
              <a:buNone/>
            </a:pPr>
            <a:r>
              <a:rPr lang="ru-RU" sz="2400" dirty="0" smtClean="0"/>
              <a:t>А</a:t>
            </a:r>
            <a:r>
              <a:rPr lang="en-US" sz="2400" dirty="0" smtClean="0"/>
              <a:t>. “</a:t>
            </a:r>
            <a:r>
              <a:rPr lang="ru-RU" sz="2400" dirty="0" smtClean="0"/>
              <a:t>Ветераны</a:t>
            </a:r>
            <a:r>
              <a:rPr lang="en-US" sz="2400" dirty="0" smtClean="0"/>
              <a:t>” </a:t>
            </a:r>
            <a:r>
              <a:rPr lang="en-US" sz="2400" dirty="0" smtClean="0"/>
              <a:t>(55+) </a:t>
            </a:r>
            <a:r>
              <a:rPr lang="ru-RU" sz="2400" dirty="0" smtClean="0"/>
              <a:t>часто имеют принципиально другую позицию относительно целесообразности использования того или иного показателя </a:t>
            </a:r>
            <a:r>
              <a:rPr lang="ru-RU" sz="2400" dirty="0" smtClean="0"/>
              <a:t>для сопоставительной </a:t>
            </a:r>
            <a:r>
              <a:rPr lang="ru-RU" sz="2400" dirty="0" smtClean="0"/>
              <a:t>оценки </a:t>
            </a:r>
            <a:r>
              <a:rPr lang="ru-RU" sz="2000" dirty="0" smtClean="0">
                <a:solidFill>
                  <a:srgbClr val="FF0000"/>
                </a:solidFill>
              </a:rPr>
              <a:t>(требуется более детальное исследование причин) </a:t>
            </a:r>
            <a:endParaRPr lang="ru-RU" sz="2000" dirty="0">
              <a:solidFill>
                <a:srgbClr val="FF0000"/>
              </a:solidFill>
            </a:endParaRPr>
          </a:p>
        </p:txBody>
      </p:sp>
      <p:graphicFrame>
        <p:nvGraphicFramePr>
          <p:cNvPr id="4" name="Диаграмма 3"/>
          <p:cNvGraphicFramePr>
            <a:graphicFrameLocks/>
          </p:cNvGraphicFramePr>
          <p:nvPr/>
        </p:nvGraphicFramePr>
        <p:xfrm>
          <a:off x="1164010" y="2060848"/>
          <a:ext cx="7979990" cy="47971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Влияние возраста и стажа</a:t>
            </a:r>
            <a:r>
              <a:rPr lang="en-US" dirty="0" smtClean="0"/>
              <a:t> (</a:t>
            </a:r>
            <a:r>
              <a:rPr lang="ru-RU" dirty="0" smtClean="0"/>
              <a:t>2</a:t>
            </a:r>
            <a:r>
              <a:rPr lang="en-US" dirty="0" smtClean="0"/>
              <a:t>)</a:t>
            </a:r>
            <a:endParaRPr lang="ru-RU" dirty="0"/>
          </a:p>
        </p:txBody>
      </p:sp>
      <p:sp>
        <p:nvSpPr>
          <p:cNvPr id="3" name="Содержимое 2"/>
          <p:cNvSpPr>
            <a:spLocks noGrp="1"/>
          </p:cNvSpPr>
          <p:nvPr>
            <p:ph idx="1"/>
          </p:nvPr>
        </p:nvSpPr>
        <p:spPr>
          <a:xfrm>
            <a:off x="251520" y="1340768"/>
            <a:ext cx="8640960" cy="5112568"/>
          </a:xfrm>
        </p:spPr>
        <p:txBody>
          <a:bodyPr/>
          <a:lstStyle/>
          <a:p>
            <a:pPr marL="514350" indent="-514350">
              <a:buNone/>
            </a:pPr>
            <a:r>
              <a:rPr lang="ru-RU" sz="2400" dirty="0" smtClean="0"/>
              <a:t>В</a:t>
            </a:r>
            <a:r>
              <a:rPr lang="en-US" sz="2400" dirty="0" smtClean="0"/>
              <a:t>. </a:t>
            </a:r>
            <a:r>
              <a:rPr lang="ru-RU" sz="2400" dirty="0" smtClean="0"/>
              <a:t>Молодые/новые сотрудники ОМСУ </a:t>
            </a:r>
            <a:r>
              <a:rPr lang="en-US" sz="2400" dirty="0" smtClean="0"/>
              <a:t>(</a:t>
            </a:r>
            <a:r>
              <a:rPr lang="ru-RU" sz="2400" dirty="0" smtClean="0"/>
              <a:t>характерно и для возраста </a:t>
            </a:r>
            <a:r>
              <a:rPr lang="en-US" sz="2400" dirty="0" smtClean="0"/>
              <a:t>“</a:t>
            </a:r>
            <a:r>
              <a:rPr lang="ru-RU" sz="2400" dirty="0" smtClean="0"/>
              <a:t>до</a:t>
            </a:r>
            <a:r>
              <a:rPr lang="en-US" sz="2400" dirty="0" smtClean="0"/>
              <a:t> </a:t>
            </a:r>
            <a:r>
              <a:rPr lang="en-US" sz="2400" dirty="0" smtClean="0"/>
              <a:t>30” </a:t>
            </a:r>
            <a:r>
              <a:rPr lang="ru-RU" sz="2400" dirty="0" smtClean="0"/>
              <a:t>и для стажа</a:t>
            </a:r>
            <a:r>
              <a:rPr lang="en-US" sz="2400" dirty="0" smtClean="0"/>
              <a:t>“</a:t>
            </a:r>
            <a:r>
              <a:rPr lang="ru-RU" sz="2400" dirty="0" smtClean="0"/>
              <a:t>менее пяти лет</a:t>
            </a:r>
            <a:r>
              <a:rPr lang="en-US" sz="2400" dirty="0" smtClean="0"/>
              <a:t>”) </a:t>
            </a:r>
            <a:r>
              <a:rPr lang="ru-RU" sz="2400" dirty="0" smtClean="0"/>
              <a:t>в целом</a:t>
            </a:r>
            <a:r>
              <a:rPr lang="en-US" sz="2400" dirty="0" smtClean="0"/>
              <a:t>:</a:t>
            </a:r>
            <a:endParaRPr lang="en-US" sz="2400" dirty="0" smtClean="0"/>
          </a:p>
          <a:p>
            <a:pPr marL="514350" indent="-514350">
              <a:buFont typeface="Wingdings" pitchFamily="2" charset="2"/>
              <a:buChar char="ü"/>
            </a:pPr>
            <a:r>
              <a:rPr lang="ru-RU" sz="2400" dirty="0" smtClean="0"/>
              <a:t>Менее уверены в достоверности данных конкурентов</a:t>
            </a:r>
            <a:endParaRPr lang="en-US" sz="2400" dirty="0" smtClean="0"/>
          </a:p>
          <a:p>
            <a:pPr marL="514350" indent="-514350">
              <a:buFont typeface="Wingdings" pitchFamily="2" charset="2"/>
              <a:buChar char="ü"/>
            </a:pPr>
            <a:r>
              <a:rPr lang="ru-RU" sz="2400" dirty="0" smtClean="0"/>
              <a:t>Более уверены в возможности существенной оптимизации показателей за короткий период (при наличии ресурсов)</a:t>
            </a:r>
            <a:endParaRPr lang="en-US" sz="2400" dirty="0" smtClean="0"/>
          </a:p>
          <a:p>
            <a:pPr marL="514350" indent="-514350">
              <a:buFont typeface="Wingdings" pitchFamily="2" charset="2"/>
              <a:buChar char="ü"/>
            </a:pPr>
            <a:r>
              <a:rPr lang="ru-RU" sz="2400" dirty="0" smtClean="0"/>
              <a:t>Считают более сильным влияние на показатель других органов власти</a:t>
            </a:r>
            <a:endParaRPr lang="en-US" sz="2400" dirty="0" smtClean="0"/>
          </a:p>
          <a:p>
            <a:pPr marL="514350" indent="-514350">
              <a:buNone/>
            </a:pPr>
            <a:r>
              <a:rPr lang="en-US" dirty="0" smtClean="0"/>
              <a:t>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4" cy="764704"/>
          </a:xfrm>
        </p:spPr>
        <p:txBody>
          <a:bodyPr>
            <a:normAutofit/>
          </a:bodyPr>
          <a:lstStyle/>
          <a:p>
            <a:r>
              <a:rPr lang="ru-RU" sz="3600" dirty="0" smtClean="0"/>
              <a:t>Постановка исследовательской задачи</a:t>
            </a:r>
            <a:r>
              <a:rPr lang="en-US" sz="3600" dirty="0" smtClean="0"/>
              <a:t> </a:t>
            </a:r>
            <a:r>
              <a:rPr lang="en-US" sz="3600" dirty="0" smtClean="0"/>
              <a:t>(1)</a:t>
            </a:r>
            <a:endParaRPr lang="ru-RU" sz="3600" dirty="0"/>
          </a:p>
        </p:txBody>
      </p:sp>
      <p:sp>
        <p:nvSpPr>
          <p:cNvPr id="3" name="Содержимое 2"/>
          <p:cNvSpPr>
            <a:spLocks noGrp="1"/>
          </p:cNvSpPr>
          <p:nvPr>
            <p:ph idx="1"/>
          </p:nvPr>
        </p:nvSpPr>
        <p:spPr>
          <a:xfrm>
            <a:off x="323528" y="764704"/>
            <a:ext cx="8640960" cy="6264696"/>
          </a:xfrm>
        </p:spPr>
        <p:txBody>
          <a:bodyPr>
            <a:normAutofit fontScale="70000" lnSpcReduction="20000"/>
          </a:bodyPr>
          <a:lstStyle/>
          <a:p>
            <a:pPr>
              <a:buNone/>
            </a:pPr>
            <a:r>
              <a:rPr lang="ru-RU" sz="3000" dirty="0" smtClean="0">
                <a:solidFill>
                  <a:srgbClr val="002060"/>
                </a:solidFill>
              </a:rPr>
              <a:t>Почему системы типа </a:t>
            </a:r>
            <a:r>
              <a:rPr lang="en-US" sz="3000" dirty="0" smtClean="0">
                <a:solidFill>
                  <a:srgbClr val="002060"/>
                </a:solidFill>
              </a:rPr>
              <a:t>performance</a:t>
            </a:r>
            <a:r>
              <a:rPr lang="ru-RU" sz="3000" dirty="0" smtClean="0">
                <a:solidFill>
                  <a:srgbClr val="002060"/>
                </a:solidFill>
              </a:rPr>
              <a:t> </a:t>
            </a:r>
            <a:r>
              <a:rPr lang="en-US" sz="3000" dirty="0" smtClean="0">
                <a:solidFill>
                  <a:srgbClr val="002060"/>
                </a:solidFill>
              </a:rPr>
              <a:t>benchmarking </a:t>
            </a:r>
            <a:r>
              <a:rPr lang="ru-RU" sz="3000" dirty="0" smtClean="0">
                <a:solidFill>
                  <a:srgbClr val="002060"/>
                </a:solidFill>
              </a:rPr>
              <a:t>используются неэффективно или недоиспользуются</a:t>
            </a:r>
            <a:r>
              <a:rPr lang="en-US" sz="3000" dirty="0" smtClean="0">
                <a:solidFill>
                  <a:srgbClr val="002060"/>
                </a:solidFill>
              </a:rPr>
              <a:t> </a:t>
            </a:r>
            <a:r>
              <a:rPr lang="en-US" sz="3000" dirty="0" smtClean="0">
                <a:solidFill>
                  <a:srgbClr val="002060"/>
                </a:solidFill>
              </a:rPr>
              <a:t>-  </a:t>
            </a:r>
            <a:r>
              <a:rPr lang="ru-RU" sz="3000" dirty="0" smtClean="0">
                <a:solidFill>
                  <a:srgbClr val="002060"/>
                </a:solidFill>
              </a:rPr>
              <a:t>исследователи выделяют два главных препятствия</a:t>
            </a:r>
            <a:r>
              <a:rPr lang="en-US" sz="3000" dirty="0" smtClean="0">
                <a:solidFill>
                  <a:srgbClr val="002060"/>
                </a:solidFill>
              </a:rPr>
              <a:t>:</a:t>
            </a:r>
            <a:endParaRPr lang="en-US" sz="3000" dirty="0" smtClean="0">
              <a:solidFill>
                <a:srgbClr val="002060"/>
              </a:solidFill>
            </a:endParaRPr>
          </a:p>
          <a:p>
            <a:pPr>
              <a:buNone/>
            </a:pPr>
            <a:endParaRPr lang="en-US" sz="1200" dirty="0" smtClean="0">
              <a:solidFill>
                <a:srgbClr val="7030A0"/>
              </a:solidFill>
            </a:endParaRPr>
          </a:p>
          <a:p>
            <a:pPr marL="514350" indent="-514350">
              <a:buFont typeface="+mj-lt"/>
              <a:buAutoNum type="arabicPeriod"/>
            </a:pPr>
            <a:r>
              <a:rPr lang="ru-RU" dirty="0" smtClean="0">
                <a:solidFill>
                  <a:srgbClr val="7030A0"/>
                </a:solidFill>
              </a:rPr>
              <a:t>Люди (оцениваемые, в т.ч. </a:t>
            </a:r>
            <a:r>
              <a:rPr lang="ru-RU" dirty="0" smtClean="0">
                <a:solidFill>
                  <a:srgbClr val="7030A0"/>
                </a:solidFill>
              </a:rPr>
              <a:t>и</a:t>
            </a:r>
            <a:r>
              <a:rPr lang="ru-RU" dirty="0" smtClean="0">
                <a:solidFill>
                  <a:srgbClr val="7030A0"/>
                </a:solidFill>
              </a:rPr>
              <a:t>х </a:t>
            </a:r>
            <a:r>
              <a:rPr lang="ru-RU" dirty="0" smtClean="0">
                <a:solidFill>
                  <a:srgbClr val="7030A0"/>
                </a:solidFill>
              </a:rPr>
              <a:t>р</a:t>
            </a:r>
            <a:r>
              <a:rPr lang="ru-RU" dirty="0" smtClean="0">
                <a:solidFill>
                  <a:srgbClr val="7030A0"/>
                </a:solidFill>
              </a:rPr>
              <a:t>уководители)</a:t>
            </a:r>
            <a:endParaRPr lang="en-US" dirty="0" smtClean="0">
              <a:solidFill>
                <a:srgbClr val="7030A0"/>
              </a:solidFill>
            </a:endParaRPr>
          </a:p>
          <a:p>
            <a:pPr marL="914400" lvl="1" indent="-514350">
              <a:buFont typeface="Wingdings" pitchFamily="2" charset="2"/>
              <a:buChar char="ü"/>
            </a:pPr>
            <a:r>
              <a:rPr lang="ru-RU" sz="2600" dirty="0" smtClean="0"/>
              <a:t>н</a:t>
            </a:r>
            <a:r>
              <a:rPr lang="ru-RU" sz="2600" dirty="0" smtClean="0"/>
              <a:t>е готовы, не владеют навыками УПР</a:t>
            </a:r>
            <a:endParaRPr lang="en-US" sz="2600" dirty="0" smtClean="0"/>
          </a:p>
          <a:p>
            <a:pPr marL="914400" lvl="1" indent="-514350">
              <a:buFont typeface="Wingdings" pitchFamily="2" charset="2"/>
              <a:buChar char="ü"/>
            </a:pPr>
            <a:r>
              <a:rPr lang="ru-RU" sz="2600" dirty="0" smtClean="0"/>
              <a:t>п</a:t>
            </a:r>
            <a:r>
              <a:rPr lang="ru-RU" sz="2600" dirty="0" smtClean="0"/>
              <a:t>редпочитают ситуационное поведение /</a:t>
            </a:r>
          </a:p>
          <a:p>
            <a:pPr marL="914400" lvl="1" indent="-514350">
              <a:buNone/>
            </a:pPr>
            <a:r>
              <a:rPr lang="ru-RU" sz="2600" dirty="0" smtClean="0"/>
              <a:t>ручное управление</a:t>
            </a:r>
            <a:r>
              <a:rPr lang="en-US" sz="2600" dirty="0" smtClean="0"/>
              <a:t>”</a:t>
            </a:r>
            <a:endParaRPr lang="en-US" sz="2600" dirty="0" smtClean="0"/>
          </a:p>
          <a:p>
            <a:pPr marL="914400" lvl="1" indent="-514350">
              <a:buFont typeface="Wingdings" pitchFamily="2" charset="2"/>
              <a:buChar char="ü"/>
            </a:pPr>
            <a:r>
              <a:rPr lang="ru-RU" sz="2600" dirty="0" smtClean="0"/>
              <a:t>Нет достаточной политической поддержки </a:t>
            </a:r>
          </a:p>
          <a:p>
            <a:pPr marL="914400" lvl="1" indent="-514350">
              <a:buNone/>
            </a:pPr>
            <a:r>
              <a:rPr lang="ru-RU" sz="2600" dirty="0" smtClean="0"/>
              <a:t>Внедрения системы УПР </a:t>
            </a:r>
            <a:endParaRPr lang="en-US" sz="2600" dirty="0" smtClean="0"/>
          </a:p>
          <a:p>
            <a:pPr marL="914400" lvl="1" indent="-514350">
              <a:buFont typeface="Wingdings" pitchFamily="2" charset="2"/>
              <a:buChar char="ü"/>
            </a:pPr>
            <a:r>
              <a:rPr lang="ru-RU" sz="2600" dirty="0" smtClean="0"/>
              <a:t>с</a:t>
            </a:r>
            <a:r>
              <a:rPr lang="ru-RU" sz="2600" dirty="0" smtClean="0"/>
              <a:t>клонны к манипуляции отчетными данными</a:t>
            </a:r>
            <a:endParaRPr lang="en-US" sz="2600" dirty="0" smtClean="0"/>
          </a:p>
          <a:p>
            <a:pPr marL="914400" lvl="1" indent="-514350">
              <a:buFont typeface="Wingdings" pitchFamily="2" charset="2"/>
              <a:buChar char="ü"/>
            </a:pPr>
            <a:endParaRPr lang="en-US" dirty="0" smtClean="0"/>
          </a:p>
          <a:p>
            <a:pPr marL="514350" indent="-514350">
              <a:buFont typeface="+mj-lt"/>
              <a:buAutoNum type="arabicPeriod"/>
            </a:pPr>
            <a:r>
              <a:rPr lang="ru-RU" dirty="0" smtClean="0">
                <a:solidFill>
                  <a:srgbClr val="7030A0"/>
                </a:solidFill>
              </a:rPr>
              <a:t>Показатели</a:t>
            </a:r>
            <a:endParaRPr lang="en-US" dirty="0" smtClean="0">
              <a:solidFill>
                <a:srgbClr val="7030A0"/>
              </a:solidFill>
            </a:endParaRPr>
          </a:p>
          <a:p>
            <a:pPr marL="914400" lvl="1" indent="-514350">
              <a:buFont typeface="Wingdings" pitchFamily="2" charset="2"/>
              <a:buChar char="ü"/>
            </a:pPr>
            <a:r>
              <a:rPr lang="ru-RU" dirty="0" smtClean="0"/>
              <a:t>н</a:t>
            </a:r>
            <a:r>
              <a:rPr lang="ru-RU" dirty="0" smtClean="0"/>
              <a:t>икогда полностью не соответствуют требованиям</a:t>
            </a:r>
          </a:p>
          <a:p>
            <a:pPr marL="914400" lvl="1" indent="-514350">
              <a:buNone/>
            </a:pPr>
            <a:r>
              <a:rPr lang="ru-RU" dirty="0" smtClean="0"/>
              <a:t> по качеству (</a:t>
            </a:r>
            <a:r>
              <a:rPr lang="en-US" dirty="0" smtClean="0"/>
              <a:t>SMART</a:t>
            </a:r>
            <a:r>
              <a:rPr lang="ru-RU" dirty="0" smtClean="0"/>
              <a:t> и т.д.)</a:t>
            </a:r>
            <a:endParaRPr lang="en-US" dirty="0" smtClean="0"/>
          </a:p>
          <a:p>
            <a:pPr marL="914400" lvl="1" indent="-514350">
              <a:buFont typeface="Wingdings" pitchFamily="2" charset="2"/>
              <a:buChar char="ü"/>
            </a:pPr>
            <a:r>
              <a:rPr lang="ru-RU" dirty="0" smtClean="0"/>
              <a:t>и</a:t>
            </a:r>
            <a:r>
              <a:rPr lang="ru-RU" dirty="0" smtClean="0"/>
              <a:t>меютс</a:t>
            </a:r>
            <a:r>
              <a:rPr lang="ru-RU" dirty="0" smtClean="0"/>
              <a:t>я проблемы со сбором отчётных данных и,</a:t>
            </a:r>
          </a:p>
          <a:p>
            <a:pPr marL="914400" lvl="1" indent="-514350">
              <a:buNone/>
            </a:pPr>
            <a:r>
              <a:rPr lang="ru-RU" dirty="0" smtClean="0"/>
              <a:t>с</a:t>
            </a:r>
            <a:r>
              <a:rPr lang="ru-RU" dirty="0" smtClean="0"/>
              <a:t>ледовательно, с их объективным качеством</a:t>
            </a:r>
            <a:endParaRPr lang="en-US" dirty="0" smtClean="0"/>
          </a:p>
          <a:p>
            <a:pPr marL="914400" lvl="1" indent="-514350">
              <a:buFont typeface="Wingdings" pitchFamily="2" charset="2"/>
              <a:buChar char="ü"/>
            </a:pPr>
            <a:r>
              <a:rPr lang="ru-RU" dirty="0" smtClean="0"/>
              <a:t>с</a:t>
            </a:r>
            <a:r>
              <a:rPr lang="ru-RU" dirty="0" smtClean="0"/>
              <a:t>ложная композиция (набор) показателей разных </a:t>
            </a:r>
          </a:p>
          <a:p>
            <a:pPr marL="914400" lvl="1" indent="-514350">
              <a:buNone/>
            </a:pPr>
            <a:r>
              <a:rPr lang="ru-RU" dirty="0" smtClean="0"/>
              <a:t>типов – </a:t>
            </a:r>
            <a:r>
              <a:rPr lang="ru-RU" dirty="0" smtClean="0"/>
              <a:t>невозможно использовать в управлении</a:t>
            </a:r>
            <a:endParaRPr lang="en-US" dirty="0" smtClean="0"/>
          </a:p>
          <a:p>
            <a:pPr marL="914400" lvl="1" indent="-514350">
              <a:buNone/>
            </a:pPr>
            <a:endParaRPr lang="en-US" dirty="0" smtClean="0"/>
          </a:p>
          <a:p>
            <a:pPr marL="914400" lvl="1" indent="-514350">
              <a:buNone/>
            </a:pPr>
            <a:r>
              <a:rPr lang="ru-RU" dirty="0" smtClean="0">
                <a:solidFill>
                  <a:srgbClr val="FF0000"/>
                </a:solidFill>
              </a:rPr>
              <a:t>Но эти причины всегда переплетены </a:t>
            </a:r>
            <a:r>
              <a:rPr lang="en-US" dirty="0" smtClean="0">
                <a:solidFill>
                  <a:srgbClr val="FF0000"/>
                </a:solidFill>
              </a:rPr>
              <a:t>– </a:t>
            </a:r>
            <a:r>
              <a:rPr lang="ru-RU" dirty="0" smtClean="0">
                <a:solidFill>
                  <a:srgbClr val="FF0000"/>
                </a:solidFill>
              </a:rPr>
              <a:t>как же оптимизировать систему?</a:t>
            </a:r>
            <a:endParaRPr lang="ru-RU" dirty="0">
              <a:solidFill>
                <a:srgbClr val="FF0000"/>
              </a:solidFill>
            </a:endParaRPr>
          </a:p>
        </p:txBody>
      </p:sp>
      <p:pic>
        <p:nvPicPr>
          <p:cNvPr id="1026" name="Picture 2" descr="http://im3-tub-ru.yandex.net/i?id=239977800-42-72&amp;n=21">
            <a:hlinkClick r:id="rId3"/>
          </p:cNvPr>
          <p:cNvPicPr>
            <a:picLocks noChangeAspect="1" noChangeArrowheads="1"/>
          </p:cNvPicPr>
          <p:nvPr/>
        </p:nvPicPr>
        <p:blipFill>
          <a:blip r:embed="rId4" cstate="print"/>
          <a:srcRect/>
          <a:stretch>
            <a:fillRect/>
          </a:stretch>
        </p:blipFill>
        <p:spPr bwMode="auto">
          <a:xfrm>
            <a:off x="6804248" y="4221088"/>
            <a:ext cx="1876425" cy="1428750"/>
          </a:xfrm>
          <a:prstGeom prst="rect">
            <a:avLst/>
          </a:prstGeom>
          <a:noFill/>
        </p:spPr>
      </p:pic>
      <p:pic>
        <p:nvPicPr>
          <p:cNvPr id="1028" name="Picture 4" descr="http://www.ssonetwork.com/images/article_images/small/ModernBusiness1.jpeg">
            <a:hlinkClick r:id="rId5"/>
          </p:cNvPr>
          <p:cNvPicPr>
            <a:picLocks noChangeAspect="1" noChangeArrowheads="1"/>
          </p:cNvPicPr>
          <p:nvPr/>
        </p:nvPicPr>
        <p:blipFill>
          <a:blip r:embed="rId6" cstate="print"/>
          <a:srcRect/>
          <a:stretch>
            <a:fillRect/>
          </a:stretch>
        </p:blipFill>
        <p:spPr bwMode="auto">
          <a:xfrm>
            <a:off x="6516216" y="1628800"/>
            <a:ext cx="1792896" cy="183387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Набор требований к качеству показателей, используемых в системе сравнительной оценки эффективности и результативности деятельности</a:t>
            </a:r>
            <a:endParaRPr lang="ru-RU" sz="2800" dirty="0"/>
          </a:p>
        </p:txBody>
      </p:sp>
      <p:graphicFrame>
        <p:nvGraphicFramePr>
          <p:cNvPr id="6" name="Содержимое 5"/>
          <p:cNvGraphicFramePr>
            <a:graphicFrameLocks noGrp="1"/>
          </p:cNvGraphicFramePr>
          <p:nvPr>
            <p:ph idx="1"/>
          </p:nvPr>
        </p:nvGraphicFramePr>
        <p:xfrm>
          <a:off x="179512" y="1700808"/>
          <a:ext cx="8856984" cy="3863658"/>
        </p:xfrm>
        <a:graphic>
          <a:graphicData uri="http://schemas.openxmlformats.org/drawingml/2006/table">
            <a:tbl>
              <a:tblPr/>
              <a:tblGrid>
                <a:gridCol w="1402130"/>
                <a:gridCol w="1475926"/>
                <a:gridCol w="1549723"/>
                <a:gridCol w="1475926"/>
                <a:gridCol w="1623519"/>
                <a:gridCol w="1329760"/>
              </a:tblGrid>
              <a:tr h="154512">
                <a:tc>
                  <a:txBody>
                    <a:bodyPr/>
                    <a:lstStyle/>
                    <a:p>
                      <a:pPr algn="ctr" fontAlgn="b"/>
                      <a:r>
                        <a:rPr lang="en-US" sz="1800" b="0" i="0" u="none" strike="noStrike">
                          <a:solidFill>
                            <a:srgbClr val="000000"/>
                          </a:solidFill>
                          <a:latin typeface="Calibri"/>
                        </a:rPr>
                        <a:t> S</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M</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A</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R</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T</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800" b="0" i="0" u="none" strike="noStrike">
                        <a:solidFill>
                          <a:srgbClr val="000000"/>
                        </a:solidFill>
                        <a:latin typeface="Calibri"/>
                      </a:endParaRPr>
                    </a:p>
                  </a:txBody>
                  <a:tcPr marL="7726" marR="7726" marT="7726" marB="0" anchor="b">
                    <a:lnL w="6350" cap="flat" cmpd="sng" algn="ctr">
                      <a:solidFill>
                        <a:srgbClr val="000000"/>
                      </a:solidFill>
                      <a:prstDash val="solid"/>
                      <a:round/>
                      <a:headEnd type="none" w="med" len="med"/>
                      <a:tailEnd type="none" w="med" len="med"/>
                    </a:lnL>
                    <a:lnR>
                      <a:noFill/>
                    </a:lnR>
                    <a:lnT>
                      <a:noFill/>
                    </a:lnT>
                    <a:lnB>
                      <a:noFill/>
                    </a:lnB>
                  </a:tcPr>
                </a:tc>
              </a:tr>
              <a:tr h="309023">
                <a:tc>
                  <a:txBody>
                    <a:bodyPr/>
                    <a:lstStyle/>
                    <a:p>
                      <a:pPr algn="ctr" fontAlgn="b"/>
                      <a:r>
                        <a:rPr lang="en-US" sz="1800" b="0" i="0" u="none" strike="noStrike">
                          <a:solidFill>
                            <a:srgbClr val="000000"/>
                          </a:solidFill>
                          <a:latin typeface="Calibri"/>
                        </a:rPr>
                        <a:t>Specific (</a:t>
                      </a:r>
                      <a:r>
                        <a:rPr lang="ru-RU" sz="1800" b="0" i="0" u="none" strike="noStrike">
                          <a:solidFill>
                            <a:srgbClr val="000000"/>
                          </a:solidFill>
                          <a:latin typeface="Calibri"/>
                        </a:rPr>
                        <a:t>Конкретный)</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Measurable (</a:t>
                      </a:r>
                      <a:r>
                        <a:rPr lang="ru-RU" sz="1800" b="0" i="0" u="none" strike="noStrike">
                          <a:solidFill>
                            <a:srgbClr val="000000"/>
                          </a:solidFill>
                          <a:latin typeface="Calibri"/>
                        </a:rPr>
                        <a:t>Измеримый)</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Achievable (</a:t>
                      </a:r>
                      <a:r>
                        <a:rPr lang="ru-RU" sz="1800" b="0" i="0" u="none" strike="noStrike">
                          <a:solidFill>
                            <a:srgbClr val="000000"/>
                          </a:solidFill>
                          <a:latin typeface="Calibri"/>
                        </a:rPr>
                        <a:t>Достижимый)</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Relevant (</a:t>
                      </a:r>
                      <a:r>
                        <a:rPr lang="ru-RU" sz="1800" b="0" i="0" u="none" strike="noStrike">
                          <a:solidFill>
                            <a:srgbClr val="000000"/>
                          </a:solidFill>
                          <a:latin typeface="Calibri"/>
                        </a:rPr>
                        <a:t>Актуальный)</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Time-bound</a:t>
                      </a:r>
                      <a:br>
                        <a:rPr lang="en-US" sz="1800" b="0" i="0" u="none" strike="noStrike">
                          <a:solidFill>
                            <a:srgbClr val="000000"/>
                          </a:solidFill>
                          <a:latin typeface="Calibri"/>
                        </a:rPr>
                      </a:br>
                      <a:r>
                        <a:rPr lang="en-US" sz="1800" b="0" i="0" u="none" strike="noStrike">
                          <a:solidFill>
                            <a:srgbClr val="000000"/>
                          </a:solidFill>
                          <a:latin typeface="Calibri"/>
                        </a:rPr>
                        <a:t> (</a:t>
                      </a:r>
                      <a:r>
                        <a:rPr lang="ru-RU" sz="1800" b="0" i="0" u="none" strike="noStrike">
                          <a:solidFill>
                            <a:srgbClr val="000000"/>
                          </a:solidFill>
                          <a:latin typeface="Calibri"/>
                        </a:rPr>
                        <a:t>Ограниченный во времени)</a:t>
                      </a:r>
                    </a:p>
                  </a:txBody>
                  <a:tcPr marL="7726" marR="7726" marT="7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800" b="0" i="0" u="none" strike="noStrike">
                        <a:solidFill>
                          <a:srgbClr val="000000"/>
                        </a:solidFill>
                        <a:latin typeface="Calibri"/>
                      </a:endParaRPr>
                    </a:p>
                  </a:txBody>
                  <a:tcPr marL="7726" marR="7726" marT="77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927070">
                <a:tc>
                  <a:txBody>
                    <a:bodyPr/>
                    <a:lstStyle/>
                    <a:p>
                      <a:pPr algn="l" fontAlgn="t"/>
                      <a:r>
                        <a:rPr lang="ru-RU" sz="1800" b="0" i="0" u="none" strike="noStrike">
                          <a:solidFill>
                            <a:srgbClr val="000000"/>
                          </a:solidFill>
                          <a:latin typeface="Calibri"/>
                        </a:rPr>
                        <a:t>1) Четко отражает предмет оценки (И)</a:t>
                      </a:r>
                      <a:br>
                        <a:rPr lang="ru-RU" sz="1800" b="0" i="0" u="none" strike="noStrike">
                          <a:solidFill>
                            <a:srgbClr val="000000"/>
                          </a:solidFill>
                          <a:latin typeface="Calibri"/>
                        </a:rPr>
                      </a:br>
                      <a:endParaRPr lang="ru-RU" sz="1800" b="0" i="0" u="none" strike="noStrike">
                        <a:solidFill>
                          <a:srgbClr val="000000"/>
                        </a:solidFill>
                        <a:latin typeface="Calibri"/>
                      </a:endParaRPr>
                    </a:p>
                  </a:txBody>
                  <a:tcPr marL="7726" marR="7726" marT="7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800" b="0" i="0" u="none" strike="noStrike">
                          <a:solidFill>
                            <a:srgbClr val="000000"/>
                          </a:solidFill>
                          <a:latin typeface="Calibri"/>
                        </a:rPr>
                        <a:t>1) Возможность получить достоверные исходные отчётные данные (И)</a:t>
                      </a:r>
                      <a:br>
                        <a:rPr lang="ru-RU" sz="1800" b="0" i="0" u="none" strike="noStrike">
                          <a:solidFill>
                            <a:srgbClr val="000000"/>
                          </a:solidFill>
                          <a:latin typeface="Calibri"/>
                        </a:rPr>
                      </a:br>
                      <a:endParaRPr lang="ru-RU" sz="1800" b="0" i="0" u="none" strike="noStrike">
                        <a:solidFill>
                          <a:srgbClr val="000000"/>
                        </a:solidFill>
                        <a:latin typeface="Calibri"/>
                      </a:endParaRPr>
                    </a:p>
                  </a:txBody>
                  <a:tcPr marL="7726" marR="7726" marT="7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800" b="0" i="0" u="none" strike="noStrike" dirty="0">
                          <a:solidFill>
                            <a:srgbClr val="000000"/>
                          </a:solidFill>
                          <a:latin typeface="Calibri"/>
                        </a:rPr>
                        <a:t>1) Степень влияния других уровней власти (И?)</a:t>
                      </a:r>
                    </a:p>
                  </a:txBody>
                  <a:tcPr marL="7726" marR="7726" marT="7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800" b="0" i="0" u="none" strike="noStrike">
                          <a:solidFill>
                            <a:srgbClr val="000000"/>
                          </a:solidFill>
                          <a:latin typeface="Calibri"/>
                        </a:rPr>
                        <a:t>1) Включение в собственные стратегические документы</a:t>
                      </a:r>
                    </a:p>
                  </a:txBody>
                  <a:tcPr marL="7726" marR="7726" marT="7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800" b="0" i="0" u="none" strike="noStrike">
                          <a:solidFill>
                            <a:srgbClr val="000000"/>
                          </a:solidFill>
                          <a:latin typeface="Calibri"/>
                        </a:rPr>
                        <a:t>1)Трудность оптимизации показателя (К)</a:t>
                      </a:r>
                    </a:p>
                  </a:txBody>
                  <a:tcPr marL="7726" marR="7726" marT="7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800" b="0" i="0" u="none" strike="noStrike" dirty="0">
                          <a:solidFill>
                            <a:srgbClr val="000000"/>
                          </a:solidFill>
                          <a:latin typeface="Calibri"/>
                        </a:rPr>
                        <a:t>1) Объективная (неуправляемая) динамика (К) </a:t>
                      </a:r>
                      <a:br>
                        <a:rPr lang="ru-RU" sz="1800" b="0" i="0" u="none" strike="noStrike" dirty="0">
                          <a:solidFill>
                            <a:srgbClr val="000000"/>
                          </a:solidFill>
                          <a:latin typeface="Calibri"/>
                        </a:rPr>
                      </a:br>
                      <a:r>
                        <a:rPr lang="ru-RU" sz="1800" b="0" i="0" u="none" strike="noStrike" dirty="0">
                          <a:solidFill>
                            <a:srgbClr val="000000"/>
                          </a:solidFill>
                          <a:latin typeface="Calibri"/>
                        </a:rPr>
                        <a:t>2) Доверие к данным других ОМСУ (И)</a:t>
                      </a:r>
                      <a:br>
                        <a:rPr lang="ru-RU" sz="1800" b="0" i="0" u="none" strike="noStrike" dirty="0">
                          <a:solidFill>
                            <a:srgbClr val="000000"/>
                          </a:solidFill>
                          <a:latin typeface="Calibri"/>
                        </a:rPr>
                      </a:br>
                      <a:r>
                        <a:rPr lang="ru-RU" sz="1800" b="0" i="0" u="none" strike="noStrike" dirty="0">
                          <a:solidFill>
                            <a:srgbClr val="000000"/>
                          </a:solidFill>
                          <a:latin typeface="Calibri"/>
                        </a:rPr>
                        <a:t>3) ???</a:t>
                      </a:r>
                    </a:p>
                  </a:txBody>
                  <a:tcPr marL="7726" marR="7726" marT="7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08720"/>
          </a:xfrm>
        </p:spPr>
        <p:txBody>
          <a:bodyPr/>
          <a:lstStyle/>
          <a:p>
            <a:r>
              <a:rPr lang="en-US" dirty="0" smtClean="0"/>
              <a:t>What it all was about?</a:t>
            </a:r>
            <a:endParaRPr lang="ru-RU" dirty="0"/>
          </a:p>
        </p:txBody>
      </p:sp>
      <p:sp>
        <p:nvSpPr>
          <p:cNvPr id="3" name="Содержимое 2"/>
          <p:cNvSpPr>
            <a:spLocks noGrp="1"/>
          </p:cNvSpPr>
          <p:nvPr>
            <p:ph idx="1"/>
          </p:nvPr>
        </p:nvSpPr>
        <p:spPr>
          <a:xfrm>
            <a:off x="251520" y="1052736"/>
            <a:ext cx="8640960" cy="5805264"/>
          </a:xfrm>
        </p:spPr>
        <p:txBody>
          <a:bodyPr>
            <a:normAutofit/>
          </a:bodyPr>
          <a:lstStyle/>
          <a:p>
            <a:pPr>
              <a:buNone/>
            </a:pPr>
            <a:r>
              <a:rPr lang="en-US" sz="2600" dirty="0" smtClean="0"/>
              <a:t>One: Comparative performance assessment system launched and operated by the higher-level government has certain advantages but owner of such system </a:t>
            </a:r>
            <a:r>
              <a:rPr lang="en-US" sz="2600" u="sng" dirty="0" smtClean="0"/>
              <a:t>should pay much attention to the local feedback about the general quality of performance data</a:t>
            </a:r>
          </a:p>
          <a:p>
            <a:pPr>
              <a:buNone/>
            </a:pPr>
            <a:endParaRPr lang="en-US" dirty="0" smtClean="0"/>
          </a:p>
          <a:p>
            <a:pPr>
              <a:buNone/>
            </a:pPr>
            <a:endParaRPr lang="en-US" dirty="0" smtClean="0"/>
          </a:p>
          <a:p>
            <a:pPr>
              <a:buNone/>
            </a:pPr>
            <a:r>
              <a:rPr lang="en-US" sz="2600" dirty="0" smtClean="0"/>
              <a:t>Two</a:t>
            </a:r>
            <a:r>
              <a:rPr lang="en-US" sz="2600" dirty="0" smtClean="0"/>
              <a:t>: Attitude to the measures reflects the people – their age, abilities and relationship inside local authority. Such </a:t>
            </a:r>
            <a:r>
              <a:rPr lang="en-US" sz="2600" u="sng" dirty="0" smtClean="0"/>
              <a:t>analytics itself is a tool for managing the performance</a:t>
            </a:r>
          </a:p>
          <a:p>
            <a:endParaRPr lang="en-US" dirty="0" smtClean="0"/>
          </a:p>
          <a:p>
            <a:endParaRPr lang="en-US" dirty="0" smtClean="0"/>
          </a:p>
          <a:p>
            <a:endParaRPr lang="en-US" dirty="0" smtClean="0"/>
          </a:p>
          <a:p>
            <a:endParaRPr lang="en-US" dirty="0" smtClean="0"/>
          </a:p>
          <a:p>
            <a:endParaRPr lang="en-US" dirty="0" smtClean="0"/>
          </a:p>
        </p:txBody>
      </p:sp>
      <p:sp>
        <p:nvSpPr>
          <p:cNvPr id="4" name="Прямоугольник с двумя скругленными противолежащими углами 3"/>
          <p:cNvSpPr/>
          <p:nvPr/>
        </p:nvSpPr>
        <p:spPr>
          <a:xfrm>
            <a:off x="683568" y="5661248"/>
            <a:ext cx="8208912"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e.g.: Drop off “good titles” if good data on them can hardly be collected or improve the system of recording and collection </a:t>
            </a:r>
          </a:p>
        </p:txBody>
      </p:sp>
      <p:sp>
        <p:nvSpPr>
          <p:cNvPr id="6" name="Прямоугольник с двумя скругленными противолежащими углами 5"/>
          <p:cNvSpPr/>
          <p:nvPr/>
        </p:nvSpPr>
        <p:spPr>
          <a:xfrm>
            <a:off x="467544" y="3140968"/>
            <a:ext cx="8424936" cy="108012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e.g.: </a:t>
            </a:r>
            <a:r>
              <a:rPr lang="en-US" dirty="0" smtClean="0"/>
              <a:t>e.g. “hard” measures should be assigned to young public managers with less experience – they do not afraid to work with them, pay much attention  to the quality of rivals’ data, therefore they can better find the ways of small but real improvement </a:t>
            </a:r>
          </a:p>
          <a:p>
            <a:pPr algn="ctr"/>
            <a:endParaRPr lang="en-US"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864096"/>
          </a:xfrm>
        </p:spPr>
        <p:txBody>
          <a:bodyPr>
            <a:noAutofit/>
          </a:bodyPr>
          <a:lstStyle/>
          <a:p>
            <a:r>
              <a:rPr lang="ru-RU" sz="3200" dirty="0" smtClean="0"/>
              <a:t>Российская с</a:t>
            </a:r>
            <a:r>
              <a:rPr lang="ru-RU" sz="3200" dirty="0" smtClean="0"/>
              <a:t>истема мониторинга и оценки эффективности деятельности ОМСУ</a:t>
            </a:r>
            <a:r>
              <a:rPr lang="en-US" sz="3200" dirty="0" smtClean="0"/>
              <a:t> </a:t>
            </a:r>
            <a:r>
              <a:rPr lang="en-US" sz="3200" dirty="0" smtClean="0"/>
              <a:t>(1)</a:t>
            </a:r>
            <a:endParaRPr lang="ru-RU" sz="3200" dirty="0"/>
          </a:p>
        </p:txBody>
      </p:sp>
      <p:sp>
        <p:nvSpPr>
          <p:cNvPr id="3" name="Содержимое 2"/>
          <p:cNvSpPr>
            <a:spLocks noGrp="1"/>
          </p:cNvSpPr>
          <p:nvPr>
            <p:ph idx="1"/>
          </p:nvPr>
        </p:nvSpPr>
        <p:spPr>
          <a:xfrm>
            <a:off x="251520" y="6237312"/>
            <a:ext cx="8640960" cy="216024"/>
          </a:xfrm>
        </p:spPr>
        <p:txBody>
          <a:bodyPr>
            <a:normAutofit fontScale="32500" lnSpcReduction="20000"/>
          </a:bodyPr>
          <a:lstStyle/>
          <a:p>
            <a:endParaRPr lang="ru-RU"/>
          </a:p>
        </p:txBody>
      </p:sp>
      <p:sp>
        <p:nvSpPr>
          <p:cNvPr id="4" name="Прямоугольник с двумя скругленными соседними углами 3"/>
          <p:cNvSpPr/>
          <p:nvPr/>
        </p:nvSpPr>
        <p:spPr>
          <a:xfrm>
            <a:off x="179512" y="1340768"/>
            <a:ext cx="4968552" cy="2736304"/>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Президент РФ, Правительство РФ</a:t>
            </a:r>
            <a:endParaRPr lang="en-US" b="1" dirty="0" smtClean="0"/>
          </a:p>
          <a:p>
            <a:pPr algn="ctr"/>
            <a:endParaRPr lang="en-US" dirty="0" smtClean="0"/>
          </a:p>
          <a:p>
            <a:pPr algn="ctr"/>
            <a:endParaRPr lang="en-US" dirty="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ru-RU" dirty="0"/>
          </a:p>
        </p:txBody>
      </p:sp>
      <p:sp>
        <p:nvSpPr>
          <p:cNvPr id="5" name="Прямоугольник с двумя скругленными соседними углами 4"/>
          <p:cNvSpPr/>
          <p:nvPr/>
        </p:nvSpPr>
        <p:spPr>
          <a:xfrm>
            <a:off x="5364088" y="1484784"/>
            <a:ext cx="3528392" cy="2664296"/>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8</a:t>
            </a:r>
            <a:r>
              <a:rPr lang="ru-RU" b="1" dirty="0" smtClean="0"/>
              <a:t>3 Губернатора /Правительства субъектов РФ</a:t>
            </a: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a:p>
            <a:pPr algn="ctr"/>
            <a:endParaRPr lang="en-US" dirty="0"/>
          </a:p>
          <a:p>
            <a:pPr algn="ctr"/>
            <a:endParaRPr lang="en-US" dirty="0" smtClean="0"/>
          </a:p>
          <a:p>
            <a:pPr algn="ctr"/>
            <a:endParaRPr lang="ru-RU" dirty="0"/>
          </a:p>
        </p:txBody>
      </p:sp>
      <p:sp>
        <p:nvSpPr>
          <p:cNvPr id="6" name="Прямоугольник с двумя скругленными соседними углами 5"/>
          <p:cNvSpPr/>
          <p:nvPr/>
        </p:nvSpPr>
        <p:spPr>
          <a:xfrm>
            <a:off x="179512" y="4293096"/>
            <a:ext cx="5112568" cy="2304256"/>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Более чем 3000 ОМСУ</a:t>
            </a:r>
            <a:r>
              <a:rPr lang="en-US" b="1" dirty="0" smtClean="0"/>
              <a:t> – </a:t>
            </a:r>
            <a:r>
              <a:rPr lang="ru-RU" b="1" dirty="0" smtClean="0"/>
              <a:t>администрации городских округов и муниципальных районов</a:t>
            </a:r>
            <a:endParaRPr lang="en-US" b="1" dirty="0" smtClean="0"/>
          </a:p>
          <a:p>
            <a:pPr algn="ctr"/>
            <a:endParaRPr lang="en-US" dirty="0" smtClean="0"/>
          </a:p>
          <a:p>
            <a:pPr algn="ctr"/>
            <a:endParaRPr lang="en-US" dirty="0"/>
          </a:p>
          <a:p>
            <a:pPr algn="ctr"/>
            <a:r>
              <a:rPr lang="en-US" dirty="0" smtClean="0"/>
              <a:t> </a:t>
            </a:r>
          </a:p>
          <a:p>
            <a:pPr algn="ctr"/>
            <a:endParaRPr lang="en-US" dirty="0"/>
          </a:p>
          <a:p>
            <a:pPr algn="ctr"/>
            <a:endParaRPr lang="en-US" dirty="0" smtClean="0"/>
          </a:p>
          <a:p>
            <a:pPr algn="ctr"/>
            <a:endParaRPr lang="ru-RU" dirty="0"/>
          </a:p>
        </p:txBody>
      </p:sp>
      <p:sp>
        <p:nvSpPr>
          <p:cNvPr id="7" name="Прямоугольник 6"/>
          <p:cNvSpPr/>
          <p:nvPr/>
        </p:nvSpPr>
        <p:spPr>
          <a:xfrm>
            <a:off x="179512" y="1772816"/>
            <a:ext cx="4968552" cy="23042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buFont typeface="Wingdings" pitchFamily="2" charset="2"/>
              <a:buChar char="ü"/>
            </a:pPr>
            <a:r>
              <a:rPr lang="ru-RU" sz="1500" u="sng" dirty="0" smtClean="0"/>
              <a:t>Устанавливает </a:t>
            </a:r>
            <a:r>
              <a:rPr lang="ru-RU" sz="1500" u="sng" dirty="0" smtClean="0"/>
              <a:t>перечень показателей эффективности</a:t>
            </a:r>
            <a:r>
              <a:rPr lang="en-US" sz="1500" u="sng" dirty="0" smtClean="0"/>
              <a:t> </a:t>
            </a:r>
            <a:r>
              <a:rPr lang="ru-RU" sz="1500" dirty="0" smtClean="0"/>
              <a:t>обязательных </a:t>
            </a:r>
            <a:r>
              <a:rPr lang="en-US" sz="1500" dirty="0" smtClean="0"/>
              <a:t> </a:t>
            </a:r>
            <a:r>
              <a:rPr lang="ru-RU" sz="1500" dirty="0" smtClean="0"/>
              <a:t>с точки зрения ежегодного сбора и публикации отчётны</a:t>
            </a:r>
            <a:r>
              <a:rPr lang="ru-RU" sz="1500" dirty="0" smtClean="0"/>
              <a:t>х данных </a:t>
            </a:r>
            <a:r>
              <a:rPr lang="en-US" sz="1500" dirty="0" smtClean="0"/>
              <a:t>(</a:t>
            </a:r>
            <a:r>
              <a:rPr lang="en-US" sz="1500" b="1" dirty="0" smtClean="0"/>
              <a:t>40 </a:t>
            </a:r>
            <a:r>
              <a:rPr lang="ru-RU" sz="1500" b="1" dirty="0" smtClean="0"/>
              <a:t>показателей </a:t>
            </a:r>
            <a:r>
              <a:rPr lang="ru-RU" sz="1500" b="1" dirty="0" smtClean="0"/>
              <a:t>с</a:t>
            </a:r>
            <a:r>
              <a:rPr lang="en-US" sz="1500" b="1" dirty="0" smtClean="0"/>
              <a:t> 2013</a:t>
            </a:r>
            <a:r>
              <a:rPr lang="ru-RU" sz="1500" b="1" dirty="0" smtClean="0"/>
              <a:t>-го года</a:t>
            </a:r>
            <a:r>
              <a:rPr lang="en-US" sz="1500" dirty="0" smtClean="0"/>
              <a:t>, </a:t>
            </a:r>
            <a:r>
              <a:rPr lang="ru-RU" sz="1500" dirty="0" smtClean="0"/>
              <a:t> ранее было до 200 показателей, разных типов, без какой-либо структуризации</a:t>
            </a:r>
            <a:r>
              <a:rPr lang="en-US" sz="1500" dirty="0" smtClean="0"/>
              <a:t>) </a:t>
            </a:r>
            <a:endParaRPr lang="en-US" sz="1500" dirty="0" smtClean="0"/>
          </a:p>
          <a:p>
            <a:pPr algn="ctr">
              <a:buFont typeface="Wingdings" pitchFamily="2" charset="2"/>
              <a:buChar char="ü"/>
            </a:pPr>
            <a:r>
              <a:rPr lang="ru-RU" sz="1500" dirty="0" smtClean="0"/>
              <a:t>Устанавливает обязательство субъектов РФ оценивать эффективность и публиковать сводный доклад, рекомендует выдавать гранты победителям</a:t>
            </a:r>
            <a:endParaRPr lang="en-US" sz="1500" dirty="0" smtClean="0"/>
          </a:p>
          <a:p>
            <a:pPr algn="ctr">
              <a:buFont typeface="Wingdings" pitchFamily="2" charset="2"/>
              <a:buChar char="ü"/>
            </a:pPr>
            <a:r>
              <a:rPr lang="ru-RU" sz="1500" dirty="0" smtClean="0"/>
              <a:t>Собирает некоторое количестве отчётных значений </a:t>
            </a:r>
            <a:r>
              <a:rPr lang="en-US" sz="1500" dirty="0" smtClean="0"/>
              <a:t>(</a:t>
            </a:r>
            <a:r>
              <a:rPr lang="ru-RU" sz="1500" dirty="0" smtClean="0"/>
              <a:t>через Росстат</a:t>
            </a:r>
            <a:r>
              <a:rPr lang="en-US" sz="1500" dirty="0" smtClean="0"/>
              <a:t>)</a:t>
            </a:r>
            <a:endParaRPr lang="en-US" sz="1500" dirty="0" smtClean="0"/>
          </a:p>
        </p:txBody>
      </p:sp>
      <p:sp>
        <p:nvSpPr>
          <p:cNvPr id="8" name="Прямоугольник 7"/>
          <p:cNvSpPr/>
          <p:nvPr/>
        </p:nvSpPr>
        <p:spPr>
          <a:xfrm>
            <a:off x="179512" y="5157192"/>
            <a:ext cx="5112568" cy="17008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buFont typeface="Wingdings" pitchFamily="2" charset="2"/>
              <a:buChar char="ü"/>
            </a:pPr>
            <a:r>
              <a:rPr lang="ru-RU" sz="1600" dirty="0" smtClean="0"/>
              <a:t>Предоставляют отчётные данные по некоторым показателям</a:t>
            </a:r>
            <a:endParaRPr lang="en-US" sz="1600" dirty="0" smtClean="0"/>
          </a:p>
          <a:p>
            <a:pPr algn="ctr">
              <a:buFont typeface="Wingdings" pitchFamily="2" charset="2"/>
              <a:buChar char="ü"/>
            </a:pPr>
            <a:r>
              <a:rPr lang="ru-RU" sz="1600" dirty="0" smtClean="0"/>
              <a:t>Публикуют  на официальном сайте «Доклады </a:t>
            </a:r>
            <a:r>
              <a:rPr lang="ru-RU" sz="1600" dirty="0" smtClean="0"/>
              <a:t>о </a:t>
            </a:r>
            <a:r>
              <a:rPr lang="ru-RU" sz="1600" dirty="0" smtClean="0"/>
              <a:t>достигнутых значениях показателей для оценки эффективности деятельности </a:t>
            </a:r>
            <a:r>
              <a:rPr lang="ru-RU" sz="1600" dirty="0" smtClean="0"/>
              <a:t>ОМСУ)</a:t>
            </a:r>
            <a:r>
              <a:rPr lang="en-US" sz="1600" dirty="0" smtClean="0"/>
              <a:t> (</a:t>
            </a:r>
            <a:r>
              <a:rPr lang="ru-RU" sz="1600" dirty="0" smtClean="0"/>
              <a:t>отчетные/плановые значения за период</a:t>
            </a:r>
            <a:r>
              <a:rPr lang="en-US" sz="1600" dirty="0" smtClean="0"/>
              <a:t> </a:t>
            </a:r>
            <a:r>
              <a:rPr lang="ru-RU" sz="1600" dirty="0" smtClean="0"/>
              <a:t>с </a:t>
            </a:r>
            <a:r>
              <a:rPr lang="en-US" sz="1600" dirty="0" smtClean="0"/>
              <a:t>t-2 </a:t>
            </a:r>
            <a:r>
              <a:rPr lang="ru-RU" sz="1600" dirty="0" smtClean="0"/>
              <a:t>до </a:t>
            </a:r>
            <a:r>
              <a:rPr lang="en-US" sz="1600" dirty="0" smtClean="0"/>
              <a:t>t+3 </a:t>
            </a:r>
            <a:r>
              <a:rPr lang="ru-RU" sz="1600" dirty="0" smtClean="0"/>
              <a:t>и текстовые пояснения</a:t>
            </a:r>
            <a:r>
              <a:rPr lang="en-US" sz="1600" dirty="0" smtClean="0"/>
              <a:t>) </a:t>
            </a:r>
            <a:endParaRPr lang="en-US" sz="1600" dirty="0" smtClean="0"/>
          </a:p>
        </p:txBody>
      </p:sp>
      <p:sp>
        <p:nvSpPr>
          <p:cNvPr id="9" name="Прямоугольник 8"/>
          <p:cNvSpPr/>
          <p:nvPr/>
        </p:nvSpPr>
        <p:spPr>
          <a:xfrm>
            <a:off x="5364088" y="2132856"/>
            <a:ext cx="3528392" cy="25922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buFont typeface="Wingdings" pitchFamily="2" charset="2"/>
              <a:buChar char="ü"/>
            </a:pPr>
            <a:r>
              <a:rPr lang="ru-RU" sz="1600" dirty="0" smtClean="0"/>
              <a:t>Устанавливают правила проведения оценки, в т.ч. </a:t>
            </a:r>
            <a:r>
              <a:rPr lang="ru-RU" sz="1600" u="sng" dirty="0" smtClean="0"/>
              <a:t>Определяют, какие из 40 показателей </a:t>
            </a:r>
            <a:r>
              <a:rPr lang="ru-RU" sz="1600" u="sng" dirty="0" smtClean="0"/>
              <a:t>войдёт в расчёт рейтинга эффективности.</a:t>
            </a:r>
            <a:endParaRPr lang="en-US" sz="1600" dirty="0" smtClean="0"/>
          </a:p>
          <a:p>
            <a:pPr algn="ctr">
              <a:buFont typeface="Wingdings" pitchFamily="2" charset="2"/>
              <a:buChar char="ü"/>
            </a:pPr>
            <a:r>
              <a:rPr lang="ru-RU" sz="1600" dirty="0" smtClean="0"/>
              <a:t>Предоставляют отчётные данные по некоторым показателям</a:t>
            </a:r>
            <a:endParaRPr lang="en-US" sz="1600" dirty="0" smtClean="0"/>
          </a:p>
          <a:p>
            <a:pPr algn="ctr">
              <a:buFont typeface="Wingdings" pitchFamily="2" charset="2"/>
              <a:buChar char="ü"/>
            </a:pPr>
            <a:r>
              <a:rPr lang="ru-RU" sz="1600" dirty="0" smtClean="0"/>
              <a:t>Анализируют доклады ОМСУ</a:t>
            </a:r>
            <a:r>
              <a:rPr lang="en-US" sz="1600" u="sng" dirty="0" smtClean="0"/>
              <a:t>,</a:t>
            </a:r>
            <a:r>
              <a:rPr lang="ru-RU" sz="1600" u="sng" dirty="0" smtClean="0"/>
              <a:t> рассчитывают рейтинги, дают гранты лучшим</a:t>
            </a:r>
            <a:endParaRPr lang="en-US" sz="1600" u="sng" dirty="0" smtClean="0"/>
          </a:p>
        </p:txBody>
      </p:sp>
      <p:sp>
        <p:nvSpPr>
          <p:cNvPr id="10" name="Стрелка вправо 9"/>
          <p:cNvSpPr/>
          <p:nvPr/>
        </p:nvSpPr>
        <p:spPr>
          <a:xfrm rot="1404310">
            <a:off x="4860032" y="1556792"/>
            <a:ext cx="864096" cy="504056"/>
          </a:xfrm>
          <a:prstGeom prst="rightArrow">
            <a:avLst>
              <a:gd name="adj1" fmla="val 38836"/>
              <a:gd name="adj2" fmla="val 444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8372080">
            <a:off x="5424305" y="4585211"/>
            <a:ext cx="864096" cy="504056"/>
          </a:xfrm>
          <a:prstGeom prst="rightArrow">
            <a:avLst>
              <a:gd name="adj1" fmla="val 38836"/>
              <a:gd name="adj2" fmla="val 41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19302074">
            <a:off x="4995256" y="4362608"/>
            <a:ext cx="864096" cy="504056"/>
          </a:xfrm>
          <a:prstGeom prst="rightArrow">
            <a:avLst>
              <a:gd name="adj1" fmla="val 38836"/>
              <a:gd name="adj2" fmla="val 41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8792" y="142852"/>
            <a:ext cx="9138462" cy="785818"/>
          </a:xfrm>
          <a:prstGeom prst="rect">
            <a:avLst/>
          </a:prstGeom>
          <a:solidFill>
            <a:srgbClr val="004D9A"/>
          </a:solidFill>
          <a:effectLst/>
          <a:scene3d>
            <a:camera prst="orthographicFront">
              <a:rot lat="0" lon="0" rev="0"/>
            </a:camera>
            <a:lightRig rig="threePt" dir="t">
              <a:rot lat="0" lon="0" rev="1200000"/>
            </a:lightRig>
          </a:scene3d>
          <a:sp3d/>
        </p:spPr>
        <p:style>
          <a:lnRef idx="0">
            <a:schemeClr val="accent1"/>
          </a:lnRef>
          <a:fillRef idx="1003">
            <a:schemeClr val="dk2"/>
          </a:fillRef>
          <a:effectRef idx="3">
            <a:schemeClr val="accent1"/>
          </a:effectRef>
          <a:fontRef idx="minor">
            <a:schemeClr val="lt1"/>
          </a:fontRef>
        </p:style>
        <p:txBody>
          <a:bodyPr rtlCol="0" anchor="ctr"/>
          <a:lstStyle/>
          <a:p>
            <a:pPr marL="180975"/>
            <a:endParaRPr lang="ru-RU" dirty="0">
              <a:latin typeface="Times New Roman" pitchFamily="18" charset="0"/>
              <a:cs typeface="Times New Roman" pitchFamily="18" charset="0"/>
            </a:endParaRPr>
          </a:p>
        </p:txBody>
      </p:sp>
      <p:cxnSp>
        <p:nvCxnSpPr>
          <p:cNvPr id="38" name="Прямая соединительная линия 37"/>
          <p:cNvCxnSpPr/>
          <p:nvPr/>
        </p:nvCxnSpPr>
        <p:spPr>
          <a:xfrm>
            <a:off x="14265" y="878498"/>
            <a:ext cx="9140400"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0601" y="161125"/>
            <a:ext cx="9140400"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99592" y="355772"/>
            <a:ext cx="7710274" cy="336924"/>
          </a:xfrm>
          <a:prstGeom prst="rect">
            <a:avLst/>
          </a:prstGeom>
          <a:noFill/>
        </p:spPr>
        <p:txBody>
          <a:bodyPr wrap="square" lIns="59347" tIns="29673" rIns="59347" bIns="29673" rtlCol="0">
            <a:spAutoFit/>
          </a:bodyPr>
          <a:lstStyle/>
          <a:p>
            <a:r>
              <a:rPr lang="ru-RU" b="1" dirty="0" smtClean="0">
                <a:solidFill>
                  <a:schemeClr val="bg1"/>
                </a:solidFill>
              </a:rPr>
              <a:t>Структура показателей оценки эффективности органов МСУ</a:t>
            </a:r>
          </a:p>
        </p:txBody>
      </p:sp>
      <p:sp>
        <p:nvSpPr>
          <p:cNvPr id="44" name="Прямоугольник 43"/>
          <p:cNvSpPr/>
          <p:nvPr/>
        </p:nvSpPr>
        <p:spPr>
          <a:xfrm>
            <a:off x="8563737" y="137296"/>
            <a:ext cx="23262" cy="795600"/>
          </a:xfrm>
          <a:prstGeom prst="rect">
            <a:avLst/>
          </a:prstGeom>
          <a:solidFill>
            <a:schemeClr val="bg1"/>
          </a:solidFill>
          <a:ln>
            <a:noFill/>
          </a:ln>
          <a:effectLst>
            <a:innerShdw blurRad="25400" dist="6350" dir="108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8572528" y="300015"/>
            <a:ext cx="571472" cy="461665"/>
          </a:xfrm>
          <a:prstGeom prst="rect">
            <a:avLst/>
          </a:prstGeom>
        </p:spPr>
        <p:txBody>
          <a:bodyPr wrap="square">
            <a:spAutoFit/>
          </a:bodyPr>
          <a:lstStyle/>
          <a:p>
            <a:pPr algn="ctr"/>
            <a:endParaRPr lang="ru-RU" sz="2400" b="1" dirty="0">
              <a:solidFill>
                <a:schemeClr val="bg1"/>
              </a:solidFill>
              <a:latin typeface="Times New Roman" pitchFamily="18" charset="0"/>
              <a:cs typeface="Times New Roman" pitchFamily="18" charset="0"/>
            </a:endParaRPr>
          </a:p>
        </p:txBody>
      </p:sp>
      <p:pic>
        <p:nvPicPr>
          <p:cNvPr id="40" name="Picture 2" descr="C:\ДФиБУ-2013\Презентации\Картинки\flag.png"/>
          <p:cNvPicPr>
            <a:picLocks noChangeAspect="1" noChangeArrowheads="1"/>
          </p:cNvPicPr>
          <p:nvPr/>
        </p:nvPicPr>
        <p:blipFill>
          <a:blip r:embed="rId3" cstate="print"/>
          <a:srcRect/>
          <a:stretch>
            <a:fillRect/>
          </a:stretch>
        </p:blipFill>
        <p:spPr bwMode="auto">
          <a:xfrm>
            <a:off x="180761" y="185384"/>
            <a:ext cx="652506" cy="684000"/>
          </a:xfrm>
          <a:prstGeom prst="rect">
            <a:avLst/>
          </a:prstGeom>
          <a:noFill/>
        </p:spPr>
      </p:pic>
      <p:sp>
        <p:nvSpPr>
          <p:cNvPr id="35" name="Прямоугольник 34"/>
          <p:cNvSpPr/>
          <p:nvPr/>
        </p:nvSpPr>
        <p:spPr>
          <a:xfrm>
            <a:off x="-8792" y="6215082"/>
            <a:ext cx="9161723" cy="642918"/>
          </a:xfrm>
          <a:prstGeom prst="rect">
            <a:avLst/>
          </a:prstGeom>
          <a:solidFill>
            <a:srgbClr val="004D9A"/>
          </a:solidFill>
          <a:effectLst/>
          <a:scene3d>
            <a:camera prst="orthographicFront">
              <a:rot lat="0" lon="0" rev="0"/>
            </a:camera>
            <a:lightRig rig="threePt" dir="t">
              <a:rot lat="0" lon="0" rev="1200000"/>
            </a:lightRig>
          </a:scene3d>
          <a:sp3d/>
        </p:spPr>
        <p:style>
          <a:lnRef idx="0">
            <a:schemeClr val="accent1"/>
          </a:lnRef>
          <a:fillRef idx="1003">
            <a:schemeClr val="dk2"/>
          </a:fillRef>
          <a:effectRef idx="3">
            <a:schemeClr val="accent1"/>
          </a:effectRef>
          <a:fontRef idx="minor">
            <a:schemeClr val="lt1"/>
          </a:fontRef>
        </p:style>
        <p:txBody>
          <a:bodyPr rtlCol="0" anchor="ctr"/>
          <a:lstStyle/>
          <a:p>
            <a:pPr marL="180975"/>
            <a:endParaRPr lang="ru-RU" dirty="0">
              <a:latin typeface="Times New Roman" pitchFamily="18" charset="0"/>
              <a:cs typeface="Times New Roman" pitchFamily="18" charset="0"/>
            </a:endParaRPr>
          </a:p>
        </p:txBody>
      </p:sp>
      <p:sp>
        <p:nvSpPr>
          <p:cNvPr id="46" name="TextBox 45"/>
          <p:cNvSpPr txBox="1"/>
          <p:nvPr/>
        </p:nvSpPr>
        <p:spPr>
          <a:xfrm>
            <a:off x="527542" y="6304027"/>
            <a:ext cx="2329946" cy="461665"/>
          </a:xfrm>
          <a:prstGeom prst="rect">
            <a:avLst/>
          </a:prstGeom>
          <a:noFill/>
          <a:effectLst/>
        </p:spPr>
        <p:txBody>
          <a:bodyPr wrap="square" rtlCol="0">
            <a:spAutoFit/>
          </a:bodyPr>
          <a:lstStyle/>
          <a:p>
            <a:r>
              <a:rPr lang="ru-RU" sz="800" b="1" kern="0" dirty="0" smtClean="0">
                <a:solidFill>
                  <a:schemeClr val="bg1"/>
                </a:solidFill>
                <a:latin typeface="Georgia" pitchFamily="18" charset="0"/>
                <a:cs typeface="Times New Roman" pitchFamily="18" charset="0"/>
              </a:rPr>
              <a:t>Министерство </a:t>
            </a:r>
          </a:p>
          <a:p>
            <a:r>
              <a:rPr lang="ru-RU" sz="800" b="1" kern="0" dirty="0" smtClean="0">
                <a:solidFill>
                  <a:schemeClr val="bg1"/>
                </a:solidFill>
                <a:latin typeface="Georgia" pitchFamily="18" charset="0"/>
                <a:cs typeface="Times New Roman" pitchFamily="18" charset="0"/>
              </a:rPr>
              <a:t>регионального развития </a:t>
            </a:r>
          </a:p>
          <a:p>
            <a:r>
              <a:rPr lang="ru-RU" sz="800" b="1" kern="0" dirty="0" smtClean="0">
                <a:solidFill>
                  <a:schemeClr val="bg1"/>
                </a:solidFill>
                <a:latin typeface="Georgia" pitchFamily="18" charset="0"/>
                <a:cs typeface="Times New Roman" pitchFamily="18" charset="0"/>
              </a:rPr>
              <a:t>Российской Федерации</a:t>
            </a:r>
          </a:p>
        </p:txBody>
      </p:sp>
      <p:sp>
        <p:nvSpPr>
          <p:cNvPr id="17" name="Text Box 8"/>
          <p:cNvSpPr txBox="1">
            <a:spLocks noChangeArrowheads="1"/>
          </p:cNvSpPr>
          <p:nvPr/>
        </p:nvSpPr>
        <p:spPr bwMode="auto">
          <a:xfrm>
            <a:off x="5232318" y="1701825"/>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8</a:t>
            </a:r>
          </a:p>
        </p:txBody>
      </p:sp>
      <p:sp>
        <p:nvSpPr>
          <p:cNvPr id="19" name="Text Box 8"/>
          <p:cNvSpPr txBox="1">
            <a:spLocks noChangeArrowheads="1"/>
          </p:cNvSpPr>
          <p:nvPr/>
        </p:nvSpPr>
        <p:spPr bwMode="auto">
          <a:xfrm>
            <a:off x="5232318" y="2206650"/>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3</a:t>
            </a:r>
          </a:p>
        </p:txBody>
      </p:sp>
      <p:sp>
        <p:nvSpPr>
          <p:cNvPr id="20" name="Text Box 8"/>
          <p:cNvSpPr txBox="1">
            <a:spLocks noChangeArrowheads="1"/>
          </p:cNvSpPr>
          <p:nvPr/>
        </p:nvSpPr>
        <p:spPr bwMode="auto">
          <a:xfrm>
            <a:off x="5232318" y="2709888"/>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8</a:t>
            </a:r>
          </a:p>
        </p:txBody>
      </p:sp>
      <p:sp>
        <p:nvSpPr>
          <p:cNvPr id="21" name="Text Box 8"/>
          <p:cNvSpPr txBox="1">
            <a:spLocks noChangeArrowheads="1"/>
          </p:cNvSpPr>
          <p:nvPr/>
        </p:nvSpPr>
        <p:spPr bwMode="auto">
          <a:xfrm>
            <a:off x="5232318" y="3214713"/>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3</a:t>
            </a:r>
          </a:p>
        </p:txBody>
      </p:sp>
      <p:sp>
        <p:nvSpPr>
          <p:cNvPr id="22" name="AutoShape 3"/>
          <p:cNvSpPr>
            <a:spLocks noChangeArrowheads="1"/>
          </p:cNvSpPr>
          <p:nvPr/>
        </p:nvSpPr>
        <p:spPr bwMode="auto">
          <a:xfrm>
            <a:off x="5029554" y="949284"/>
            <a:ext cx="1300602" cy="535500"/>
          </a:xfrm>
          <a:prstGeom prst="roundRect">
            <a:avLst>
              <a:gd name="adj" fmla="val 14911"/>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ru-RU" sz="1300" b="1" dirty="0">
                <a:solidFill>
                  <a:schemeClr val="bg1"/>
                </a:solidFill>
                <a:latin typeface="+mj-lt"/>
              </a:rPr>
              <a:t>Количество</a:t>
            </a:r>
          </a:p>
        </p:txBody>
      </p:sp>
      <p:sp>
        <p:nvSpPr>
          <p:cNvPr id="23" name="AutoShape 3"/>
          <p:cNvSpPr>
            <a:spLocks noChangeArrowheads="1"/>
          </p:cNvSpPr>
          <p:nvPr/>
        </p:nvSpPr>
        <p:spPr bwMode="auto">
          <a:xfrm>
            <a:off x="6674320" y="947971"/>
            <a:ext cx="2074144" cy="536813"/>
          </a:xfrm>
          <a:prstGeom prst="roundRect">
            <a:avLst>
              <a:gd name="adj" fmla="val 13206"/>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ru-RU" sz="1400" b="1" dirty="0">
                <a:solidFill>
                  <a:schemeClr val="bg1"/>
                </a:solidFill>
                <a:latin typeface="+mj-lt"/>
              </a:rPr>
              <a:t>Источники информации</a:t>
            </a:r>
          </a:p>
        </p:txBody>
      </p:sp>
      <p:graphicFrame>
        <p:nvGraphicFramePr>
          <p:cNvPr id="24" name="Object 58"/>
          <p:cNvGraphicFramePr>
            <a:graphicFrameLocks noChangeAspect="1"/>
          </p:cNvGraphicFramePr>
          <p:nvPr/>
        </p:nvGraphicFramePr>
        <p:xfrm>
          <a:off x="6068033" y="1556792"/>
          <a:ext cx="2968463" cy="4680520"/>
        </p:xfrm>
        <a:graphic>
          <a:graphicData uri="http://schemas.openxmlformats.org/presentationml/2006/ole">
            <p:oleObj spid="_x0000_s1026" name="Диаграмма" r:id="rId4" imgW="5877012" imgH="9239130" progId="MSGraph.Chart.8">
              <p:embed followColorScheme="full"/>
            </p:oleObj>
          </a:graphicData>
        </a:graphic>
      </p:graphicFrame>
      <p:sp>
        <p:nvSpPr>
          <p:cNvPr id="28" name="Text Box 8"/>
          <p:cNvSpPr txBox="1">
            <a:spLocks noChangeArrowheads="1"/>
          </p:cNvSpPr>
          <p:nvPr/>
        </p:nvSpPr>
        <p:spPr bwMode="auto">
          <a:xfrm>
            <a:off x="897632" y="1700237"/>
            <a:ext cx="3671887" cy="433388"/>
          </a:xfrm>
          <a:prstGeom prst="roundRect">
            <a:avLst>
              <a:gd name="adj" fmla="val 1318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Экономическое развитие</a:t>
            </a:r>
          </a:p>
        </p:txBody>
      </p:sp>
      <p:sp>
        <p:nvSpPr>
          <p:cNvPr id="31" name="Text Box 10"/>
          <p:cNvSpPr txBox="1">
            <a:spLocks noChangeArrowheads="1"/>
          </p:cNvSpPr>
          <p:nvPr/>
        </p:nvSpPr>
        <p:spPr bwMode="auto">
          <a:xfrm>
            <a:off x="117146" y="2233036"/>
            <a:ext cx="698056" cy="344210"/>
          </a:xfrm>
          <a:prstGeom prst="rect">
            <a:avLst/>
          </a:prstGeom>
          <a:noFill/>
          <a:ln w="9525">
            <a:noFill/>
            <a:miter lim="800000"/>
            <a:headEnd/>
            <a:tailEnd/>
          </a:ln>
        </p:spPr>
        <p:txBody>
          <a:bodyPr lIns="91424" tIns="45712" rIns="91424" bIns="45712" anchor="ctr"/>
          <a:lstStyle/>
          <a:p>
            <a:pPr algn="ctr" defTabSz="801688"/>
            <a:r>
              <a:rPr lang="en-US" b="1">
                <a:solidFill>
                  <a:srgbClr val="FFFFFF"/>
                </a:solidFill>
                <a:latin typeface="+mj-lt"/>
              </a:rPr>
              <a:t>II</a:t>
            </a:r>
            <a:endParaRPr lang="ru-RU" b="1">
              <a:solidFill>
                <a:srgbClr val="FFFFFF"/>
              </a:solidFill>
              <a:latin typeface="+mj-lt"/>
            </a:endParaRPr>
          </a:p>
        </p:txBody>
      </p:sp>
      <p:sp>
        <p:nvSpPr>
          <p:cNvPr id="32" name="Text Box 8"/>
          <p:cNvSpPr txBox="1">
            <a:spLocks noChangeArrowheads="1"/>
          </p:cNvSpPr>
          <p:nvPr/>
        </p:nvSpPr>
        <p:spPr bwMode="auto">
          <a:xfrm>
            <a:off x="899219" y="2205062"/>
            <a:ext cx="3671888" cy="43338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Дошкольное образование</a:t>
            </a:r>
          </a:p>
        </p:txBody>
      </p:sp>
      <p:sp>
        <p:nvSpPr>
          <p:cNvPr id="42" name="Text Box 8"/>
          <p:cNvSpPr txBox="1">
            <a:spLocks noChangeArrowheads="1"/>
          </p:cNvSpPr>
          <p:nvPr/>
        </p:nvSpPr>
        <p:spPr bwMode="auto">
          <a:xfrm>
            <a:off x="899219" y="2708300"/>
            <a:ext cx="3671888" cy="433387"/>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dirty="0">
                <a:solidFill>
                  <a:srgbClr val="003300"/>
                </a:solidFill>
                <a:latin typeface="+mj-lt"/>
              </a:rPr>
              <a:t>Общее и дополнительное образование</a:t>
            </a:r>
          </a:p>
        </p:txBody>
      </p:sp>
      <p:sp>
        <p:nvSpPr>
          <p:cNvPr id="52" name="Text Box 8"/>
          <p:cNvSpPr txBox="1">
            <a:spLocks noChangeArrowheads="1"/>
          </p:cNvSpPr>
          <p:nvPr/>
        </p:nvSpPr>
        <p:spPr bwMode="auto">
          <a:xfrm>
            <a:off x="900113" y="3212306"/>
            <a:ext cx="3671887" cy="43338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Культура</a:t>
            </a:r>
          </a:p>
        </p:txBody>
      </p:sp>
      <p:sp>
        <p:nvSpPr>
          <p:cNvPr id="58" name="Text Box 8"/>
          <p:cNvSpPr txBox="1">
            <a:spLocks noChangeArrowheads="1"/>
          </p:cNvSpPr>
          <p:nvPr/>
        </p:nvSpPr>
        <p:spPr bwMode="auto">
          <a:xfrm>
            <a:off x="899219" y="3716362"/>
            <a:ext cx="3671888" cy="43338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Физическая культура и спорт</a:t>
            </a:r>
            <a:r>
              <a:rPr lang="ru-RU">
                <a:solidFill>
                  <a:schemeClr val="tx1"/>
                </a:solidFill>
                <a:latin typeface="+mj-lt"/>
              </a:rPr>
              <a:t> </a:t>
            </a:r>
          </a:p>
        </p:txBody>
      </p:sp>
      <p:sp>
        <p:nvSpPr>
          <p:cNvPr id="62" name="Text Box 8"/>
          <p:cNvSpPr txBox="1">
            <a:spLocks noChangeArrowheads="1"/>
          </p:cNvSpPr>
          <p:nvPr/>
        </p:nvSpPr>
        <p:spPr bwMode="auto">
          <a:xfrm>
            <a:off x="899219" y="4219600"/>
            <a:ext cx="3671888" cy="433387"/>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dirty="0">
                <a:solidFill>
                  <a:srgbClr val="003300"/>
                </a:solidFill>
                <a:latin typeface="+mj-lt"/>
              </a:rPr>
              <a:t>Жилищное строительство и обеспечение граждан жильем </a:t>
            </a:r>
          </a:p>
        </p:txBody>
      </p:sp>
      <p:sp>
        <p:nvSpPr>
          <p:cNvPr id="66" name="Text Box 8"/>
          <p:cNvSpPr txBox="1">
            <a:spLocks noChangeArrowheads="1"/>
          </p:cNvSpPr>
          <p:nvPr/>
        </p:nvSpPr>
        <p:spPr bwMode="auto">
          <a:xfrm>
            <a:off x="897632" y="4724425"/>
            <a:ext cx="3671887" cy="433387"/>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Жилищно-коммунальное хозяйство</a:t>
            </a:r>
            <a:r>
              <a:rPr lang="ru-RU">
                <a:solidFill>
                  <a:schemeClr val="tx1"/>
                </a:solidFill>
                <a:latin typeface="+mj-lt"/>
              </a:rPr>
              <a:t> </a:t>
            </a:r>
          </a:p>
        </p:txBody>
      </p:sp>
      <p:sp>
        <p:nvSpPr>
          <p:cNvPr id="70" name="Text Box 8"/>
          <p:cNvSpPr txBox="1">
            <a:spLocks noChangeArrowheads="1"/>
          </p:cNvSpPr>
          <p:nvPr/>
        </p:nvSpPr>
        <p:spPr bwMode="auto">
          <a:xfrm>
            <a:off x="899219" y="5229250"/>
            <a:ext cx="3671888" cy="433387"/>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Организация муниципального управления</a:t>
            </a:r>
          </a:p>
        </p:txBody>
      </p:sp>
      <p:sp>
        <p:nvSpPr>
          <p:cNvPr id="71" name="Text Box 8"/>
          <p:cNvSpPr txBox="1">
            <a:spLocks noChangeArrowheads="1"/>
          </p:cNvSpPr>
          <p:nvPr/>
        </p:nvSpPr>
        <p:spPr bwMode="auto">
          <a:xfrm>
            <a:off x="5229837" y="3717950"/>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1</a:t>
            </a:r>
          </a:p>
        </p:txBody>
      </p:sp>
      <p:sp>
        <p:nvSpPr>
          <p:cNvPr id="72" name="Text Box 8"/>
          <p:cNvSpPr txBox="1">
            <a:spLocks noChangeArrowheads="1"/>
          </p:cNvSpPr>
          <p:nvPr/>
        </p:nvSpPr>
        <p:spPr bwMode="auto">
          <a:xfrm>
            <a:off x="5230333" y="4221088"/>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3</a:t>
            </a:r>
          </a:p>
        </p:txBody>
      </p:sp>
      <p:sp>
        <p:nvSpPr>
          <p:cNvPr id="73" name="Text Box 8"/>
          <p:cNvSpPr txBox="1">
            <a:spLocks noChangeArrowheads="1"/>
          </p:cNvSpPr>
          <p:nvPr/>
        </p:nvSpPr>
        <p:spPr bwMode="auto">
          <a:xfrm>
            <a:off x="5229837" y="4724425"/>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4</a:t>
            </a:r>
          </a:p>
        </p:txBody>
      </p:sp>
      <p:sp>
        <p:nvSpPr>
          <p:cNvPr id="74" name="Text Box 8"/>
          <p:cNvSpPr txBox="1">
            <a:spLocks noChangeArrowheads="1"/>
          </p:cNvSpPr>
          <p:nvPr/>
        </p:nvSpPr>
        <p:spPr bwMode="auto">
          <a:xfrm>
            <a:off x="5229837" y="5229250"/>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8</a:t>
            </a:r>
          </a:p>
        </p:txBody>
      </p:sp>
      <p:sp>
        <p:nvSpPr>
          <p:cNvPr id="75" name="AutoShape 3"/>
          <p:cNvSpPr>
            <a:spLocks noChangeArrowheads="1"/>
          </p:cNvSpPr>
          <p:nvPr/>
        </p:nvSpPr>
        <p:spPr bwMode="auto">
          <a:xfrm>
            <a:off x="467544" y="949284"/>
            <a:ext cx="4010321" cy="535500"/>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ru-RU" sz="1300" b="1" dirty="0">
                <a:solidFill>
                  <a:schemeClr val="bg1"/>
                </a:solidFill>
                <a:latin typeface="+mj-lt"/>
              </a:rPr>
              <a:t>Структура</a:t>
            </a:r>
          </a:p>
        </p:txBody>
      </p:sp>
      <p:sp>
        <p:nvSpPr>
          <p:cNvPr id="79" name="Text Box 8"/>
          <p:cNvSpPr txBox="1">
            <a:spLocks noChangeArrowheads="1"/>
          </p:cNvSpPr>
          <p:nvPr/>
        </p:nvSpPr>
        <p:spPr bwMode="auto">
          <a:xfrm>
            <a:off x="897632" y="5732487"/>
            <a:ext cx="3671887" cy="43338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ru-RU" sz="1400" b="1">
                <a:solidFill>
                  <a:srgbClr val="003300"/>
                </a:solidFill>
                <a:latin typeface="+mj-lt"/>
              </a:rPr>
              <a:t>Энергосбережение и повышение энергетической эффективности</a:t>
            </a:r>
          </a:p>
        </p:txBody>
      </p:sp>
      <p:sp>
        <p:nvSpPr>
          <p:cNvPr id="80" name="Text Box 8"/>
          <p:cNvSpPr txBox="1">
            <a:spLocks noChangeArrowheads="1"/>
          </p:cNvSpPr>
          <p:nvPr/>
        </p:nvSpPr>
        <p:spPr bwMode="auto">
          <a:xfrm>
            <a:off x="5228249" y="5732487"/>
            <a:ext cx="863600" cy="4318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ct val="50000"/>
              </a:spcBef>
            </a:pPr>
            <a:r>
              <a:rPr lang="en-US" sz="1400" b="1">
                <a:solidFill>
                  <a:srgbClr val="003300"/>
                </a:solidFill>
                <a:latin typeface="+mj-lt"/>
              </a:rPr>
              <a:t>2</a:t>
            </a:r>
            <a:endParaRPr lang="ru-RU" sz="1400" b="1">
              <a:solidFill>
                <a:srgbClr val="003300"/>
              </a:solidFill>
              <a:latin typeface="+mj-lt"/>
            </a:endParaRPr>
          </a:p>
        </p:txBody>
      </p:sp>
      <p:sp>
        <p:nvSpPr>
          <p:cNvPr id="101" name="Полилиния 100"/>
          <p:cNvSpPr/>
          <p:nvPr/>
        </p:nvSpPr>
        <p:spPr bwMode="auto">
          <a:xfrm rot="16200000">
            <a:off x="4803305" y="3233998"/>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02" name="Полилиния 101"/>
          <p:cNvSpPr/>
          <p:nvPr/>
        </p:nvSpPr>
        <p:spPr bwMode="auto">
          <a:xfrm rot="16200000">
            <a:off x="4773341" y="1715491"/>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03" name="Полилиния 102"/>
          <p:cNvSpPr/>
          <p:nvPr/>
        </p:nvSpPr>
        <p:spPr bwMode="auto">
          <a:xfrm rot="16200000">
            <a:off x="4773341" y="2219547"/>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04" name="Полилиния 103"/>
          <p:cNvSpPr/>
          <p:nvPr/>
        </p:nvSpPr>
        <p:spPr bwMode="auto">
          <a:xfrm rot="16200000">
            <a:off x="4773341" y="2723603"/>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05" name="Полилиния 104"/>
          <p:cNvSpPr/>
          <p:nvPr/>
        </p:nvSpPr>
        <p:spPr bwMode="auto">
          <a:xfrm rot="16200000">
            <a:off x="4773341" y="3731715"/>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06" name="Полилиния 105"/>
          <p:cNvSpPr/>
          <p:nvPr/>
        </p:nvSpPr>
        <p:spPr bwMode="auto">
          <a:xfrm rot="16200000">
            <a:off x="4773341" y="4235771"/>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07" name="Полилиния 106"/>
          <p:cNvSpPr/>
          <p:nvPr/>
        </p:nvSpPr>
        <p:spPr bwMode="auto">
          <a:xfrm rot="16200000">
            <a:off x="4773341" y="4739827"/>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08" name="Полилиния 107"/>
          <p:cNvSpPr/>
          <p:nvPr/>
        </p:nvSpPr>
        <p:spPr bwMode="auto">
          <a:xfrm rot="16200000">
            <a:off x="4773341" y="5171875"/>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09" name="Полилиния 108"/>
          <p:cNvSpPr/>
          <p:nvPr/>
        </p:nvSpPr>
        <p:spPr bwMode="auto">
          <a:xfrm rot="16200000">
            <a:off x="4803305" y="5760617"/>
            <a:ext cx="275354" cy="390004"/>
          </a:xfrm>
          <a:custGeom>
            <a:avLst/>
            <a:gdLst>
              <a:gd name="connsiteX0" fmla="*/ 0 w 1940776"/>
              <a:gd name="connsiteY0" fmla="*/ 0 h 1285695"/>
              <a:gd name="connsiteX1" fmla="*/ 1297929 w 1940776"/>
              <a:gd name="connsiteY1" fmla="*/ 0 h 1285695"/>
              <a:gd name="connsiteX2" fmla="*/ 1940776 w 1940776"/>
              <a:gd name="connsiteY2" fmla="*/ 642848 h 1285695"/>
              <a:gd name="connsiteX3" fmla="*/ 1297929 w 1940776"/>
              <a:gd name="connsiteY3" fmla="*/ 1285695 h 1285695"/>
              <a:gd name="connsiteX4" fmla="*/ 0 w 1940776"/>
              <a:gd name="connsiteY4" fmla="*/ 1285695 h 1285695"/>
              <a:gd name="connsiteX5" fmla="*/ 642848 w 1940776"/>
              <a:gd name="connsiteY5" fmla="*/ 642848 h 1285695"/>
              <a:gd name="connsiteX6" fmla="*/ 0 w 1940776"/>
              <a:gd name="connsiteY6" fmla="*/ 0 h 128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776" h="1285695">
                <a:moveTo>
                  <a:pt x="1940775" y="0"/>
                </a:moveTo>
                <a:lnTo>
                  <a:pt x="1940775" y="859832"/>
                </a:lnTo>
                <a:lnTo>
                  <a:pt x="970387" y="1285695"/>
                </a:lnTo>
                <a:lnTo>
                  <a:pt x="1" y="859832"/>
                </a:lnTo>
                <a:lnTo>
                  <a:pt x="1" y="0"/>
                </a:lnTo>
                <a:lnTo>
                  <a:pt x="970387" y="425864"/>
                </a:lnTo>
                <a:lnTo>
                  <a:pt x="1940775" y="0"/>
                </a:lnTo>
                <a:close/>
              </a:path>
            </a:pathLst>
          </a:cu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lIns="10796" tIns="653644" rIns="10795" bIns="653642" spcCol="1270" anchor="ctr"/>
          <a:lstStyle/>
          <a:p>
            <a:pPr algn="ctr" defTabSz="755650">
              <a:lnSpc>
                <a:spcPct val="90000"/>
              </a:lnSpc>
              <a:spcAft>
                <a:spcPct val="35000"/>
              </a:spcAft>
              <a:defRPr/>
            </a:pPr>
            <a:endParaRPr lang="ru-RU" sz="1700" dirty="0">
              <a:solidFill>
                <a:schemeClr val="tx1"/>
              </a:solidFill>
            </a:endParaRPr>
          </a:p>
        </p:txBody>
      </p:sp>
      <p:sp>
        <p:nvSpPr>
          <p:cNvPr id="120" name="AutoShape 3"/>
          <p:cNvSpPr>
            <a:spLocks noChangeArrowheads="1"/>
          </p:cNvSpPr>
          <p:nvPr/>
        </p:nvSpPr>
        <p:spPr bwMode="auto">
          <a:xfrm>
            <a:off x="107505" y="1700808"/>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I</a:t>
            </a:r>
            <a:endParaRPr lang="ru-RU" sz="1300" b="1" dirty="0">
              <a:solidFill>
                <a:schemeClr val="bg1"/>
              </a:solidFill>
              <a:latin typeface="+mj-lt"/>
            </a:endParaRPr>
          </a:p>
        </p:txBody>
      </p:sp>
      <p:sp>
        <p:nvSpPr>
          <p:cNvPr id="121" name="AutoShape 3"/>
          <p:cNvSpPr>
            <a:spLocks noChangeArrowheads="1"/>
          </p:cNvSpPr>
          <p:nvPr/>
        </p:nvSpPr>
        <p:spPr bwMode="auto">
          <a:xfrm>
            <a:off x="107504" y="2204864"/>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II</a:t>
            </a:r>
            <a:endParaRPr lang="ru-RU" sz="1300" b="1" dirty="0">
              <a:solidFill>
                <a:schemeClr val="bg1"/>
              </a:solidFill>
              <a:latin typeface="+mj-lt"/>
            </a:endParaRPr>
          </a:p>
        </p:txBody>
      </p:sp>
      <p:sp>
        <p:nvSpPr>
          <p:cNvPr id="122" name="AutoShape 3"/>
          <p:cNvSpPr>
            <a:spLocks noChangeArrowheads="1"/>
          </p:cNvSpPr>
          <p:nvPr/>
        </p:nvSpPr>
        <p:spPr bwMode="auto">
          <a:xfrm>
            <a:off x="107504" y="2708920"/>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III</a:t>
            </a:r>
            <a:endParaRPr lang="ru-RU" sz="1300" b="1" dirty="0">
              <a:solidFill>
                <a:schemeClr val="bg1"/>
              </a:solidFill>
              <a:latin typeface="+mj-lt"/>
            </a:endParaRPr>
          </a:p>
        </p:txBody>
      </p:sp>
      <p:sp>
        <p:nvSpPr>
          <p:cNvPr id="123" name="AutoShape 3"/>
          <p:cNvSpPr>
            <a:spLocks noChangeArrowheads="1"/>
          </p:cNvSpPr>
          <p:nvPr/>
        </p:nvSpPr>
        <p:spPr bwMode="auto">
          <a:xfrm>
            <a:off x="107504" y="3212976"/>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VI</a:t>
            </a:r>
            <a:endParaRPr lang="ru-RU" sz="1300" b="1" dirty="0">
              <a:solidFill>
                <a:schemeClr val="bg1"/>
              </a:solidFill>
              <a:latin typeface="+mj-lt"/>
            </a:endParaRPr>
          </a:p>
        </p:txBody>
      </p:sp>
      <p:sp>
        <p:nvSpPr>
          <p:cNvPr id="124" name="AutoShape 3"/>
          <p:cNvSpPr>
            <a:spLocks noChangeArrowheads="1"/>
          </p:cNvSpPr>
          <p:nvPr/>
        </p:nvSpPr>
        <p:spPr bwMode="auto">
          <a:xfrm>
            <a:off x="107504" y="3717032"/>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V</a:t>
            </a:r>
            <a:endParaRPr lang="ru-RU" sz="1300" b="1" dirty="0">
              <a:solidFill>
                <a:schemeClr val="bg1"/>
              </a:solidFill>
              <a:latin typeface="+mj-lt"/>
            </a:endParaRPr>
          </a:p>
        </p:txBody>
      </p:sp>
      <p:sp>
        <p:nvSpPr>
          <p:cNvPr id="125" name="AutoShape 3"/>
          <p:cNvSpPr>
            <a:spLocks noChangeArrowheads="1"/>
          </p:cNvSpPr>
          <p:nvPr/>
        </p:nvSpPr>
        <p:spPr bwMode="auto">
          <a:xfrm>
            <a:off x="107504" y="4221088"/>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VI</a:t>
            </a:r>
            <a:endParaRPr lang="ru-RU" sz="1300" b="1" dirty="0">
              <a:solidFill>
                <a:schemeClr val="bg1"/>
              </a:solidFill>
              <a:latin typeface="+mj-lt"/>
            </a:endParaRPr>
          </a:p>
        </p:txBody>
      </p:sp>
      <p:sp>
        <p:nvSpPr>
          <p:cNvPr id="126" name="AutoShape 3"/>
          <p:cNvSpPr>
            <a:spLocks noChangeArrowheads="1"/>
          </p:cNvSpPr>
          <p:nvPr/>
        </p:nvSpPr>
        <p:spPr bwMode="auto">
          <a:xfrm>
            <a:off x="107504" y="4725144"/>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VII</a:t>
            </a:r>
            <a:endParaRPr lang="ru-RU" sz="1300" b="1" dirty="0">
              <a:solidFill>
                <a:schemeClr val="bg1"/>
              </a:solidFill>
              <a:latin typeface="+mj-lt"/>
            </a:endParaRPr>
          </a:p>
        </p:txBody>
      </p:sp>
      <p:sp>
        <p:nvSpPr>
          <p:cNvPr id="127" name="AutoShape 3"/>
          <p:cNvSpPr>
            <a:spLocks noChangeArrowheads="1"/>
          </p:cNvSpPr>
          <p:nvPr/>
        </p:nvSpPr>
        <p:spPr bwMode="auto">
          <a:xfrm>
            <a:off x="107504" y="5229200"/>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VII</a:t>
            </a:r>
            <a:endParaRPr lang="ru-RU" sz="1300" b="1" dirty="0">
              <a:solidFill>
                <a:schemeClr val="bg1"/>
              </a:solidFill>
              <a:latin typeface="+mj-lt"/>
            </a:endParaRPr>
          </a:p>
        </p:txBody>
      </p:sp>
      <p:sp>
        <p:nvSpPr>
          <p:cNvPr id="128" name="AutoShape 3"/>
          <p:cNvSpPr>
            <a:spLocks noChangeArrowheads="1"/>
          </p:cNvSpPr>
          <p:nvPr/>
        </p:nvSpPr>
        <p:spPr bwMode="auto">
          <a:xfrm>
            <a:off x="107504" y="5733256"/>
            <a:ext cx="720080" cy="432048"/>
          </a:xfrm>
          <a:prstGeom prst="roundRect">
            <a:avLst>
              <a:gd name="adj" fmla="val 1778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80000"/>
              </a:lnSpc>
              <a:spcBef>
                <a:spcPct val="20000"/>
              </a:spcBef>
              <a:buClr>
                <a:srgbClr val="003300"/>
              </a:buClr>
              <a:buFont typeface="Wingdings" pitchFamily="2" charset="2"/>
              <a:buNone/>
            </a:pPr>
            <a:r>
              <a:rPr lang="en-US" sz="1300" b="1" dirty="0" smtClean="0">
                <a:solidFill>
                  <a:schemeClr val="bg1"/>
                </a:solidFill>
                <a:latin typeface="+mj-lt"/>
              </a:rPr>
              <a:t>IX</a:t>
            </a:r>
            <a:endParaRPr lang="ru-RU" sz="1300" b="1" dirty="0">
              <a:solidFill>
                <a:schemeClr val="bg1"/>
              </a:solidFill>
              <a:latin typeface="+mj-lt"/>
            </a:endParaRPr>
          </a:p>
        </p:txBody>
      </p:sp>
    </p:spTree>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517632" cy="720080"/>
          </a:xfrm>
        </p:spPr>
        <p:txBody>
          <a:bodyPr>
            <a:noAutofit/>
          </a:bodyPr>
          <a:lstStyle/>
          <a:p>
            <a:r>
              <a:rPr lang="ru-RU" sz="3600" dirty="0" smtClean="0"/>
              <a:t>Постановка исследовательской задачи </a:t>
            </a:r>
            <a:r>
              <a:rPr lang="en-US" sz="3600" dirty="0" smtClean="0"/>
              <a:t>(</a:t>
            </a:r>
            <a:r>
              <a:rPr lang="en-US" sz="3600" dirty="0" smtClean="0"/>
              <a:t>2)</a:t>
            </a:r>
            <a:endParaRPr lang="ru-RU" sz="3600" dirty="0"/>
          </a:p>
        </p:txBody>
      </p:sp>
      <p:sp>
        <p:nvSpPr>
          <p:cNvPr id="3" name="Содержимое 2"/>
          <p:cNvSpPr>
            <a:spLocks noGrp="1"/>
          </p:cNvSpPr>
          <p:nvPr>
            <p:ph idx="1"/>
          </p:nvPr>
        </p:nvSpPr>
        <p:spPr>
          <a:xfrm>
            <a:off x="251520" y="836712"/>
            <a:ext cx="8640960" cy="5616624"/>
          </a:xfrm>
        </p:spPr>
        <p:txBody>
          <a:bodyPr>
            <a:normAutofit/>
          </a:bodyPr>
          <a:lstStyle/>
          <a:p>
            <a:pPr>
              <a:buNone/>
            </a:pPr>
            <a:endParaRPr lang="ru-RU" dirty="0" smtClean="0"/>
          </a:p>
          <a:p>
            <a:pPr>
              <a:buNone/>
            </a:pPr>
            <a:endParaRPr lang="ru-RU" dirty="0" smtClean="0"/>
          </a:p>
          <a:p>
            <a:pPr>
              <a:buNone/>
            </a:pPr>
            <a:r>
              <a:rPr lang="ru-RU" sz="2400" dirty="0" smtClean="0">
                <a:solidFill>
                  <a:srgbClr val="FF0000"/>
                </a:solidFill>
              </a:rPr>
              <a:t>Что хотели проверить исследованием:</a:t>
            </a:r>
            <a:endParaRPr lang="en-US" sz="2400" dirty="0" smtClean="0">
              <a:solidFill>
                <a:srgbClr val="FF0000"/>
              </a:solidFill>
            </a:endParaRPr>
          </a:p>
          <a:p>
            <a:pPr>
              <a:buNone/>
            </a:pPr>
            <a:endParaRPr lang="en-US"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p:txBody>
      </p:sp>
      <p:sp>
        <p:nvSpPr>
          <p:cNvPr id="8" name="Скругленный прямоугольник 7"/>
          <p:cNvSpPr/>
          <p:nvPr/>
        </p:nvSpPr>
        <p:spPr>
          <a:xfrm>
            <a:off x="539552" y="3789040"/>
            <a:ext cx="84249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000" dirty="0" smtClean="0"/>
              <a:t>Сработала ли централизация при запуске системы оценки в плане обеспечения качества используемых показателей? </a:t>
            </a:r>
            <a:endParaRPr lang="en-US" sz="2000" dirty="0" smtClean="0"/>
          </a:p>
        </p:txBody>
      </p:sp>
      <p:sp>
        <p:nvSpPr>
          <p:cNvPr id="9" name="Скругленный прямоугольник 8"/>
          <p:cNvSpPr/>
          <p:nvPr/>
        </p:nvSpPr>
        <p:spPr>
          <a:xfrm>
            <a:off x="539552" y="2492896"/>
            <a:ext cx="84249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Могут ли оцениваемые (в данном случае муниципальные служащие с достаточно низким уровнем подготовки к внедрению УПР) формулировать </a:t>
            </a:r>
            <a:r>
              <a:rPr lang="ru-RU" sz="2000" dirty="0" smtClean="0"/>
              <a:t>рациональные </a:t>
            </a:r>
            <a:r>
              <a:rPr lang="ru-RU" sz="2000" dirty="0" smtClean="0"/>
              <a:t>предложения по </a:t>
            </a:r>
            <a:r>
              <a:rPr lang="ru-RU" sz="2000" dirty="0" smtClean="0"/>
              <a:t>замене и уточнению показателей, используемых в оценке</a:t>
            </a:r>
            <a:r>
              <a:rPr lang="ru-RU" sz="2000" dirty="0" smtClean="0"/>
              <a:t>?</a:t>
            </a:r>
            <a:endParaRPr lang="en-US" sz="2000" dirty="0" smtClean="0"/>
          </a:p>
        </p:txBody>
      </p:sp>
      <p:sp>
        <p:nvSpPr>
          <p:cNvPr id="10" name="Скругленный прямоугольник 9"/>
          <p:cNvSpPr/>
          <p:nvPr/>
        </p:nvSpPr>
        <p:spPr>
          <a:xfrm>
            <a:off x="539552" y="4653136"/>
            <a:ext cx="842493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Какие из параметров качества </a:t>
            </a:r>
            <a:r>
              <a:rPr lang="ru-RU" sz="2000" dirty="0" smtClean="0"/>
              <a:t>показателей являются </a:t>
            </a:r>
            <a:r>
              <a:rPr lang="ru-RU" sz="2000" dirty="0" smtClean="0"/>
              <a:t>важными для оцениваемых, повышают их доверие к системе</a:t>
            </a:r>
            <a:r>
              <a:rPr lang="ru-RU" sz="2000" dirty="0" smtClean="0"/>
              <a:t>? Какие типы показателей они предпочитают? </a:t>
            </a:r>
            <a:r>
              <a:rPr lang="ru-RU" sz="2000" dirty="0" smtClean="0"/>
              <a:t>Зависит ли это от возраста, опыта работы и </a:t>
            </a:r>
            <a:r>
              <a:rPr lang="ru-RU" sz="2000" dirty="0" smtClean="0"/>
              <a:t>должности респондента? </a:t>
            </a:r>
            <a:endParaRPr lang="en-US" sz="2000" dirty="0" smtClean="0"/>
          </a:p>
        </p:txBody>
      </p:sp>
      <p:sp>
        <p:nvSpPr>
          <p:cNvPr id="7" name="Скругленный прямоугольник 6"/>
          <p:cNvSpPr/>
          <p:nvPr/>
        </p:nvSpPr>
        <p:spPr>
          <a:xfrm>
            <a:off x="395536" y="908720"/>
            <a:ext cx="8208912" cy="12241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000" dirty="0" smtClean="0">
                <a:solidFill>
                  <a:schemeClr val="tx1"/>
                </a:solidFill>
              </a:rPr>
              <a:t>Перед нами централизованная система бенчмаркинга эффективности, в которой основные проблемы связаны с имплементацией </a:t>
            </a:r>
            <a:r>
              <a:rPr lang="en-US" sz="2000" dirty="0" smtClean="0">
                <a:solidFill>
                  <a:schemeClr val="tx1"/>
                </a:solidFill>
              </a:rPr>
              <a:t>(</a:t>
            </a:r>
            <a:r>
              <a:rPr lang="ru-RU" sz="2000" dirty="0" smtClean="0">
                <a:solidFill>
                  <a:schemeClr val="tx1"/>
                </a:solidFill>
              </a:rPr>
              <a:t>ключевая проблема – ЛЮДИ в ОМСУ, а система показателей сформулирована на верхнем уровне специалистами с нужной квалификацией)</a:t>
            </a: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936104"/>
          </a:xfrm>
        </p:spPr>
        <p:txBody>
          <a:bodyPr>
            <a:noAutofit/>
          </a:bodyPr>
          <a:lstStyle/>
          <a:p>
            <a:r>
              <a:rPr lang="ru-RU" sz="3400" dirty="0" smtClean="0"/>
              <a:t>Конструкция исследования </a:t>
            </a:r>
            <a:r>
              <a:rPr lang="en-US" sz="3400" dirty="0" smtClean="0"/>
              <a:t>– </a:t>
            </a:r>
            <a:r>
              <a:rPr lang="ru-RU" sz="3400" dirty="0" smtClean="0"/>
              <a:t>техника проведения</a:t>
            </a:r>
            <a:endParaRPr lang="ru-RU" sz="3400" dirty="0"/>
          </a:p>
        </p:txBody>
      </p:sp>
      <p:sp>
        <p:nvSpPr>
          <p:cNvPr id="3" name="Содержимое 2"/>
          <p:cNvSpPr>
            <a:spLocks noGrp="1"/>
          </p:cNvSpPr>
          <p:nvPr>
            <p:ph idx="1"/>
          </p:nvPr>
        </p:nvSpPr>
        <p:spPr>
          <a:xfrm>
            <a:off x="251520" y="1745432"/>
            <a:ext cx="8640960" cy="5112568"/>
          </a:xfrm>
        </p:spPr>
        <p:txBody>
          <a:bodyPr>
            <a:normAutofit fontScale="77500" lnSpcReduction="20000"/>
          </a:bodyPr>
          <a:lstStyle/>
          <a:p>
            <a:r>
              <a:rPr lang="ru-RU" dirty="0" smtClean="0"/>
              <a:t>Детальный опрос (в формате сплошной экспертизы системы показателей) сотрудников ОМСУ, ответственных за сбор, консолидацию данных и их предоставление в правительство субъекта РФ </a:t>
            </a:r>
            <a:r>
              <a:rPr lang="en-US" dirty="0" smtClean="0"/>
              <a:t>(</a:t>
            </a:r>
            <a:r>
              <a:rPr lang="ru-RU" dirty="0" smtClean="0"/>
              <a:t>главным образом, </a:t>
            </a:r>
            <a:r>
              <a:rPr lang="ru-RU" dirty="0" err="1" smtClean="0"/>
              <a:t>замглавы</a:t>
            </a:r>
            <a:r>
              <a:rPr lang="ru-RU" dirty="0" smtClean="0"/>
              <a:t> и/или руководитель отдела экономики)</a:t>
            </a:r>
            <a:r>
              <a:rPr lang="en-US" dirty="0" smtClean="0"/>
              <a:t>   </a:t>
            </a:r>
            <a:endParaRPr lang="en-US" dirty="0" smtClean="0"/>
          </a:p>
          <a:p>
            <a:r>
              <a:rPr lang="ru-RU" dirty="0" smtClean="0"/>
              <a:t>Опрос проведён в </a:t>
            </a:r>
            <a:r>
              <a:rPr lang="ru-RU" dirty="0" err="1" smtClean="0"/>
              <a:t>онлайн-режиме</a:t>
            </a:r>
            <a:r>
              <a:rPr lang="ru-RU" dirty="0" smtClean="0"/>
              <a:t> с использованием инструмента </a:t>
            </a:r>
            <a:r>
              <a:rPr lang="en-US" dirty="0" err="1" smtClean="0"/>
              <a:t>SurveyMonkey</a:t>
            </a:r>
            <a:endParaRPr lang="en-US" dirty="0" smtClean="0"/>
          </a:p>
          <a:p>
            <a:r>
              <a:rPr lang="ru-RU" dirty="0" smtClean="0"/>
              <a:t>Среднее время заполнения (если отвечать на все вопросы)</a:t>
            </a:r>
            <a:r>
              <a:rPr lang="en-US" dirty="0" smtClean="0"/>
              <a:t>  </a:t>
            </a:r>
            <a:r>
              <a:rPr lang="en-US" dirty="0" smtClean="0"/>
              <a:t>- </a:t>
            </a:r>
            <a:r>
              <a:rPr lang="ru-RU" dirty="0" smtClean="0"/>
              <a:t>70 минут</a:t>
            </a:r>
            <a:endParaRPr lang="en-US" dirty="0" smtClean="0"/>
          </a:p>
          <a:p>
            <a:r>
              <a:rPr lang="ru-RU" dirty="0" smtClean="0"/>
              <a:t>Использовался м</a:t>
            </a:r>
            <a:r>
              <a:rPr lang="ru-RU" dirty="0" smtClean="0"/>
              <a:t>етод </a:t>
            </a:r>
            <a:r>
              <a:rPr lang="en-US" dirty="0" smtClean="0"/>
              <a:t>“</a:t>
            </a:r>
            <a:r>
              <a:rPr lang="ru-RU" dirty="0" smtClean="0"/>
              <a:t>мимикрии исследователя</a:t>
            </a:r>
            <a:r>
              <a:rPr lang="en-US" dirty="0" smtClean="0"/>
              <a:t>” (</a:t>
            </a:r>
            <a:r>
              <a:rPr lang="ru-RU" dirty="0" smtClean="0"/>
              <a:t>маскировка под запрос правительств субъектов РФ с целью получения предложений по корректировке перечня показателей /обратной связи по их качеству)</a:t>
            </a:r>
            <a:r>
              <a:rPr lang="en-US" dirty="0" smtClean="0"/>
              <a:t> </a:t>
            </a:r>
            <a:r>
              <a:rPr lang="en-US" dirty="0" smtClean="0"/>
              <a:t>– </a:t>
            </a:r>
            <a:r>
              <a:rPr lang="ru-RU" dirty="0" smtClean="0"/>
              <a:t>но анонимность была обеспечена</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517632" cy="1008112"/>
          </a:xfrm>
        </p:spPr>
        <p:txBody>
          <a:bodyPr>
            <a:normAutofit/>
          </a:bodyPr>
          <a:lstStyle/>
          <a:p>
            <a:r>
              <a:rPr lang="ru-RU" sz="3600" dirty="0" smtClean="0"/>
              <a:t>Конструкция исследования</a:t>
            </a:r>
            <a:r>
              <a:rPr lang="en-US" sz="3600" dirty="0" smtClean="0"/>
              <a:t>  </a:t>
            </a:r>
            <a:r>
              <a:rPr lang="en-US" sz="3600" dirty="0" smtClean="0"/>
              <a:t>- </a:t>
            </a:r>
            <a:r>
              <a:rPr lang="ru-RU" sz="3600" dirty="0" smtClean="0"/>
              <a:t>Вопросы</a:t>
            </a:r>
            <a:r>
              <a:rPr lang="en-US" sz="3600" dirty="0" smtClean="0"/>
              <a:t> </a:t>
            </a:r>
            <a:r>
              <a:rPr lang="en-US" sz="3600" dirty="0" smtClean="0"/>
              <a:t>(1)</a:t>
            </a:r>
            <a:endParaRPr lang="ru-RU" sz="3600" dirty="0"/>
          </a:p>
        </p:txBody>
      </p:sp>
      <p:sp>
        <p:nvSpPr>
          <p:cNvPr id="3" name="Содержимое 2"/>
          <p:cNvSpPr>
            <a:spLocks noGrp="1"/>
          </p:cNvSpPr>
          <p:nvPr>
            <p:ph idx="1"/>
          </p:nvPr>
        </p:nvSpPr>
        <p:spPr>
          <a:xfrm>
            <a:off x="251520" y="1844824"/>
            <a:ext cx="8640960" cy="4608512"/>
          </a:xfrm>
        </p:spPr>
        <p:txBody>
          <a:bodyPr>
            <a:normAutofit fontScale="92500" lnSpcReduction="10000"/>
          </a:bodyPr>
          <a:lstStyle/>
          <a:p>
            <a:pPr>
              <a:buNone/>
            </a:pPr>
            <a:r>
              <a:rPr lang="ru-RU" dirty="0" smtClean="0"/>
              <a:t>Какие из 40 базовых показателей (с Вашей точки </a:t>
            </a:r>
            <a:r>
              <a:rPr lang="ru-RU" dirty="0" smtClean="0"/>
              <a:t>з</a:t>
            </a:r>
            <a:r>
              <a:rPr lang="ru-RU" dirty="0" smtClean="0"/>
              <a:t>рения) должны быть использованы правительством субъекта РФ для расчёта рейтинга и определени</a:t>
            </a:r>
            <a:r>
              <a:rPr lang="ru-RU" dirty="0" smtClean="0"/>
              <a:t>я перечня </a:t>
            </a:r>
            <a:r>
              <a:rPr lang="ru-RU" dirty="0" err="1" smtClean="0"/>
              <a:t>грантополучателей</a:t>
            </a:r>
            <a:r>
              <a:rPr lang="en-US" dirty="0" smtClean="0"/>
              <a:t>?</a:t>
            </a:r>
            <a:endParaRPr lang="en-US" dirty="0" smtClean="0"/>
          </a:p>
          <a:p>
            <a:pPr>
              <a:buNone/>
            </a:pPr>
            <a:endParaRPr lang="en-US" dirty="0" smtClean="0"/>
          </a:p>
          <a:p>
            <a:pPr lvl="1"/>
            <a:r>
              <a:rPr lang="ru-RU" dirty="0" smtClean="0"/>
              <a:t>Выбрать 10 из</a:t>
            </a:r>
            <a:r>
              <a:rPr lang="en-US" dirty="0" smtClean="0"/>
              <a:t> </a:t>
            </a:r>
            <a:r>
              <a:rPr lang="en-US" dirty="0" smtClean="0"/>
              <a:t>40</a:t>
            </a:r>
          </a:p>
          <a:p>
            <a:pPr lvl="1"/>
            <a:endParaRPr lang="en-US" dirty="0" smtClean="0"/>
          </a:p>
          <a:p>
            <a:pPr lvl="1"/>
            <a:r>
              <a:rPr lang="ru-RU" dirty="0" smtClean="0"/>
              <a:t>Дать бинарный ответ по каждому показателю</a:t>
            </a:r>
            <a:r>
              <a:rPr lang="en-US" dirty="0" smtClean="0"/>
              <a:t> (</a:t>
            </a:r>
            <a:r>
              <a:rPr lang="ru-RU" dirty="0" smtClean="0"/>
              <a:t>Да</a:t>
            </a:r>
            <a:r>
              <a:rPr lang="en-US" dirty="0" smtClean="0"/>
              <a:t>|</a:t>
            </a:r>
            <a:r>
              <a:rPr lang="ru-RU" dirty="0" smtClean="0"/>
              <a:t>Н</a:t>
            </a:r>
            <a:r>
              <a:rPr lang="ru-RU" dirty="0" smtClean="0"/>
              <a:t>ет</a:t>
            </a:r>
            <a:r>
              <a:rPr lang="en-US" dirty="0" smtClean="0"/>
              <a:t>)</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95536" y="1746250"/>
          <a:ext cx="864235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251520" y="116632"/>
            <a:ext cx="8697144" cy="504056"/>
          </a:xfrm>
        </p:spPr>
        <p:txBody>
          <a:bodyPr>
            <a:noAutofit/>
          </a:bodyPr>
          <a:lstStyle/>
          <a:p>
            <a:r>
              <a:rPr lang="ru-RU" sz="3600" dirty="0" smtClean="0"/>
              <a:t>Конструкция исследования</a:t>
            </a:r>
            <a:r>
              <a:rPr lang="en-US" sz="3600" dirty="0" smtClean="0"/>
              <a:t>  - </a:t>
            </a:r>
            <a:r>
              <a:rPr lang="ru-RU" sz="3600" dirty="0" smtClean="0"/>
              <a:t>Вопросы </a:t>
            </a:r>
            <a:r>
              <a:rPr lang="en-US" sz="3600" dirty="0" smtClean="0"/>
              <a:t>(2</a:t>
            </a:r>
            <a:r>
              <a:rPr lang="en-US" sz="3600" dirty="0" smtClean="0"/>
              <a:t>)</a:t>
            </a:r>
            <a:endParaRPr lang="ru-RU" sz="3600" dirty="0"/>
          </a:p>
        </p:txBody>
      </p:sp>
      <p:sp>
        <p:nvSpPr>
          <p:cNvPr id="5" name="TextBox 4"/>
          <p:cNvSpPr txBox="1"/>
          <p:nvPr/>
        </p:nvSpPr>
        <p:spPr>
          <a:xfrm>
            <a:off x="323528" y="980728"/>
            <a:ext cx="8208912" cy="923330"/>
          </a:xfrm>
          <a:prstGeom prst="rect">
            <a:avLst/>
          </a:prstGeom>
          <a:noFill/>
        </p:spPr>
        <p:txBody>
          <a:bodyPr wrap="square" rtlCol="0">
            <a:spAutoFit/>
          </a:bodyPr>
          <a:lstStyle/>
          <a:p>
            <a:r>
              <a:rPr lang="ru-RU" dirty="0" smtClean="0"/>
              <a:t>Каждый из сорока действующих показателей </a:t>
            </a:r>
            <a:r>
              <a:rPr lang="en-US" dirty="0" smtClean="0"/>
              <a:t>(</a:t>
            </a:r>
            <a:r>
              <a:rPr lang="ru-RU" dirty="0" smtClean="0"/>
              <a:t>а также все показатели, исключенные из системы с 2013-го года) было предложено оценить с точки зрения соответствия следующим параметрам качества</a:t>
            </a:r>
            <a:r>
              <a:rPr lang="en-US" dirty="0" smtClean="0"/>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640960" cy="504056"/>
          </a:xfrm>
        </p:spPr>
        <p:txBody>
          <a:bodyPr>
            <a:noAutofit/>
          </a:bodyPr>
          <a:lstStyle/>
          <a:p>
            <a:r>
              <a:rPr lang="ru-RU" sz="3600" dirty="0" smtClean="0"/>
              <a:t>Конструкция исследования</a:t>
            </a:r>
            <a:r>
              <a:rPr lang="en-US" sz="3600" dirty="0" smtClean="0"/>
              <a:t>  - </a:t>
            </a:r>
            <a:r>
              <a:rPr lang="ru-RU" sz="3600" dirty="0" smtClean="0"/>
              <a:t>Вопросы </a:t>
            </a:r>
            <a:r>
              <a:rPr lang="en-US" sz="3600" dirty="0" smtClean="0"/>
              <a:t>(3</a:t>
            </a:r>
            <a:r>
              <a:rPr lang="en-US" sz="3600" dirty="0" smtClean="0"/>
              <a:t>)</a:t>
            </a:r>
            <a:endParaRPr lang="ru-RU" sz="3600" dirty="0"/>
          </a:p>
        </p:txBody>
      </p:sp>
      <p:graphicFrame>
        <p:nvGraphicFramePr>
          <p:cNvPr id="7" name="Содержимое 6"/>
          <p:cNvGraphicFramePr>
            <a:graphicFrameLocks noGrp="1"/>
          </p:cNvGraphicFramePr>
          <p:nvPr>
            <p:ph idx="1"/>
          </p:nvPr>
        </p:nvGraphicFramePr>
        <p:xfrm>
          <a:off x="251520" y="1530078"/>
          <a:ext cx="8642350" cy="5327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79512" y="692696"/>
            <a:ext cx="8964488" cy="923330"/>
          </a:xfrm>
          <a:prstGeom prst="rect">
            <a:avLst/>
          </a:prstGeom>
          <a:noFill/>
        </p:spPr>
        <p:txBody>
          <a:bodyPr wrap="square" rtlCol="0">
            <a:spAutoFit/>
          </a:bodyPr>
          <a:lstStyle/>
          <a:p>
            <a:r>
              <a:rPr lang="ru-RU" dirty="0" smtClean="0"/>
              <a:t>Каждый из сорока действующих показателей </a:t>
            </a:r>
            <a:r>
              <a:rPr lang="en-US" dirty="0" smtClean="0"/>
              <a:t>(</a:t>
            </a:r>
            <a:r>
              <a:rPr lang="ru-RU" dirty="0" smtClean="0"/>
              <a:t>а также все показатели, исключенные из системы с 2013-го года) было предложено оценить с точки зрения соответствия следующим параметрам качества</a:t>
            </a:r>
            <a:r>
              <a:rPr lang="en-US" dirty="0" smtClean="0"/>
              <a:t>:</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5406</TotalTime>
  <Words>2279</Words>
  <Application>Microsoft Office PowerPoint</Application>
  <PresentationFormat>Экран (4:3)</PresentationFormat>
  <Paragraphs>373</Paragraphs>
  <Slides>21</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Тема Office</vt:lpstr>
      <vt:lpstr>Диаграмма</vt:lpstr>
      <vt:lpstr>Неправильные служащие или неправильные показатели:  оценка качества системы показателей эффективности деятельности ОМСУ специалистами местных администраций </vt:lpstr>
      <vt:lpstr>Постановка исследовательской задачи (1)</vt:lpstr>
      <vt:lpstr>Российская система мониторинга и оценки эффективности деятельности ОМСУ (1)</vt:lpstr>
      <vt:lpstr>Слайд 4</vt:lpstr>
      <vt:lpstr>Постановка исследовательской задачи (2)</vt:lpstr>
      <vt:lpstr>Конструкция исследования – техника проведения</vt:lpstr>
      <vt:lpstr>Конструкция исследования  - Вопросы (1)</vt:lpstr>
      <vt:lpstr>Конструкция исследования  - Вопросы (2)</vt:lpstr>
      <vt:lpstr>Конструкция исследования  - Вопросы (3)</vt:lpstr>
      <vt:lpstr>Конструкция исследования – самоидентификация респондентов</vt:lpstr>
      <vt:lpstr>Конструкция исследования  - география</vt:lpstr>
      <vt:lpstr>Некоторые  результаты / выводы </vt:lpstr>
      <vt:lpstr>Портреты показателей системы (1)</vt:lpstr>
      <vt:lpstr>Портреты показателей системы (2)</vt:lpstr>
      <vt:lpstr>Портреты показателей системы (3)</vt:lpstr>
      <vt:lpstr>Динамика развития системы оценки</vt:lpstr>
      <vt:lpstr>Идеальный показатель результативности для ОМСУ. Какой он?</vt:lpstr>
      <vt:lpstr>Влияние возраста и стажа (1)</vt:lpstr>
      <vt:lpstr>Влияние возраста и стажа (2)</vt:lpstr>
      <vt:lpstr>Набор требований к качеству показателей, используемых в системе сравнительной оценки эффективности и результативности деятельности</vt:lpstr>
      <vt:lpstr>What it all was about?</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Владимир Елисеенко</dc:creator>
  <cp:lastModifiedBy>Владимир Елисеенко</cp:lastModifiedBy>
  <cp:revision>207</cp:revision>
  <dcterms:created xsi:type="dcterms:W3CDTF">2013-09-15T16:23:56Z</dcterms:created>
  <dcterms:modified xsi:type="dcterms:W3CDTF">2014-04-14T12:27:41Z</dcterms:modified>
</cp:coreProperties>
</file>