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8"/>
  </p:notesMasterIdLst>
  <p:sldIdLst>
    <p:sldId id="256" r:id="rId2"/>
    <p:sldId id="315" r:id="rId3"/>
    <p:sldId id="318" r:id="rId4"/>
    <p:sldId id="316" r:id="rId5"/>
    <p:sldId id="320" r:id="rId6"/>
    <p:sldId id="32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4FE99"/>
    <a:srgbClr val="266C37"/>
    <a:srgbClr val="FFE5F8"/>
    <a:srgbClr val="A917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4" d="100"/>
          <a:sy n="104" d="100"/>
        </p:scale>
        <p:origin x="-7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DFE2-CFD1-4E01-9742-356E3E3602DA}" type="datetimeFigureOut">
              <a:rPr lang="en-GB" smtClean="0"/>
              <a:pPr/>
              <a:t>18/12/2018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EDF0D-873B-4BEA-850A-9C1B06DAC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272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EDF0D-873B-4BEA-850A-9C1B06DAC6B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185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68D8-E74D-412E-8342-0F569F07DB82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03-374E-4691-8578-364FC8FB6608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6876-FE15-4613-A962-EE84CD520331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CB45-B423-497E-802A-3D13775A66BA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E48-E9FB-4850-AB04-D9B30D715061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8319-614F-4B9D-8EFE-86F1F37D66CC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8C2-4C83-4DD7-81FC-25B944EE2FFE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355-FB43-437E-8C15-8E881925C193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DBF-84F0-4782-8A2E-C4C06733CB85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478D-9639-4291-B0AF-02C39D87C4F3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259-BF04-4CFB-BA1B-E4DB2EFB6C57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4E6249B-6268-4720-A680-500FEA63DC9E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736304"/>
          </a:xfrm>
        </p:spPr>
        <p:txBody>
          <a:bodyPr>
            <a:normAutofit/>
          </a:bodyPr>
          <a:lstStyle/>
          <a:p>
            <a:r>
              <a:rPr lang="en-GB" sz="4600" b="1" dirty="0">
                <a:solidFill>
                  <a:schemeClr val="bg1"/>
                </a:solidFill>
              </a:rPr>
              <a:t>Continuous Education </a:t>
            </a:r>
            <a:br>
              <a:rPr lang="en-GB" sz="4600" b="1" dirty="0">
                <a:solidFill>
                  <a:schemeClr val="bg1"/>
                </a:solidFill>
              </a:rPr>
            </a:br>
            <a:r>
              <a:rPr lang="en-GB" sz="4600" b="1" dirty="0">
                <a:solidFill>
                  <a:schemeClr val="bg1"/>
                </a:solidFill>
              </a:rPr>
              <a:t>in the field of Standardisation for Sustainable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8" y="4077072"/>
            <a:ext cx="7416824" cy="2376264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Professor Galina </a:t>
            </a:r>
            <a:r>
              <a:rPr lang="en-US" sz="2400" b="1" dirty="0" err="1">
                <a:solidFill>
                  <a:schemeClr val="tx2"/>
                </a:solidFill>
              </a:rPr>
              <a:t>Pankina</a:t>
            </a:r>
            <a:r>
              <a:rPr lang="en-US" sz="2400" b="1" dirty="0">
                <a:solidFill>
                  <a:schemeClr val="tx2"/>
                </a:solidFill>
              </a:rPr>
              <a:t>,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Research director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Center  </a:t>
            </a:r>
            <a:r>
              <a:rPr lang="en-US" sz="2400" b="1" dirty="0">
                <a:solidFill>
                  <a:schemeClr val="tx2"/>
                </a:solidFill>
              </a:rPr>
              <a:t>for Technical regulation, Standardization and Metrology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The Higher School of Economics 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Moscow </a:t>
            </a:r>
            <a:endParaRPr lang="en-GB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92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E872907-3FD8-4BF6-8F2A-3BCBD2B91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549355"/>
          </a:xfrm>
        </p:spPr>
        <p:txBody>
          <a:bodyPr/>
          <a:lstStyle/>
          <a:p>
            <a:r>
              <a:rPr lang="en-US" b="1" dirty="0"/>
              <a:t>In 2015, the UN set an ambitious 15-year plan to address some of the most pressing issues faced by the world</a:t>
            </a:r>
          </a:p>
          <a:p>
            <a:r>
              <a:rPr lang="en-US" b="1" dirty="0">
                <a:solidFill>
                  <a:srgbClr val="FF0000"/>
                </a:solidFill>
              </a:rPr>
              <a:t>Economic, environmental and societal dimensions </a:t>
            </a:r>
            <a:r>
              <a:rPr lang="en-US" b="1" dirty="0"/>
              <a:t>of the sustainable development are all directly addressed by ISO standards. </a:t>
            </a:r>
          </a:p>
          <a:p>
            <a:r>
              <a:rPr lang="en-US" b="1" dirty="0"/>
              <a:t>Organizations and companies looking to contribute to the SDGs find that International Standards provide effective tools to help them rise to the challenge.</a:t>
            </a:r>
            <a:endParaRPr lang="ru-RU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1DB76D5-F30B-4E5F-BEB0-F6E320D9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D243F5B9-A7B6-437C-878B-D2C9F682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Sustainable Development Goals </a:t>
            </a:r>
            <a:br>
              <a:rPr lang="en-US" b="1" dirty="0"/>
            </a:br>
            <a:r>
              <a:rPr lang="en-US" b="1" dirty="0"/>
              <a:t>and Standardization </a:t>
            </a:r>
            <a:r>
              <a:rPr lang="ru-RU" b="1" dirty="0"/>
              <a:t>(</a:t>
            </a:r>
            <a:r>
              <a:rPr lang="en-US" b="1" dirty="0"/>
              <a:t>I)</a:t>
            </a:r>
            <a:endParaRPr lang="ru-RU" b="1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C6FE6E4-3433-40D1-B860-7645364E12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3" y="4941168"/>
            <a:ext cx="468829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50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D028113-1296-42C9-9D64-CB9465670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91263" cy="490939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ISO standards </a:t>
            </a:r>
            <a:r>
              <a:rPr lang="en-US" b="1" dirty="0"/>
              <a:t>support the three pillars of sustainable development: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Economic </a:t>
            </a:r>
            <a:r>
              <a:rPr lang="en-US" b="1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̶</a:t>
            </a:r>
            <a:r>
              <a:rPr lang="en-US" b="1" dirty="0"/>
              <a:t>  by facilitating international trade, improving a country’s national quality infrastructure, supporting sustainable business practices.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Social</a:t>
            </a:r>
            <a:r>
              <a:rPr lang="en-US" b="1" dirty="0"/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̶</a:t>
            </a:r>
            <a:r>
              <a:rPr lang="en-US" b="1" dirty="0"/>
              <a:t>  by helping countries and communities to improve the health and well-being of their citizens, covering all aspects of social welfare, from healthcare systems and related products to social inclusion and accessibility.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Environmental</a:t>
            </a:r>
            <a:r>
              <a:rPr lang="en-US" b="1" dirty="0"/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̶</a:t>
            </a:r>
            <a:r>
              <a:rPr lang="en-US" b="1" dirty="0"/>
              <a:t>  by helping businesses and countries manage their environmental impact, covering environmental management systems, measuring and reducing greenhouse gas emissions and energy consumption, and encouraging responsible consumption.</a:t>
            </a:r>
            <a:endParaRPr lang="ru-RU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166AEF3-DB0B-46A2-ADD6-9435F3C0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19A822D-551F-4AFF-8815-FFF0D32F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en-US" b="1" dirty="0"/>
              <a:t>ISO standards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42684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5FD16B5-3002-465A-9A11-6FE99D748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20" y="1700808"/>
            <a:ext cx="8383959" cy="3973291"/>
          </a:xfrm>
        </p:spPr>
        <p:txBody>
          <a:bodyPr>
            <a:normAutofit/>
          </a:bodyPr>
          <a:lstStyle/>
          <a:p>
            <a:r>
              <a:rPr lang="en-US" sz="2100" b="1" dirty="0"/>
              <a:t>The achievement of </a:t>
            </a:r>
            <a:r>
              <a:rPr lang="en-US" sz="2100" b="1" dirty="0">
                <a:solidFill>
                  <a:srgbClr val="FF0000"/>
                </a:solidFill>
              </a:rPr>
              <a:t>key SDGs </a:t>
            </a:r>
            <a:r>
              <a:rPr lang="en-US" sz="2100" b="1" dirty="0"/>
              <a:t>such as:</a:t>
            </a:r>
          </a:p>
          <a:p>
            <a:pPr lvl="1"/>
            <a:r>
              <a:rPr lang="en-US" sz="2100" b="1" dirty="0"/>
              <a:t>clean water and sanitation (SDG 6)</a:t>
            </a:r>
          </a:p>
          <a:p>
            <a:pPr lvl="1"/>
            <a:r>
              <a:rPr lang="en-US" sz="2100" b="1" dirty="0"/>
              <a:t>affordable and clean energy (SDG 7)</a:t>
            </a:r>
          </a:p>
          <a:p>
            <a:pPr lvl="1"/>
            <a:r>
              <a:rPr lang="en-US" sz="2100" b="1" dirty="0"/>
              <a:t>decent work and economic growth (SDG 8)</a:t>
            </a:r>
          </a:p>
          <a:p>
            <a:pPr lvl="1"/>
            <a:r>
              <a:rPr lang="en-US" sz="2100" b="1" dirty="0"/>
              <a:t>industry, innovation and infrastructure (SDG 9)</a:t>
            </a:r>
          </a:p>
          <a:p>
            <a:pPr lvl="1"/>
            <a:r>
              <a:rPr lang="en-US" sz="2100" b="1" dirty="0"/>
              <a:t>sustainable cities and communities (SDG 11)</a:t>
            </a:r>
          </a:p>
          <a:p>
            <a:pPr lvl="1"/>
            <a:r>
              <a:rPr lang="en-US" sz="2100" b="1" dirty="0"/>
              <a:t>responsible consumption and production (SDG 12) </a:t>
            </a:r>
          </a:p>
          <a:p>
            <a:pPr lvl="1"/>
            <a:r>
              <a:rPr lang="en-US" sz="2100" b="1" dirty="0"/>
              <a:t>and climate action (SDG 13)</a:t>
            </a:r>
          </a:p>
          <a:p>
            <a:r>
              <a:rPr lang="en-US" sz="2100" b="1" dirty="0"/>
              <a:t>demands clear and wise standards. </a:t>
            </a:r>
            <a:endParaRPr lang="ru-RU" sz="21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07A3957-437D-4F78-B474-8F0B6E1D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6015C8E3-8D84-4004-AE7E-60107AE7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Sustainable Development Goals </a:t>
            </a:r>
            <a:br>
              <a:rPr lang="en-US" b="1" dirty="0"/>
            </a:br>
            <a:r>
              <a:rPr lang="en-US" b="1" dirty="0"/>
              <a:t>and Standardization </a:t>
            </a:r>
            <a:r>
              <a:rPr lang="ru-RU" b="1" dirty="0"/>
              <a:t>(</a:t>
            </a:r>
            <a:r>
              <a:rPr lang="en-US" b="1" dirty="0"/>
              <a:t>II)</a:t>
            </a:r>
            <a:endParaRPr lang="ru-RU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4515644-71E4-4089-9D65-DFA4DA6E35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515" y="5237367"/>
            <a:ext cx="8712968" cy="147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447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FF8D193-2C71-429B-8807-9D00EF647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 Russia</a:t>
            </a:r>
            <a:r>
              <a:rPr lang="en-US" b="1" dirty="0"/>
              <a:t>, education for sustainable development has become an important component of various curricula – from technical to humanitarian, from medical to political.</a:t>
            </a:r>
          </a:p>
          <a:p>
            <a:r>
              <a:rPr lang="en-US" b="1" dirty="0">
                <a:solidFill>
                  <a:srgbClr val="FF0000"/>
                </a:solidFill>
              </a:rPr>
              <a:t>At the Higher School of Economics</a:t>
            </a:r>
            <a:r>
              <a:rPr lang="en-US" b="1" dirty="0"/>
              <a:t>, sustainable development related courses are offered to all students and mid-career people looking for the enhancement of their professional skills.</a:t>
            </a:r>
          </a:p>
          <a:p>
            <a:r>
              <a:rPr lang="en-US" b="1" dirty="0">
                <a:solidFill>
                  <a:srgbClr val="FF0000"/>
                </a:solidFill>
              </a:rPr>
              <a:t>Education for standardization </a:t>
            </a:r>
            <a:r>
              <a:rPr lang="en-US" b="1" dirty="0"/>
              <a:t>is not an exclusion: sustainable development related issues are discussed in all training courses devoted to the majority </a:t>
            </a:r>
            <a:r>
              <a:rPr lang="en-US" b="1" dirty="0" err="1"/>
              <a:t>os</a:t>
            </a:r>
            <a:r>
              <a:rPr lang="en-US" b="1" dirty="0"/>
              <a:t> standards, both national and international. </a:t>
            </a:r>
          </a:p>
          <a:p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613316E-C5C4-46CF-A32D-786A181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CE2FE96A-59AC-4D0A-B44A-EEAE5537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Education for standardization and sustainable development education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9798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2017 - the </a:t>
            </a:r>
            <a:r>
              <a:rPr lang="en-US" dirty="0"/>
              <a:t>establishment of an </a:t>
            </a:r>
            <a:r>
              <a:rPr lang="en-US" dirty="0" smtClean="0"/>
              <a:t>International </a:t>
            </a:r>
            <a:r>
              <a:rPr lang="en-US" dirty="0"/>
              <a:t>research and educational center for technical </a:t>
            </a:r>
            <a:r>
              <a:rPr lang="en-US" dirty="0" smtClean="0"/>
              <a:t>regulation, standardization </a:t>
            </a:r>
            <a:r>
              <a:rPr lang="en-US" dirty="0"/>
              <a:t>and m</a:t>
            </a:r>
            <a:r>
              <a:rPr lang="en-US" dirty="0" smtClean="0"/>
              <a:t>etrology.</a:t>
            </a:r>
          </a:p>
          <a:p>
            <a:pPr algn="just"/>
            <a:r>
              <a:rPr lang="en-US" dirty="0" smtClean="0"/>
              <a:t>20015-2018 - the </a:t>
            </a:r>
            <a:r>
              <a:rPr lang="en-US" dirty="0"/>
              <a:t>creation of more than </a:t>
            </a:r>
            <a:r>
              <a:rPr lang="en-US" u="sng" dirty="0">
                <a:solidFill>
                  <a:srgbClr val="FF0000"/>
                </a:solidFill>
              </a:rPr>
              <a:t>50 training </a:t>
            </a:r>
            <a:r>
              <a:rPr lang="en-US" u="sng" dirty="0" smtClean="0">
                <a:solidFill>
                  <a:srgbClr val="FF0000"/>
                </a:solidFill>
              </a:rPr>
              <a:t>programs</a:t>
            </a:r>
            <a:r>
              <a:rPr lang="en-US" dirty="0" smtClean="0"/>
              <a:t> for </a:t>
            </a:r>
            <a:r>
              <a:rPr lang="en-US" dirty="0"/>
              <a:t>training and retraining on the standardization of industry professionals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In 2017-2018 in the Centre </a:t>
            </a:r>
            <a:r>
              <a:rPr lang="en-US" dirty="0" smtClean="0"/>
              <a:t> </a:t>
            </a:r>
            <a:r>
              <a:rPr lang="en-US" u="sng" dirty="0">
                <a:solidFill>
                  <a:srgbClr val="FF0000"/>
                </a:solidFill>
              </a:rPr>
              <a:t>more than 300 specialists </a:t>
            </a:r>
            <a:r>
              <a:rPr lang="en-US" dirty="0"/>
              <a:t>increased their qualification from the industry.</a:t>
            </a:r>
            <a:endParaRPr lang="en-US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HSE </a:t>
            </a:r>
            <a:r>
              <a:rPr lang="en-AU" dirty="0" smtClean="0"/>
              <a:t>Experience </a:t>
            </a:r>
            <a:r>
              <a:rPr lang="en-AU" dirty="0"/>
              <a:t>in standardization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5811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1529</TotalTime>
  <Words>303</Words>
  <Application>Microsoft Office PowerPoint</Application>
  <PresentationFormat>Экран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Waveform</vt:lpstr>
      <vt:lpstr>Continuous Education  in the field of Standardisation for Sustainable Development</vt:lpstr>
      <vt:lpstr>Sustainable Development Goals  and Standardization (I)</vt:lpstr>
      <vt:lpstr>ISO standards</vt:lpstr>
      <vt:lpstr>Sustainable Development Goals  and Standardization (II)</vt:lpstr>
      <vt:lpstr>Education for standardization and sustainable development education</vt:lpstr>
      <vt:lpstr>HSE Experience in standardization</vt:lpstr>
    </vt:vector>
  </TitlesOfParts>
  <Company>MUCTR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Guseva</dc:creator>
  <cp:lastModifiedBy>user</cp:lastModifiedBy>
  <cp:revision>92</cp:revision>
  <dcterms:created xsi:type="dcterms:W3CDTF">2015-10-24T17:41:17Z</dcterms:created>
  <dcterms:modified xsi:type="dcterms:W3CDTF">2018-12-18T11:24:37Z</dcterms:modified>
</cp:coreProperties>
</file>