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56" r:id="rId2"/>
    <p:sldId id="315" r:id="rId3"/>
    <p:sldId id="318" r:id="rId4"/>
    <p:sldId id="316" r:id="rId5"/>
    <p:sldId id="320" r:id="rId6"/>
    <p:sldId id="32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FE99"/>
    <a:srgbClr val="266C37"/>
    <a:srgbClr val="FFE5F8"/>
    <a:srgbClr val="A917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E2-CFD1-4E01-9742-356E3E3602DA}" type="datetimeFigureOut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EDF0D-873B-4BEA-850A-9C1B06DAC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272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EDF0D-873B-4BEA-850A-9C1B06DAC6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185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68D8-E74D-412E-8342-0F569F07DB82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03-374E-4691-8578-364FC8FB6608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6876-FE15-4613-A962-EE84CD520331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CB45-B423-497E-802A-3D13775A66BA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E48-E9FB-4850-AB04-D9B30D715061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8319-614F-4B9D-8EFE-86F1F37D66CC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8C2-4C83-4DD7-81FC-25B944EE2FFE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9355-FB43-437E-8C15-8E881925C193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DBF-84F0-4782-8A2E-C4C06733CB85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478D-9639-4291-B0AF-02C39D87C4F3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0259-BF04-4CFB-BA1B-E4DB2EFB6C57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E6249B-6268-4720-A680-500FEA63DC9E}" type="datetime1">
              <a:rPr lang="en-GB" smtClean="0"/>
              <a:pPr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B830-E775-451F-BB81-4B9A853D25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736304"/>
          </a:xfrm>
        </p:spPr>
        <p:txBody>
          <a:bodyPr>
            <a:normAutofit/>
          </a:bodyPr>
          <a:lstStyle/>
          <a:p>
            <a:r>
              <a:rPr lang="ru-RU" sz="4600" b="1" dirty="0">
                <a:solidFill>
                  <a:schemeClr val="bg1"/>
                </a:solidFill>
              </a:rPr>
              <a:t>Непрерывное образование в области стандартизации для устойчивого развития</a:t>
            </a:r>
            <a:endParaRPr lang="en-GB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4077072"/>
            <a:ext cx="7416824" cy="2376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Профессор Галина Панкина</a:t>
            </a:r>
            <a:r>
              <a:rPr lang="en-US" sz="2400" b="1" dirty="0" smtClean="0">
                <a:solidFill>
                  <a:schemeClr val="tx2"/>
                </a:solidFill>
              </a:rPr>
              <a:t>,</a:t>
            </a:r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 Директор по науке,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Цен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</a:rPr>
              <a:t>р технического </a:t>
            </a:r>
            <a:r>
              <a:rPr lang="ru-RU" sz="2400" b="1" dirty="0">
                <a:solidFill>
                  <a:schemeClr val="tx2"/>
                </a:solidFill>
              </a:rPr>
              <a:t>регулирования, стандартизации и метрологии </a:t>
            </a:r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Высшая Школа Экономики, Москва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92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E872907-3FD8-4BF6-8F2A-3BCBD2B9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549355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В 2015 году ООН начала амбициозный 15-летний план для решения некоторых из наиболее острых проблем, стоящих перед миром </a:t>
            </a: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</a:rPr>
              <a:t>Экономические, экологические и социальные аспекты</a:t>
            </a:r>
            <a:r>
              <a:rPr lang="ru-RU" sz="2200" b="1" dirty="0" smtClean="0"/>
              <a:t> Устойчивого развития непосредственно рассматриваются как стандарты ИСО </a:t>
            </a:r>
          </a:p>
          <a:p>
            <a:pPr algn="just"/>
            <a:r>
              <a:rPr lang="ru-RU" sz="2200" b="1" dirty="0" smtClean="0"/>
              <a:t>Организаци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200" b="1" dirty="0" smtClean="0"/>
              <a:t> и компании, желающие внести свой вклад в ЦУР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200" b="1" dirty="0" smtClean="0"/>
              <a:t> обнаружили, что международные стандарты - эффективные инструменты, чтобы помочь им справиться с этой задачей</a:t>
            </a:r>
            <a:endParaRPr lang="ru-RU" sz="22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1DB76D5-F30B-4E5F-BEB0-F6E320D9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D243F5B9-A7B6-437C-878B-D2C9F682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</a:t>
            </a:r>
            <a:r>
              <a:rPr lang="ru-RU" b="1" dirty="0"/>
              <a:t>устойчивого развития и стандартизации(</a:t>
            </a:r>
            <a:r>
              <a:rPr lang="en-US" b="1" dirty="0"/>
              <a:t>I)</a:t>
            </a:r>
            <a:endParaRPr lang="ru-RU" b="1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C6FE6E4-3433-40D1-B860-7645364E12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3" y="4941168"/>
            <a:ext cx="468829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0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D028113-1296-42C9-9D64-CB946567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91263" cy="4909395"/>
          </a:xfrm>
        </p:spPr>
        <p:txBody>
          <a:bodyPr>
            <a:normAutofit fontScale="92500"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Стандарты ИСО </a:t>
            </a:r>
            <a:r>
              <a:rPr lang="ru-RU" sz="2000" b="1" dirty="0"/>
              <a:t>поддержки </a:t>
            </a:r>
            <a:r>
              <a:rPr lang="ru-RU" sz="2000" b="1" dirty="0" err="1"/>
              <a:t>трех</a:t>
            </a:r>
            <a:r>
              <a:rPr lang="ru-RU" sz="2000" b="1" dirty="0"/>
              <a:t> основных составляющих устойчивого развития: </a:t>
            </a:r>
            <a:endParaRPr lang="en-US" b="1" dirty="0"/>
          </a:p>
          <a:p>
            <a:pPr lvl="1" algn="just"/>
            <a:r>
              <a:rPr lang="ru-RU" b="1" dirty="0" smtClean="0">
                <a:solidFill>
                  <a:srgbClr val="FF0000"/>
                </a:solidFill>
              </a:rPr>
              <a:t>Экономическая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̶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путем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упрощения процедур международной торговли,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улучшения национальной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инфраструктуры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качества страны, поддержки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устойчивой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деловой практики. </a:t>
            </a:r>
          </a:p>
          <a:p>
            <a:pPr lvl="1" algn="just"/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Социальная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̶  помогая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странам и общинам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улучшить здоровье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благополучие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их граждан, охватывающих все аспекты социального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обеспечения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 здравоохранения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сопутствующих товаров для социальной интеграции и доступности.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rgbClr val="FF0000"/>
                </a:solidFill>
              </a:rPr>
              <a:t>Экологическая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̶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помогая предприятиям и странам управлять их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воздействием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окружающую среду,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охватывающую системы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экологического управления, измерения 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сокращения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выбросов парниковых газов и потребления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энергии,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поощрения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ответственного потребления.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166AEF3-DB0B-46A2-ADD6-9435F3C0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19A822D-551F-4AFF-8815-FFF0D32F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b="1" dirty="0" smtClean="0"/>
              <a:t>СТАНДАРТЫ ИСО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2684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5FD16B5-3002-465A-9A11-6FE99D74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20" y="1700808"/>
            <a:ext cx="8383959" cy="3973291"/>
          </a:xfrm>
        </p:spPr>
        <p:txBody>
          <a:bodyPr>
            <a:normAutofit/>
          </a:bodyPr>
          <a:lstStyle/>
          <a:p>
            <a:r>
              <a:rPr lang="ru-RU" sz="2100" b="1" dirty="0" smtClean="0"/>
              <a:t>Достижение ключевых целей </a:t>
            </a:r>
            <a:r>
              <a:rPr lang="en-US" sz="2100" b="1" dirty="0" smtClean="0"/>
              <a:t> </a:t>
            </a:r>
            <a:r>
              <a:rPr lang="ru-RU" sz="2100" b="1" dirty="0" smtClean="0"/>
              <a:t>ЦУР, как то</a:t>
            </a:r>
            <a:r>
              <a:rPr lang="en-US" sz="2100" b="1" dirty="0" smtClean="0"/>
              <a:t>:</a:t>
            </a:r>
            <a:endParaRPr lang="en-US" sz="2100" b="1" dirty="0"/>
          </a:p>
          <a:p>
            <a:pPr lvl="1"/>
            <a:r>
              <a:rPr lang="ru-RU" sz="2100" b="1" dirty="0" smtClean="0"/>
              <a:t>чи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100" b="1" dirty="0" smtClean="0"/>
              <a:t>тая вода и санитария </a:t>
            </a:r>
            <a:r>
              <a:rPr lang="en-US" sz="2100" b="1" dirty="0" smtClean="0"/>
              <a:t>(SDG</a:t>
            </a:r>
            <a:r>
              <a:rPr lang="en-US" sz="2100" b="1" dirty="0"/>
              <a:t> 6)</a:t>
            </a:r>
          </a:p>
          <a:p>
            <a:pPr lvl="1"/>
            <a:r>
              <a:rPr lang="ru-RU" sz="2100" b="1" dirty="0" smtClean="0"/>
              <a:t>доступная чи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100" b="1" dirty="0" smtClean="0"/>
              <a:t>тая энергия </a:t>
            </a:r>
            <a:r>
              <a:rPr lang="en-US" sz="2100" b="1" dirty="0" smtClean="0"/>
              <a:t>(SDG</a:t>
            </a:r>
            <a:r>
              <a:rPr lang="en-US" sz="2100" b="1" dirty="0"/>
              <a:t> 7)</a:t>
            </a:r>
          </a:p>
          <a:p>
            <a:pPr lvl="1"/>
            <a:r>
              <a:rPr lang="ru-RU" sz="2100" b="1" dirty="0" smtClean="0"/>
              <a:t>достойная работа и экономический рост </a:t>
            </a:r>
            <a:r>
              <a:rPr lang="en-US" sz="2100" b="1" dirty="0" smtClean="0"/>
              <a:t>(SDG</a:t>
            </a:r>
            <a:r>
              <a:rPr lang="en-US" sz="2100" b="1" dirty="0"/>
              <a:t> 8)</a:t>
            </a:r>
          </a:p>
          <a:p>
            <a:pPr lvl="1"/>
            <a:r>
              <a:rPr lang="ru-RU" sz="2100" b="1" dirty="0" smtClean="0"/>
              <a:t>промышленность, инновации, инфраструктура </a:t>
            </a:r>
            <a:r>
              <a:rPr lang="en-US" sz="2100" b="1" dirty="0" smtClean="0"/>
              <a:t>(SDG</a:t>
            </a:r>
            <a:r>
              <a:rPr lang="en-US" sz="2100" b="1" dirty="0"/>
              <a:t> 9)</a:t>
            </a:r>
          </a:p>
          <a:p>
            <a:pPr lvl="1"/>
            <a:r>
              <a:rPr lang="ru-RU" sz="2100" b="1" dirty="0" smtClean="0"/>
              <a:t>устойчивые города и общины </a:t>
            </a:r>
            <a:r>
              <a:rPr lang="en-US" sz="2100" b="1" dirty="0" smtClean="0"/>
              <a:t>(SDG</a:t>
            </a:r>
            <a:r>
              <a:rPr lang="en-US" sz="2100" b="1" dirty="0"/>
              <a:t> 11)</a:t>
            </a:r>
          </a:p>
          <a:p>
            <a:pPr lvl="1"/>
            <a:r>
              <a:rPr lang="ru-RU" sz="2100" b="1" dirty="0" smtClean="0"/>
              <a:t>ответственное потребление и производство </a:t>
            </a:r>
            <a:r>
              <a:rPr lang="en-US" sz="2100" b="1" dirty="0" smtClean="0"/>
              <a:t>(SDG</a:t>
            </a:r>
            <a:r>
              <a:rPr lang="en-US" sz="2100" b="1" dirty="0"/>
              <a:t> 12) </a:t>
            </a:r>
          </a:p>
          <a:p>
            <a:pPr lvl="1"/>
            <a:r>
              <a:rPr lang="ru-RU" sz="2100" b="1" dirty="0" smtClean="0"/>
              <a:t>воздействие на климат </a:t>
            </a:r>
            <a:r>
              <a:rPr lang="en-US" sz="2100" b="1" dirty="0" smtClean="0"/>
              <a:t>(SDG</a:t>
            </a:r>
            <a:r>
              <a:rPr lang="en-US" sz="2100" b="1" dirty="0"/>
              <a:t> 13)</a:t>
            </a:r>
          </a:p>
          <a:p>
            <a:r>
              <a:rPr lang="ru-RU" sz="2100" b="1" dirty="0" smtClean="0"/>
              <a:t>требует чётких стандартов</a:t>
            </a:r>
            <a:r>
              <a:rPr lang="en-US" sz="2100" b="1" dirty="0" smtClean="0"/>
              <a:t>.</a:t>
            </a:r>
            <a:r>
              <a:rPr lang="en-US" sz="2100" b="1" dirty="0"/>
              <a:t> </a:t>
            </a:r>
            <a:endParaRPr lang="ru-RU" sz="21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07A3957-437D-4F78-B474-8F0B6E1D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6015C8E3-8D84-4004-AE7E-60107AE7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 устойчивого развития и </a:t>
            </a:r>
            <a:r>
              <a:rPr lang="ru-RU" b="1" dirty="0" smtClean="0"/>
              <a:t>стандартизации (</a:t>
            </a:r>
            <a:r>
              <a:rPr lang="en-US" b="1" dirty="0"/>
              <a:t>II)</a:t>
            </a:r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4515644-71E4-4089-9D65-DFA4DA6E35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515" y="5237367"/>
            <a:ext cx="8712968" cy="147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447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FF8D193-2C71-429B-8807-9D00EF64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В России </a:t>
            </a:r>
            <a:r>
              <a:rPr lang="ru-RU" b="1" dirty="0"/>
              <a:t>образование для устойчивого развития стало важным компонентом различных учебных программ – от технических </a:t>
            </a:r>
            <a:r>
              <a:rPr lang="ru-RU" b="1" dirty="0" smtClean="0"/>
              <a:t> до гуманитарных, от медицинских</a:t>
            </a:r>
            <a:r>
              <a:rPr lang="ru-RU" b="1" dirty="0"/>
              <a:t> </a:t>
            </a:r>
            <a:r>
              <a:rPr lang="ru-RU" b="1" dirty="0" smtClean="0"/>
              <a:t>до политических.</a:t>
            </a:r>
            <a:endParaRPr lang="en-US" b="1" dirty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ысшей школе экономики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устойчивое развитие и  связанные с ним  курсы предлагаются всем студентам и людям, проходящим повышение их профессиональных навыков.</a:t>
            </a:r>
          </a:p>
          <a:p>
            <a:r>
              <a:rPr lang="ru-RU" b="1" dirty="0">
                <a:solidFill>
                  <a:srgbClr val="FF0000"/>
                </a:solidFill>
              </a:rPr>
              <a:t>Образование </a:t>
            </a:r>
            <a:r>
              <a:rPr lang="ru-RU" b="1" dirty="0" smtClean="0">
                <a:solidFill>
                  <a:srgbClr val="FF0000"/>
                </a:solidFill>
              </a:rPr>
              <a:t>по стандартизации </a:t>
            </a:r>
            <a:r>
              <a:rPr lang="ru-RU" b="1" dirty="0"/>
              <a:t>– не исключение: </a:t>
            </a:r>
            <a:r>
              <a:rPr lang="ru-RU" b="1" dirty="0" smtClean="0"/>
              <a:t>связанные с устойчивым развитием </a:t>
            </a:r>
            <a:r>
              <a:rPr lang="ru-RU" b="1" dirty="0"/>
              <a:t>вопросы обсуждаются </a:t>
            </a:r>
            <a:r>
              <a:rPr lang="ru-RU" b="1" dirty="0" smtClean="0"/>
              <a:t>на </a:t>
            </a:r>
            <a:r>
              <a:rPr lang="ru-RU" b="1" dirty="0"/>
              <a:t>всех учебных </a:t>
            </a:r>
            <a:r>
              <a:rPr lang="ru-RU" b="1" dirty="0" smtClean="0"/>
              <a:t>курсах, </a:t>
            </a:r>
            <a:r>
              <a:rPr lang="ru-RU" b="1" dirty="0" err="1"/>
              <a:t>посвященных</a:t>
            </a:r>
            <a:r>
              <a:rPr lang="ru-RU" b="1" dirty="0"/>
              <a:t> </a:t>
            </a:r>
            <a:r>
              <a:rPr lang="ru-RU" b="1" dirty="0" smtClean="0"/>
              <a:t>большинству стандартов ЦУР, </a:t>
            </a:r>
            <a:r>
              <a:rPr lang="ru-RU" b="1" dirty="0"/>
              <a:t>как на национальном, так и на международном.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613316E-C5C4-46CF-A32D-786A181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E2FE96A-59AC-4D0A-B44A-EEAE5537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Образование </a:t>
            </a:r>
            <a:r>
              <a:rPr lang="ru-RU" b="1" dirty="0" smtClean="0"/>
              <a:t>по </a:t>
            </a:r>
            <a:r>
              <a:rPr lang="ru-RU" b="1" dirty="0"/>
              <a:t>стандартизации и </a:t>
            </a:r>
            <a:r>
              <a:rPr lang="ru-RU" b="1" dirty="0" smtClean="0"/>
              <a:t>устойчивое развитие </a:t>
            </a:r>
            <a:r>
              <a:rPr lang="ru-RU" b="1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79798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2017 г. - создание Международного научно-образовательного центра по техническому регулированию,стандартиизации и метрологии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20015-2018  гг. – создание более </a:t>
            </a:r>
            <a:r>
              <a:rPr lang="ru-RU" u="sng" dirty="0" smtClean="0">
                <a:solidFill>
                  <a:srgbClr val="FF0000"/>
                </a:solidFill>
              </a:rPr>
              <a:t>50 учебных программ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подготовки и переподготовки по стандартизации специалистов промышленности.</a:t>
            </a:r>
          </a:p>
          <a:p>
            <a:pPr marL="0" indent="0" algn="just">
              <a:buNone/>
            </a:pPr>
            <a:r>
              <a:rPr lang="ru-RU" dirty="0" smtClean="0"/>
              <a:t>В 2017-2018 в Центре повысили квалификацию более </a:t>
            </a:r>
            <a:r>
              <a:rPr lang="ru-RU" u="sng" dirty="0" smtClean="0">
                <a:solidFill>
                  <a:srgbClr val="FF0000"/>
                </a:solidFill>
              </a:rPr>
              <a:t>300 специалистов от промышленности</a:t>
            </a:r>
            <a:r>
              <a:rPr lang="ru-RU" dirty="0" smtClean="0"/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B830-E775-451F-BB81-4B9A853D25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НИУ ВШЭ в области стандартизации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529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1651</TotalTime>
  <Words>352</Words>
  <Application>Microsoft Office PowerPoint</Application>
  <PresentationFormat>Экран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Waveform</vt:lpstr>
      <vt:lpstr>Непрерывное образование в области стандартизации для устойчивого развития</vt:lpstr>
      <vt:lpstr>Цели устойчивого развития и стандартизации(I)</vt:lpstr>
      <vt:lpstr>СТАНДАРТЫ ИСО</vt:lpstr>
      <vt:lpstr>Цели устойчивого развития и стандартизации (II)</vt:lpstr>
      <vt:lpstr>Образование по стандартизации и устойчивое развитие образования</vt:lpstr>
      <vt:lpstr>ОПЫТ НИУ ВШЭ в области стандартизации </vt:lpstr>
    </vt:vector>
  </TitlesOfParts>
  <Company>MUCTR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Guseva</dc:creator>
  <cp:lastModifiedBy>user</cp:lastModifiedBy>
  <cp:revision>101</cp:revision>
  <cp:lastPrinted>2018-11-06T09:34:28Z</cp:lastPrinted>
  <dcterms:created xsi:type="dcterms:W3CDTF">2015-10-24T17:41:17Z</dcterms:created>
  <dcterms:modified xsi:type="dcterms:W3CDTF">2018-12-18T11:23:20Z</dcterms:modified>
</cp:coreProperties>
</file>