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703" r:id="rId5"/>
    <p:sldMasterId id="2147483747" r:id="rId6"/>
    <p:sldMasterId id="2147483759" r:id="rId7"/>
  </p:sldMasterIdLst>
  <p:notesMasterIdLst>
    <p:notesMasterId r:id="rId18"/>
  </p:notesMasterIdLst>
  <p:sldIdLst>
    <p:sldId id="6010" r:id="rId8"/>
    <p:sldId id="291" r:id="rId9"/>
    <p:sldId id="293" r:id="rId10"/>
    <p:sldId id="320" r:id="rId11"/>
    <p:sldId id="308" r:id="rId12"/>
    <p:sldId id="298" r:id="rId13"/>
    <p:sldId id="6036" r:id="rId14"/>
    <p:sldId id="301" r:id="rId15"/>
    <p:sldId id="6039" r:id="rId16"/>
    <p:sldId id="6037" r:id="rId17"/>
  </p:sldIdLst>
  <p:sldSz cx="12192000" cy="6858000"/>
  <p:notesSz cx="6799263" cy="9929813"/>
  <p:custDataLst>
    <p:tags r:id="rId19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ой раздел" id="{78921F3F-AD2E-4185-871A-FD9E1FF9629D}">
          <p14:sldIdLst>
            <p14:sldId id="6010"/>
            <p14:sldId id="291"/>
            <p14:sldId id="293"/>
            <p14:sldId id="320"/>
            <p14:sldId id="308"/>
            <p14:sldId id="298"/>
            <p14:sldId id="6036"/>
            <p14:sldId id="301"/>
            <p14:sldId id="6039"/>
            <p14:sldId id="6037"/>
          </p14:sldIdLst>
        </p14:section>
      </p14:sectionLst>
    </p:ex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48E2BB-BFE6-590F-E9C0-AA77BC68CE86}" name="Pavel Zhdanov" initials="PZ" userId="e5996a45266a543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Ионкина Елена Юрьевна" initials="ИЕЮ" lastIdx="17" clrIdx="1">
    <p:extLst>
      <p:ext uri="{19B8F6BF-5375-455C-9EA6-DF929625EA0E}">
        <p15:presenceInfo xmlns:p15="http://schemas.microsoft.com/office/powerpoint/2012/main" userId="S-1-5-21-59386794-2117884221-1327781069-63835" providerId="AD"/>
      </p:ext>
    </p:extLst>
  </p:cmAuthor>
  <p:cmAuthor id="3" name="Броницкая Елена Валерьевна" initials="БЕВ" lastIdx="16" clrIdx="2">
    <p:extLst>
      <p:ext uri="{19B8F6BF-5375-455C-9EA6-DF929625EA0E}">
        <p15:presenceInfo xmlns:p15="http://schemas.microsoft.com/office/powerpoint/2012/main" userId="S::ebronitskaya@hse.ru::6e83bd71-97dd-4ffd-a40f-2dafd01fcc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  <a:srgbClr val="FF0066"/>
    <a:srgbClr val="F0F0F0"/>
    <a:srgbClr val="73E1FA"/>
    <a:srgbClr val="FF6DA8"/>
    <a:srgbClr val="BFBFBF"/>
    <a:srgbClr val="3B3838"/>
    <a:srgbClr val="102D69"/>
    <a:srgbClr val="24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5256" autoAdjust="0"/>
  </p:normalViewPr>
  <p:slideViewPr>
    <p:cSldViewPr snapToGrid="0" snapToObjects="1">
      <p:cViewPr varScale="1">
        <p:scale>
          <a:sx n="114" d="100"/>
          <a:sy n="114" d="100"/>
        </p:scale>
        <p:origin x="762" y="114"/>
      </p:cViewPr>
      <p:guideLst>
        <p:guide pos="325"/>
        <p:guide pos="1209"/>
        <p:guide pos="2955"/>
        <p:guide pos="2071"/>
        <p:guide pos="3840"/>
        <p:guide pos="4702"/>
        <p:guide pos="5586"/>
        <p:guide pos="647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24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3128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9_DDP\4_&#1089;&#1086;&#1094;&#1080;&#1086;&#1083;&#1086;&#1075;&#1080;&#1103;\&#1086;&#1073;&#1089;&#1083;&#1077;&#1076;&#1086;&#1074;&#1072;&#1085;&#1080;&#1077;\&#1058;&#1072;&#1073;&#1083;&#1080;&#1094;&#1099;_&#1094;&#1080;&#1092;&#1088;&#1086;&#1074;&#1080;&#1079;&#1072;&#1094;&#1080;&#1103;_&#1048;&#1043;&#1052;&#1059;+&#1076;&#1086;&#108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8_DDP\4_&#1074;&#1085;&#1077;&#1076;&#1088;&#1077;&#1085;&#1080;&#1077;\Feburary_2020_Opinions_and_lifestyle_survey_data_module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Лист2!$B$1:$F$1</c:f>
              <c:strCache>
                <c:ptCount val="5"/>
                <c:pt idx="0">
                  <c:v>о штрафах и задолженностях (например, в ГИБДД, за коммунальные услуги и т.п.)</c:v>
                </c:pt>
                <c:pt idx="1">
                  <c:v>данные с камер видеонаблюдения</c:v>
                </c:pt>
                <c:pt idx="2">
                  <c:v>результаты анализов, клинических исследований</c:v>
                </c:pt>
                <c:pt idx="3">
                  <c:v>о покупках в интернет-магазинах, кассовых чеках в магазинах шаговой доступности</c:v>
                </c:pt>
                <c:pt idx="4">
                  <c:v>о полученных от государства пособиях, льготах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23.111776004199911</c:v>
                </c:pt>
                <c:pt idx="1">
                  <c:v>22.746511513987329</c:v>
                </c:pt>
                <c:pt idx="2">
                  <c:v>37.549021649323493</c:v>
                </c:pt>
                <c:pt idx="3">
                  <c:v>35.068096645224827</c:v>
                </c:pt>
                <c:pt idx="4">
                  <c:v>23.11545774648545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E-4A92-BF8D-BE8CB5B3736C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  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Лист2!$B$1:$F$1</c:f>
              <c:strCache>
                <c:ptCount val="5"/>
                <c:pt idx="0">
                  <c:v>о штрафах и задолженностях (например, в ГИБДД, за коммунальные услуги и т.п.)</c:v>
                </c:pt>
                <c:pt idx="1">
                  <c:v>данные с камер видеонаблюдения</c:v>
                </c:pt>
                <c:pt idx="2">
                  <c:v>результаты анализов, клинических исследований</c:v>
                </c:pt>
                <c:pt idx="3">
                  <c:v>о покупках в интернет-магазинах, кассовых чеках в магазинах шаговой доступности</c:v>
                </c:pt>
                <c:pt idx="4">
                  <c:v>о полученных от государства пособиях, льготах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8.5736132155696989</c:v>
                </c:pt>
                <c:pt idx="1">
                  <c:v>8.8265890649206185</c:v>
                </c:pt>
                <c:pt idx="2">
                  <c:v>11.715122744917</c:v>
                </c:pt>
                <c:pt idx="3">
                  <c:v>11.7641347218087</c:v>
                </c:pt>
                <c:pt idx="4">
                  <c:v>8.542423906423819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E-4A92-BF8D-BE8CB5B3736C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  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Лист2!$B$1:$F$1</c:f>
              <c:strCache>
                <c:ptCount val="5"/>
                <c:pt idx="0">
                  <c:v>о штрафах и задолженностях (например, в ГИБДД, за коммунальные услуги и т.п.)</c:v>
                </c:pt>
                <c:pt idx="1">
                  <c:v>данные с камер видеонаблюдения</c:v>
                </c:pt>
                <c:pt idx="2">
                  <c:v>результаты анализов, клинических исследований</c:v>
                </c:pt>
                <c:pt idx="3">
                  <c:v>о покупках в интернет-магазинах, кассовых чеках в магазинах шаговой доступности</c:v>
                </c:pt>
                <c:pt idx="4">
                  <c:v>о полученных от государства пособиях, льготах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17.279363711913781</c:v>
                </c:pt>
                <c:pt idx="1">
                  <c:v>17.005542708029679</c:v>
                </c:pt>
                <c:pt idx="2">
                  <c:v>15.801570716845671</c:v>
                </c:pt>
                <c:pt idx="3">
                  <c:v>17.613557040620719</c:v>
                </c:pt>
                <c:pt idx="4">
                  <c:v>16.717699892514389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E-4A92-BF8D-BE8CB5B3736C}"/>
            </c:ext>
          </c:extLst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   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Лист2!$B$1:$F$1</c:f>
              <c:strCache>
                <c:ptCount val="5"/>
                <c:pt idx="0">
                  <c:v>о штрафах и задолженностях (например, в ГИБДД, за коммунальные услуги и т.п.)</c:v>
                </c:pt>
                <c:pt idx="1">
                  <c:v>данные с камер видеонаблюдения</c:v>
                </c:pt>
                <c:pt idx="2">
                  <c:v>результаты анализов, клинических исследований</c:v>
                </c:pt>
                <c:pt idx="3">
                  <c:v>о покупках в интернет-магазинах, кассовых чеках в магазинах шаговой доступности</c:v>
                </c:pt>
                <c:pt idx="4">
                  <c:v>о полученных от государства пособиях, льготах</c:v>
                </c:pt>
              </c:strCache>
            </c:strRef>
          </c:cat>
          <c:val>
            <c:numRef>
              <c:f>Лист2!$B$5:$F$5</c:f>
              <c:numCache>
                <c:formatCode>0.0</c:formatCode>
                <c:ptCount val="5"/>
                <c:pt idx="0">
                  <c:v>14.68945164142554</c:v>
                </c:pt>
                <c:pt idx="1">
                  <c:v>15.421978233354221</c:v>
                </c:pt>
                <c:pt idx="2">
                  <c:v>10.05422526831787</c:v>
                </c:pt>
                <c:pt idx="3">
                  <c:v>10.921137134206729</c:v>
                </c:pt>
                <c:pt idx="4">
                  <c:v>14.59812528308502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2E-4A92-BF8D-BE8CB5B3736C}"/>
            </c:ext>
          </c:extLst>
        </c:ser>
        <c:ser>
          <c:idx val="4"/>
          <c:order val="4"/>
          <c:tx>
            <c:strRef>
              <c:f>Лист2!$A$6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Лист2!$B$1:$F$1</c:f>
              <c:strCache>
                <c:ptCount val="5"/>
                <c:pt idx="0">
                  <c:v>о штрафах и задолженностях (например, в ГИБДД, за коммунальные услуги и т.п.)</c:v>
                </c:pt>
                <c:pt idx="1">
                  <c:v>данные с камер видеонаблюдения</c:v>
                </c:pt>
                <c:pt idx="2">
                  <c:v>результаты анализов, клинических исследований</c:v>
                </c:pt>
                <c:pt idx="3">
                  <c:v>о покупках в интернет-магазинах, кассовых чеках в магазинах шаговой доступности</c:v>
                </c:pt>
                <c:pt idx="4">
                  <c:v>о полученных от государства пособиях, льготах</c:v>
                </c:pt>
              </c:strCache>
            </c:strRef>
          </c:cat>
          <c:val>
            <c:numRef>
              <c:f>Лист2!$B$6:$F$6</c:f>
              <c:numCache>
                <c:formatCode>0.0</c:formatCode>
                <c:ptCount val="5"/>
                <c:pt idx="0">
                  <c:v>28.819266049293681</c:v>
                </c:pt>
                <c:pt idx="1">
                  <c:v>29.443577816384732</c:v>
                </c:pt>
                <c:pt idx="2">
                  <c:v>17.607513155535869</c:v>
                </c:pt>
                <c:pt idx="3">
                  <c:v>16.603601417395051</c:v>
                </c:pt>
                <c:pt idx="4">
                  <c:v>29.2036959976116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E-4A92-BF8D-BE8CB5B3736C}"/>
            </c:ext>
          </c:extLst>
        </c:ser>
        <c:ser>
          <c:idx val="5"/>
          <c:order val="5"/>
          <c:tx>
            <c:strRef>
              <c:f>Лист2!$A$7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Лист2!$B$1:$F$1</c:f>
              <c:strCache>
                <c:ptCount val="5"/>
                <c:pt idx="0">
                  <c:v>о штрафах и задолженностях (например, в ГИБДД, за коммунальные услуги и т.п.)</c:v>
                </c:pt>
                <c:pt idx="1">
                  <c:v>данные с камер видеонаблюдения</c:v>
                </c:pt>
                <c:pt idx="2">
                  <c:v>результаты анализов, клинических исследований</c:v>
                </c:pt>
                <c:pt idx="3">
                  <c:v>о покупках в интернет-магазинах, кассовых чеках в магазинах шаговой доступности</c:v>
                </c:pt>
                <c:pt idx="4">
                  <c:v>о полученных от государства пособиях, льготах</c:v>
                </c:pt>
              </c:strCache>
            </c:strRef>
          </c:cat>
          <c:val>
            <c:numRef>
              <c:f>Лист2!$B$7:$F$7</c:f>
              <c:numCache>
                <c:formatCode>0.0</c:formatCode>
                <c:ptCount val="5"/>
                <c:pt idx="0">
                  <c:v>7.5265293775972024</c:v>
                </c:pt>
                <c:pt idx="1">
                  <c:v>6.555800663323315</c:v>
                </c:pt>
                <c:pt idx="2">
                  <c:v>7.27254646506002</c:v>
                </c:pt>
                <c:pt idx="3">
                  <c:v>8.0294730407438095</c:v>
                </c:pt>
                <c:pt idx="4">
                  <c:v>7.8225971738795668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2E-4A92-BF8D-BE8CB5B373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8377151"/>
        <c:axId val="1768365503"/>
      </c:barChart>
      <c:catAx>
        <c:axId val="17683771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768365503"/>
        <c:crosses val="autoZero"/>
        <c:auto val="1"/>
        <c:lblAlgn val="ctr"/>
        <c:lblOffset val="100"/>
        <c:noMultiLvlLbl val="0"/>
      </c:catAx>
      <c:valAx>
        <c:axId val="1768365503"/>
        <c:scaling>
          <c:orientation val="minMax"/>
          <c:max val="100"/>
        </c:scaling>
        <c:delete val="1"/>
        <c:axPos val="b"/>
        <c:numFmt formatCode="0.0" sourceLinked="1"/>
        <c:majorTickMark val="none"/>
        <c:minorTickMark val="none"/>
        <c:tickLblPos val="nextTo"/>
        <c:crossAx val="176837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Лист1!$A$16:$A$26</c:f>
              <c:strCache>
                <c:ptCount val="11"/>
                <c:pt idx="0">
                  <c:v>маркетинг и реклама</c:v>
                </c:pt>
                <c:pt idx="1">
                  <c:v>офлайн магазины</c:v>
                </c:pt>
                <c:pt idx="2">
                  <c:v>соцсети</c:v>
                </c:pt>
                <c:pt idx="3">
                  <c:v>онлайн магазины</c:v>
                </c:pt>
                <c:pt idx="4">
                  <c:v>университеты</c:v>
                </c:pt>
                <c:pt idx="5">
                  <c:v>мед. исследовательские центры</c:v>
                </c:pt>
                <c:pt idx="6">
                  <c:v>страховые компании</c:v>
                </c:pt>
                <c:pt idx="7">
                  <c:v>правительство</c:v>
                </c:pt>
                <c:pt idx="8">
                  <c:v>семья, друзья</c:v>
                </c:pt>
                <c:pt idx="9">
                  <c:v>банки</c:v>
                </c:pt>
                <c:pt idx="10">
                  <c:v>система здравоохранения</c:v>
                </c:pt>
              </c:strCache>
            </c:strRef>
          </c:cat>
          <c:val>
            <c:numRef>
              <c:f>Лист1!$B$16:$B$26</c:f>
              <c:numCache>
                <c:formatCode>0</c:formatCode>
                <c:ptCount val="11"/>
                <c:pt idx="0">
                  <c:v>3.1063000000000001</c:v>
                </c:pt>
                <c:pt idx="1">
                  <c:v>9.7632999999999992</c:v>
                </c:pt>
                <c:pt idx="2">
                  <c:v>11.372</c:v>
                </c:pt>
                <c:pt idx="3">
                  <c:v>21.354500000000002</c:v>
                </c:pt>
                <c:pt idx="4">
                  <c:v>24.600200000000001</c:v>
                </c:pt>
                <c:pt idx="5">
                  <c:v>30.4114</c:v>
                </c:pt>
                <c:pt idx="6">
                  <c:v>33.039099999999998</c:v>
                </c:pt>
                <c:pt idx="7">
                  <c:v>49.2545</c:v>
                </c:pt>
                <c:pt idx="8">
                  <c:v>50.147500000000001</c:v>
                </c:pt>
                <c:pt idx="9">
                  <c:v>62.6875</c:v>
                </c:pt>
                <c:pt idx="10">
                  <c:v>72.708799999999997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2-4F4F-8B14-8D423CB19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04025247"/>
        <c:axId val="1504023999"/>
      </c:barChart>
      <c:catAx>
        <c:axId val="15040252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04023999"/>
        <c:crosses val="autoZero"/>
        <c:auto val="1"/>
        <c:lblAlgn val="ctr"/>
        <c:lblOffset val="100"/>
        <c:noMultiLvlLbl val="0"/>
      </c:catAx>
      <c:valAx>
        <c:axId val="1504023999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0402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52694379491053"/>
          <c:y val="2.8268496895018248E-2"/>
          <c:w val="0.4112676580203371"/>
          <c:h val="0.94346300620996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правительство должно стимулировать отечественные компании в разработке и внедрении технологий сбора, хранения и использования данных </c:v>
                </c:pt>
                <c:pt idx="1">
                  <c:v>правительство должно определить наборы данных национального значения </c:v>
                </c:pt>
                <c:pt idx="2">
                  <c:v>правительство должно утвердить общенациональную стратегию с целью координации создания стандартов данных </c:v>
                </c:pt>
                <c:pt idx="3">
                  <c:v>госорганы должны усилить надзор за безопасностью обработки и сохранности данных о гражданах во всех государственных и частных организациях </c:v>
                </c:pt>
                <c:pt idx="4">
                  <c:v>правительство должно утвердить обязательные стандарты сбора, хранения, обработки и использования данных для всех организаций и граждан </c:v>
                </c:pt>
                <c:pt idx="5">
                  <c:v>граждане должны сами принимать решения, предоставлять или нет свои персональные и другие данные компаниям и (или) исследователям для анализа, разработки сервисов, приложений и т.п. </c:v>
                </c:pt>
                <c:pt idx="6">
                  <c:v>государство должно играть главную роль в создании фондов (наборов) данных</c:v>
                </c:pt>
                <c:pt idx="7">
                  <c:v>на правительственном уровне необходимо создание центра этики работы с данными </c:v>
                </c:pt>
                <c:pt idx="8">
                  <c:v>органы власти должны существенно расширить доступ к данным, не относящимся к гостайне, которыми они владеют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92.6</c:v>
                </c:pt>
                <c:pt idx="1">
                  <c:v>91.7</c:v>
                </c:pt>
                <c:pt idx="2">
                  <c:v>90.4</c:v>
                </c:pt>
                <c:pt idx="3">
                  <c:v>90</c:v>
                </c:pt>
                <c:pt idx="4">
                  <c:v>88.6</c:v>
                </c:pt>
                <c:pt idx="5">
                  <c:v>86.5</c:v>
                </c:pt>
                <c:pt idx="6">
                  <c:v>85.6</c:v>
                </c:pt>
                <c:pt idx="7">
                  <c:v>82.5</c:v>
                </c:pt>
                <c:pt idx="8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A-4203-86C8-FE11DE568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46577711"/>
        <c:axId val="1246583119"/>
      </c:barChart>
      <c:catAx>
        <c:axId val="1246577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46583119"/>
        <c:crosses val="autoZero"/>
        <c:auto val="1"/>
        <c:lblAlgn val="ctr"/>
        <c:lblOffset val="100"/>
        <c:noMultiLvlLbl val="0"/>
      </c:catAx>
      <c:valAx>
        <c:axId val="12465831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657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52694379491053"/>
          <c:y val="2.8268496895018248E-2"/>
          <c:w val="0.4112676580203371"/>
          <c:h val="0.94346300620996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правительство должно стимулировать отечественные компании в разработке и внедрении технологий сбора, хранения и использования данных </c:v>
                </c:pt>
                <c:pt idx="1">
                  <c:v>правительство должно определить наборы данных национального значения </c:v>
                </c:pt>
                <c:pt idx="2">
                  <c:v>правительство должно утвердить общенациональную стратегию с целью координации создания стандартов данных </c:v>
                </c:pt>
                <c:pt idx="3">
                  <c:v>госорганы должны усилить надзор за безопасностью обработки и сохранности данных о гражданах во всех государственных и частных организациях </c:v>
                </c:pt>
                <c:pt idx="4">
                  <c:v>правительство должно утвердить обязательные стандарты сбора, хранения, обработки и использования данных для всех организаций и граждан </c:v>
                </c:pt>
                <c:pt idx="5">
                  <c:v>граждане должны сами принимать решения, предоставлять или нет свои персональные и другие данные компаниям и (или) исследователям для анализа, разработки сервисов, приложений и т.п. </c:v>
                </c:pt>
                <c:pt idx="6">
                  <c:v>государство должно играть главную роль в создании фондов (наборов) данных</c:v>
                </c:pt>
                <c:pt idx="7">
                  <c:v>на правительственном уровне необходимо создание центра этики работы с данными </c:v>
                </c:pt>
                <c:pt idx="8">
                  <c:v>органы власти должны существенно расширить доступ к данным, не относящимся к гостайне, которыми они владеют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92.6</c:v>
                </c:pt>
                <c:pt idx="1">
                  <c:v>91.7</c:v>
                </c:pt>
                <c:pt idx="2">
                  <c:v>90.4</c:v>
                </c:pt>
                <c:pt idx="3">
                  <c:v>90</c:v>
                </c:pt>
                <c:pt idx="4">
                  <c:v>88.6</c:v>
                </c:pt>
                <c:pt idx="5">
                  <c:v>86.5</c:v>
                </c:pt>
                <c:pt idx="6">
                  <c:v>85.6</c:v>
                </c:pt>
                <c:pt idx="7">
                  <c:v>82.5</c:v>
                </c:pt>
                <c:pt idx="8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A-4203-86C8-FE11DE568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46577711"/>
        <c:axId val="1246583119"/>
      </c:barChart>
      <c:catAx>
        <c:axId val="1246577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46583119"/>
        <c:crosses val="autoZero"/>
        <c:auto val="1"/>
        <c:lblAlgn val="ctr"/>
        <c:lblOffset val="100"/>
        <c:noMultiLvlLbl val="0"/>
      </c:catAx>
      <c:valAx>
        <c:axId val="12465831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657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9E7D8-7FFF-4E77-AE59-FE9B718DE71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8C461-5561-4F9D-8BC1-6DBAE6B600A9}">
      <dgm:prSet phldrT="[Текст]" custT="1"/>
      <dgm:spPr/>
      <dgm:t>
        <a:bodyPr/>
        <a:lstStyle/>
        <a:p>
          <a:r>
            <a:rPr lang="ru-RU" sz="2400" dirty="0">
              <a:latin typeface="Arial Narrow" panose="020B0606020202030204" pitchFamily="34" charset="0"/>
            </a:rPr>
            <a:t>условия (драйверы, барьеры)</a:t>
          </a:r>
        </a:p>
      </dgm:t>
    </dgm:pt>
    <dgm:pt modelId="{54725275-A5F0-44BB-8C24-58496B846E59}" type="parTrans" cxnId="{1C4B2ACB-7C36-45A9-B809-6624E20FFBC0}">
      <dgm:prSet/>
      <dgm:spPr/>
      <dgm:t>
        <a:bodyPr/>
        <a:lstStyle/>
        <a:p>
          <a:endParaRPr lang="ru-RU"/>
        </a:p>
      </dgm:t>
    </dgm:pt>
    <dgm:pt modelId="{3B38D0B3-0F05-4DA6-AF2C-A75BB1FFA354}" type="sibTrans" cxnId="{1C4B2ACB-7C36-45A9-B809-6624E20FFBC0}">
      <dgm:prSet/>
      <dgm:spPr/>
      <dgm:t>
        <a:bodyPr/>
        <a:lstStyle/>
        <a:p>
          <a:endParaRPr lang="ru-RU"/>
        </a:p>
      </dgm:t>
    </dgm:pt>
    <dgm:pt modelId="{00E01395-D0EE-4349-B3DC-B2BF232391F8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внешние </a:t>
          </a:r>
          <a:r>
            <a:rPr lang="ru-RU" sz="1600" dirty="0">
              <a:latin typeface="Arial Narrow" panose="020B0606020202030204" pitchFamily="34" charset="0"/>
            </a:rPr>
            <a:t>(правовые)</a:t>
          </a:r>
        </a:p>
      </dgm:t>
    </dgm:pt>
    <dgm:pt modelId="{95FBC717-AA72-4E4D-A18A-F59982FB167E}" type="parTrans" cxnId="{8A1F4252-278E-4BF7-8DEA-7D19E715D464}">
      <dgm:prSet/>
      <dgm:spPr/>
      <dgm:t>
        <a:bodyPr/>
        <a:lstStyle/>
        <a:p>
          <a:endParaRPr lang="ru-RU"/>
        </a:p>
      </dgm:t>
    </dgm:pt>
    <dgm:pt modelId="{EE51B27A-C34B-44C8-9BF9-CC9A19DFDB6A}" type="sibTrans" cxnId="{8A1F4252-278E-4BF7-8DEA-7D19E715D464}">
      <dgm:prSet/>
      <dgm:spPr/>
      <dgm:t>
        <a:bodyPr/>
        <a:lstStyle/>
        <a:p>
          <a:endParaRPr lang="ru-RU"/>
        </a:p>
      </dgm:t>
    </dgm:pt>
    <dgm:pt modelId="{EAD0C0E9-EB92-4CA3-AC9D-8D7276C16507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внутренние </a:t>
          </a:r>
          <a:r>
            <a:rPr lang="ru-RU" sz="1600" dirty="0">
              <a:latin typeface="Arial Narrow" panose="020B0606020202030204" pitchFamily="34" charset="0"/>
            </a:rPr>
            <a:t>(организационные, управленческие и культурные факторы)</a:t>
          </a:r>
        </a:p>
      </dgm:t>
    </dgm:pt>
    <dgm:pt modelId="{0C9C1246-E0DB-47D2-A685-DEDAFB2EB003}" type="parTrans" cxnId="{9000DAD9-1D6B-4AAA-A09F-36FFFCE231CD}">
      <dgm:prSet/>
      <dgm:spPr/>
      <dgm:t>
        <a:bodyPr/>
        <a:lstStyle/>
        <a:p>
          <a:endParaRPr lang="ru-RU"/>
        </a:p>
      </dgm:t>
    </dgm:pt>
    <dgm:pt modelId="{5ED69293-888B-44E8-8D4D-EDE37DC81FDB}" type="sibTrans" cxnId="{9000DAD9-1D6B-4AAA-A09F-36FFFCE231CD}">
      <dgm:prSet/>
      <dgm:spPr/>
      <dgm:t>
        <a:bodyPr/>
        <a:lstStyle/>
        <a:p>
          <a:endParaRPr lang="ru-RU"/>
        </a:p>
      </dgm:t>
    </dgm:pt>
    <dgm:pt modelId="{D949D879-CBDD-4FF0-A36A-AF5876ECDD79}">
      <dgm:prSet phldrT="[Текст]" phldr="1"/>
      <dgm:spPr/>
      <dgm:t>
        <a:bodyPr/>
        <a:lstStyle/>
        <a:p>
          <a:endParaRPr lang="ru-RU"/>
        </a:p>
      </dgm:t>
    </dgm:pt>
    <dgm:pt modelId="{ECD226F3-B934-4B60-98D1-C1235A916375}" type="parTrans" cxnId="{3576A83F-6E06-460C-BFF2-52E53AE034B8}">
      <dgm:prSet/>
      <dgm:spPr/>
      <dgm:t>
        <a:bodyPr/>
        <a:lstStyle/>
        <a:p>
          <a:endParaRPr lang="ru-RU"/>
        </a:p>
      </dgm:t>
    </dgm:pt>
    <dgm:pt modelId="{BF408F76-2EA9-4F4F-BBA7-CB24266E3ECB}" type="sibTrans" cxnId="{3576A83F-6E06-460C-BFF2-52E53AE034B8}">
      <dgm:prSet/>
      <dgm:spPr/>
      <dgm:t>
        <a:bodyPr/>
        <a:lstStyle/>
        <a:p>
          <a:endParaRPr lang="ru-RU"/>
        </a:p>
      </dgm:t>
    </dgm:pt>
    <dgm:pt modelId="{EDFF4688-F19F-4730-AF92-382FE37C3044}">
      <dgm:prSet phldrT="[Текст]" custT="1"/>
      <dgm:spPr/>
      <dgm:t>
        <a:bodyPr/>
        <a:lstStyle/>
        <a:p>
          <a:r>
            <a:rPr lang="ru-RU" sz="2400" dirty="0">
              <a:latin typeface="Arial Narrow" panose="020B0606020202030204" pitchFamily="34" charset="0"/>
            </a:rPr>
            <a:t>эффекты</a:t>
          </a:r>
        </a:p>
      </dgm:t>
    </dgm:pt>
    <dgm:pt modelId="{74F3B0AA-84C6-485C-A20D-BF1B4E0CE0B1}" type="parTrans" cxnId="{83C7E05C-D411-4EE1-9ED9-218A7C95E974}">
      <dgm:prSet/>
      <dgm:spPr/>
      <dgm:t>
        <a:bodyPr/>
        <a:lstStyle/>
        <a:p>
          <a:endParaRPr lang="ru-RU"/>
        </a:p>
      </dgm:t>
    </dgm:pt>
    <dgm:pt modelId="{90420E96-576B-4F5F-B6CA-1CBBB1FBFFC7}" type="sibTrans" cxnId="{83C7E05C-D411-4EE1-9ED9-218A7C95E974}">
      <dgm:prSet/>
      <dgm:spPr/>
      <dgm:t>
        <a:bodyPr/>
        <a:lstStyle/>
        <a:p>
          <a:endParaRPr lang="ru-RU"/>
        </a:p>
      </dgm:t>
    </dgm:pt>
    <dgm:pt modelId="{A9C61B10-E2A5-4A81-AC32-D84AD3386A15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повышение производительности</a:t>
          </a:r>
        </a:p>
      </dgm:t>
    </dgm:pt>
    <dgm:pt modelId="{F113E325-25FE-4F0C-80F4-ADC776FE4940}" type="parTrans" cxnId="{FF12FE9A-A2AD-4273-AD7E-69D6AD5C78E2}">
      <dgm:prSet/>
      <dgm:spPr/>
      <dgm:t>
        <a:bodyPr/>
        <a:lstStyle/>
        <a:p>
          <a:endParaRPr lang="ru-RU"/>
        </a:p>
      </dgm:t>
    </dgm:pt>
    <dgm:pt modelId="{9A22B4E4-A341-4E99-86F8-E5C46FFB6FA2}" type="sibTrans" cxnId="{FF12FE9A-A2AD-4273-AD7E-69D6AD5C78E2}">
      <dgm:prSet/>
      <dgm:spPr/>
      <dgm:t>
        <a:bodyPr/>
        <a:lstStyle/>
        <a:p>
          <a:endParaRPr lang="ru-RU"/>
        </a:p>
      </dgm:t>
    </dgm:pt>
    <dgm:pt modelId="{0F862488-8DD4-4CEF-94DA-B89F39F6A9DE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снижение рисков</a:t>
          </a:r>
        </a:p>
      </dgm:t>
    </dgm:pt>
    <dgm:pt modelId="{FA12F789-D742-4D96-9FAF-B39D02BC09FA}" type="parTrans" cxnId="{9BB80F1B-05B5-4E11-B307-4897D266C39A}">
      <dgm:prSet/>
      <dgm:spPr/>
      <dgm:t>
        <a:bodyPr/>
        <a:lstStyle/>
        <a:p>
          <a:endParaRPr lang="ru-RU"/>
        </a:p>
      </dgm:t>
    </dgm:pt>
    <dgm:pt modelId="{C5644203-766E-4EC2-BD7D-6654D10F46A4}" type="sibTrans" cxnId="{9BB80F1B-05B5-4E11-B307-4897D266C39A}">
      <dgm:prSet/>
      <dgm:spPr/>
      <dgm:t>
        <a:bodyPr/>
        <a:lstStyle/>
        <a:p>
          <a:endParaRPr lang="ru-RU"/>
        </a:p>
      </dgm:t>
    </dgm:pt>
    <dgm:pt modelId="{EEF9EFA2-FBC2-48CC-A817-FC5E92074F69}" type="pres">
      <dgm:prSet presAssocID="{3869E7D8-7FFF-4E77-AE59-FE9B718DE710}" presName="linearFlow" presStyleCnt="0">
        <dgm:presLayoutVars>
          <dgm:dir/>
          <dgm:animLvl val="lvl"/>
          <dgm:resizeHandles val="exact"/>
        </dgm:presLayoutVars>
      </dgm:prSet>
      <dgm:spPr/>
    </dgm:pt>
    <dgm:pt modelId="{193936B0-075E-4078-A4C4-7D9ADE877061}" type="pres">
      <dgm:prSet presAssocID="{4418C461-5561-4F9D-8BC1-6DBAE6B600A9}" presName="composite" presStyleCnt="0"/>
      <dgm:spPr/>
    </dgm:pt>
    <dgm:pt modelId="{85C6EDE3-1F7B-4613-B824-42B4EAFAB56E}" type="pres">
      <dgm:prSet presAssocID="{4418C461-5561-4F9D-8BC1-6DBAE6B600A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DC720F1-E000-4CBF-BEF8-E089158207FA}" type="pres">
      <dgm:prSet presAssocID="{4418C461-5561-4F9D-8BC1-6DBAE6B600A9}" presName="parSh" presStyleLbl="node1" presStyleIdx="0" presStyleCnt="3" custScaleX="110072"/>
      <dgm:spPr/>
    </dgm:pt>
    <dgm:pt modelId="{4AA7CB96-02D5-4455-BDD9-87753D2886EB}" type="pres">
      <dgm:prSet presAssocID="{4418C461-5561-4F9D-8BC1-6DBAE6B600A9}" presName="desTx" presStyleLbl="fgAcc1" presStyleIdx="0" presStyleCnt="3">
        <dgm:presLayoutVars>
          <dgm:bulletEnabled val="1"/>
        </dgm:presLayoutVars>
      </dgm:prSet>
      <dgm:spPr/>
    </dgm:pt>
    <dgm:pt modelId="{5F616CD1-D489-46BC-BF66-3CEDECCB35E9}" type="pres">
      <dgm:prSet presAssocID="{3B38D0B3-0F05-4DA6-AF2C-A75BB1FFA354}" presName="sibTrans" presStyleLbl="sibTrans2D1" presStyleIdx="0" presStyleCnt="2"/>
      <dgm:spPr/>
    </dgm:pt>
    <dgm:pt modelId="{38901B22-61B2-4CA8-89BC-94609FB8C6B0}" type="pres">
      <dgm:prSet presAssocID="{3B38D0B3-0F05-4DA6-AF2C-A75BB1FFA354}" presName="connTx" presStyleLbl="sibTrans2D1" presStyleIdx="0" presStyleCnt="2"/>
      <dgm:spPr/>
    </dgm:pt>
    <dgm:pt modelId="{9447E95A-2C19-4D98-A113-8F8D5ABADFB3}" type="pres">
      <dgm:prSet presAssocID="{D949D879-CBDD-4FF0-A36A-AF5876ECDD79}" presName="composite" presStyleCnt="0"/>
      <dgm:spPr/>
    </dgm:pt>
    <dgm:pt modelId="{CC6FF3CA-7057-4FEC-93A2-A639FF6F4497}" type="pres">
      <dgm:prSet presAssocID="{D949D879-CBDD-4FF0-A36A-AF5876ECDD7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585639-A771-462B-8899-1D00C885F41B}" type="pres">
      <dgm:prSet presAssocID="{D949D879-CBDD-4FF0-A36A-AF5876ECDD79}" presName="parSh" presStyleLbl="node1" presStyleIdx="1" presStyleCnt="3" custScaleX="58493" custLinFactNeighborX="1580" custLinFactNeighborY="-19310"/>
      <dgm:spPr/>
    </dgm:pt>
    <dgm:pt modelId="{8BC56B00-9636-4DF1-BEF2-AF73F797CE36}" type="pres">
      <dgm:prSet presAssocID="{D949D879-CBDD-4FF0-A36A-AF5876ECDD79}" presName="desTx" presStyleLbl="fgAcc1" presStyleIdx="1" presStyleCnt="3" custScaleX="73234" custScaleY="40358">
        <dgm:presLayoutVars>
          <dgm:bulletEnabled val="1"/>
        </dgm:presLayoutVars>
      </dgm:prSet>
      <dgm:spPr/>
    </dgm:pt>
    <dgm:pt modelId="{F613C785-D9F5-48E0-803B-39E51FA313CE}" type="pres">
      <dgm:prSet presAssocID="{BF408F76-2EA9-4F4F-BBA7-CB24266E3ECB}" presName="sibTrans" presStyleLbl="sibTrans2D1" presStyleIdx="1" presStyleCnt="2"/>
      <dgm:spPr/>
    </dgm:pt>
    <dgm:pt modelId="{D990F4CF-41CF-4EF6-B327-F94E98848151}" type="pres">
      <dgm:prSet presAssocID="{BF408F76-2EA9-4F4F-BBA7-CB24266E3ECB}" presName="connTx" presStyleLbl="sibTrans2D1" presStyleIdx="1" presStyleCnt="2"/>
      <dgm:spPr/>
    </dgm:pt>
    <dgm:pt modelId="{EEC2F4C2-5BA1-48B5-A352-1C8487F78A82}" type="pres">
      <dgm:prSet presAssocID="{EDFF4688-F19F-4730-AF92-382FE37C3044}" presName="composite" presStyleCnt="0"/>
      <dgm:spPr/>
    </dgm:pt>
    <dgm:pt modelId="{13EC7B9C-8580-41E7-9D55-23A6D5EA8B7F}" type="pres">
      <dgm:prSet presAssocID="{EDFF4688-F19F-4730-AF92-382FE37C30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6128114-A2E6-421F-B350-9C094155E53D}" type="pres">
      <dgm:prSet presAssocID="{EDFF4688-F19F-4730-AF92-382FE37C3044}" presName="parSh" presStyleLbl="node1" presStyleIdx="2" presStyleCnt="3"/>
      <dgm:spPr/>
    </dgm:pt>
    <dgm:pt modelId="{90918084-E9C9-4A46-822B-CB3A5F8C158F}" type="pres">
      <dgm:prSet presAssocID="{EDFF4688-F19F-4730-AF92-382FE37C304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06D8505-C958-4175-85E1-595B7657190C}" type="presOf" srcId="{0F862488-8DD4-4CEF-94DA-B89F39F6A9DE}" destId="{90918084-E9C9-4A46-822B-CB3A5F8C158F}" srcOrd="0" destOrd="1" presId="urn:microsoft.com/office/officeart/2005/8/layout/process3"/>
    <dgm:cxn modelId="{10A18A05-54C0-46C2-BAFC-FDC47473117F}" type="presOf" srcId="{3869E7D8-7FFF-4E77-AE59-FE9B718DE710}" destId="{EEF9EFA2-FBC2-48CC-A817-FC5E92074F69}" srcOrd="0" destOrd="0" presId="urn:microsoft.com/office/officeart/2005/8/layout/process3"/>
    <dgm:cxn modelId="{3FDE5506-BFBE-4FF0-98A0-5E48DD5C6922}" type="presOf" srcId="{EDFF4688-F19F-4730-AF92-382FE37C3044}" destId="{A6128114-A2E6-421F-B350-9C094155E53D}" srcOrd="1" destOrd="0" presId="urn:microsoft.com/office/officeart/2005/8/layout/process3"/>
    <dgm:cxn modelId="{3D3B6411-F954-40B3-9A83-DDDF035659F5}" type="presOf" srcId="{4418C461-5561-4F9D-8BC1-6DBAE6B600A9}" destId="{CDC720F1-E000-4CBF-BEF8-E089158207FA}" srcOrd="1" destOrd="0" presId="urn:microsoft.com/office/officeart/2005/8/layout/process3"/>
    <dgm:cxn modelId="{1EBCCD17-6EDC-49D5-97B5-5E040652D015}" type="presOf" srcId="{EAD0C0E9-EB92-4CA3-AC9D-8D7276C16507}" destId="{4AA7CB96-02D5-4455-BDD9-87753D2886EB}" srcOrd="0" destOrd="1" presId="urn:microsoft.com/office/officeart/2005/8/layout/process3"/>
    <dgm:cxn modelId="{9BB80F1B-05B5-4E11-B307-4897D266C39A}" srcId="{EDFF4688-F19F-4730-AF92-382FE37C3044}" destId="{0F862488-8DD4-4CEF-94DA-B89F39F6A9DE}" srcOrd="1" destOrd="0" parTransId="{FA12F789-D742-4D96-9FAF-B39D02BC09FA}" sibTransId="{C5644203-766E-4EC2-BD7D-6654D10F46A4}"/>
    <dgm:cxn modelId="{CF2F542E-350D-48CB-B300-4EF176C43F67}" type="presOf" srcId="{A9C61B10-E2A5-4A81-AC32-D84AD3386A15}" destId="{90918084-E9C9-4A46-822B-CB3A5F8C158F}" srcOrd="0" destOrd="0" presId="urn:microsoft.com/office/officeart/2005/8/layout/process3"/>
    <dgm:cxn modelId="{9A13543B-F382-4AFA-8719-C4CDAB895A16}" type="presOf" srcId="{BF408F76-2EA9-4F4F-BBA7-CB24266E3ECB}" destId="{D990F4CF-41CF-4EF6-B327-F94E98848151}" srcOrd="1" destOrd="0" presId="urn:microsoft.com/office/officeart/2005/8/layout/process3"/>
    <dgm:cxn modelId="{3576A83F-6E06-460C-BFF2-52E53AE034B8}" srcId="{3869E7D8-7FFF-4E77-AE59-FE9B718DE710}" destId="{D949D879-CBDD-4FF0-A36A-AF5876ECDD79}" srcOrd="1" destOrd="0" parTransId="{ECD226F3-B934-4B60-98D1-C1235A916375}" sibTransId="{BF408F76-2EA9-4F4F-BBA7-CB24266E3ECB}"/>
    <dgm:cxn modelId="{83C7E05C-D411-4EE1-9ED9-218A7C95E974}" srcId="{3869E7D8-7FFF-4E77-AE59-FE9B718DE710}" destId="{EDFF4688-F19F-4730-AF92-382FE37C3044}" srcOrd="2" destOrd="0" parTransId="{74F3B0AA-84C6-485C-A20D-BF1B4E0CE0B1}" sibTransId="{90420E96-576B-4F5F-B6CA-1CBBB1FBFFC7}"/>
    <dgm:cxn modelId="{EC1BEF63-5500-45E6-9F7A-F097805EC705}" type="presOf" srcId="{4418C461-5561-4F9D-8BC1-6DBAE6B600A9}" destId="{85C6EDE3-1F7B-4613-B824-42B4EAFAB56E}" srcOrd="0" destOrd="0" presId="urn:microsoft.com/office/officeart/2005/8/layout/process3"/>
    <dgm:cxn modelId="{DB72336B-A9AD-457F-96F3-605C4F5A8E1A}" type="presOf" srcId="{EDFF4688-F19F-4730-AF92-382FE37C3044}" destId="{13EC7B9C-8580-41E7-9D55-23A6D5EA8B7F}" srcOrd="0" destOrd="0" presId="urn:microsoft.com/office/officeart/2005/8/layout/process3"/>
    <dgm:cxn modelId="{8A1F4252-278E-4BF7-8DEA-7D19E715D464}" srcId="{4418C461-5561-4F9D-8BC1-6DBAE6B600A9}" destId="{00E01395-D0EE-4349-B3DC-B2BF232391F8}" srcOrd="0" destOrd="0" parTransId="{95FBC717-AA72-4E4D-A18A-F59982FB167E}" sibTransId="{EE51B27A-C34B-44C8-9BF9-CC9A19DFDB6A}"/>
    <dgm:cxn modelId="{F3B46672-F738-445B-8CED-48E4C42924F2}" type="presOf" srcId="{3B38D0B3-0F05-4DA6-AF2C-A75BB1FFA354}" destId="{38901B22-61B2-4CA8-89BC-94609FB8C6B0}" srcOrd="1" destOrd="0" presId="urn:microsoft.com/office/officeart/2005/8/layout/process3"/>
    <dgm:cxn modelId="{2E50157D-106B-4367-BCAF-F2BD123B1A9A}" type="presOf" srcId="{00E01395-D0EE-4349-B3DC-B2BF232391F8}" destId="{4AA7CB96-02D5-4455-BDD9-87753D2886EB}" srcOrd="0" destOrd="0" presId="urn:microsoft.com/office/officeart/2005/8/layout/process3"/>
    <dgm:cxn modelId="{4868938F-01ED-4482-8C1D-986C2A9F8ABD}" type="presOf" srcId="{D949D879-CBDD-4FF0-A36A-AF5876ECDD79}" destId="{B8585639-A771-462B-8899-1D00C885F41B}" srcOrd="1" destOrd="0" presId="urn:microsoft.com/office/officeart/2005/8/layout/process3"/>
    <dgm:cxn modelId="{FF12FE9A-A2AD-4273-AD7E-69D6AD5C78E2}" srcId="{EDFF4688-F19F-4730-AF92-382FE37C3044}" destId="{A9C61B10-E2A5-4A81-AC32-D84AD3386A15}" srcOrd="0" destOrd="0" parTransId="{F113E325-25FE-4F0C-80F4-ADC776FE4940}" sibTransId="{9A22B4E4-A341-4E99-86F8-E5C46FFB6FA2}"/>
    <dgm:cxn modelId="{1C4B2ACB-7C36-45A9-B809-6624E20FFBC0}" srcId="{3869E7D8-7FFF-4E77-AE59-FE9B718DE710}" destId="{4418C461-5561-4F9D-8BC1-6DBAE6B600A9}" srcOrd="0" destOrd="0" parTransId="{54725275-A5F0-44BB-8C24-58496B846E59}" sibTransId="{3B38D0B3-0F05-4DA6-AF2C-A75BB1FFA354}"/>
    <dgm:cxn modelId="{9000DAD9-1D6B-4AAA-A09F-36FFFCE231CD}" srcId="{4418C461-5561-4F9D-8BC1-6DBAE6B600A9}" destId="{EAD0C0E9-EB92-4CA3-AC9D-8D7276C16507}" srcOrd="1" destOrd="0" parTransId="{0C9C1246-E0DB-47D2-A685-DEDAFB2EB003}" sibTransId="{5ED69293-888B-44E8-8D4D-EDE37DC81FDB}"/>
    <dgm:cxn modelId="{AD6A13F7-66D1-4AF7-8621-FC07F1F8330A}" type="presOf" srcId="{3B38D0B3-0F05-4DA6-AF2C-A75BB1FFA354}" destId="{5F616CD1-D489-46BC-BF66-3CEDECCB35E9}" srcOrd="0" destOrd="0" presId="urn:microsoft.com/office/officeart/2005/8/layout/process3"/>
    <dgm:cxn modelId="{EA9F4BFB-D998-47F4-8B86-F6E98C9CD741}" type="presOf" srcId="{BF408F76-2EA9-4F4F-BBA7-CB24266E3ECB}" destId="{F613C785-D9F5-48E0-803B-39E51FA313CE}" srcOrd="0" destOrd="0" presId="urn:microsoft.com/office/officeart/2005/8/layout/process3"/>
    <dgm:cxn modelId="{7141A7FF-9E7F-43D8-B24A-851B9CE0FCA0}" type="presOf" srcId="{D949D879-CBDD-4FF0-A36A-AF5876ECDD79}" destId="{CC6FF3CA-7057-4FEC-93A2-A639FF6F4497}" srcOrd="0" destOrd="0" presId="urn:microsoft.com/office/officeart/2005/8/layout/process3"/>
    <dgm:cxn modelId="{6434E931-54DD-4482-A0AC-90F16B03ECC8}" type="presParOf" srcId="{EEF9EFA2-FBC2-48CC-A817-FC5E92074F69}" destId="{193936B0-075E-4078-A4C4-7D9ADE877061}" srcOrd="0" destOrd="0" presId="urn:microsoft.com/office/officeart/2005/8/layout/process3"/>
    <dgm:cxn modelId="{8F02BF24-8E81-4A35-B59C-B3CB3435F4F3}" type="presParOf" srcId="{193936B0-075E-4078-A4C4-7D9ADE877061}" destId="{85C6EDE3-1F7B-4613-B824-42B4EAFAB56E}" srcOrd="0" destOrd="0" presId="urn:microsoft.com/office/officeart/2005/8/layout/process3"/>
    <dgm:cxn modelId="{A0B2BAFB-72D8-4ECF-85CF-EDF865966421}" type="presParOf" srcId="{193936B0-075E-4078-A4C4-7D9ADE877061}" destId="{CDC720F1-E000-4CBF-BEF8-E089158207FA}" srcOrd="1" destOrd="0" presId="urn:microsoft.com/office/officeart/2005/8/layout/process3"/>
    <dgm:cxn modelId="{3B299F66-5CA0-4F8E-921D-87E60181F020}" type="presParOf" srcId="{193936B0-075E-4078-A4C4-7D9ADE877061}" destId="{4AA7CB96-02D5-4455-BDD9-87753D2886EB}" srcOrd="2" destOrd="0" presId="urn:microsoft.com/office/officeart/2005/8/layout/process3"/>
    <dgm:cxn modelId="{F9E03786-2A06-4778-80C4-52E966EE4F9E}" type="presParOf" srcId="{EEF9EFA2-FBC2-48CC-A817-FC5E92074F69}" destId="{5F616CD1-D489-46BC-BF66-3CEDECCB35E9}" srcOrd="1" destOrd="0" presId="urn:microsoft.com/office/officeart/2005/8/layout/process3"/>
    <dgm:cxn modelId="{6B6E2751-9403-4D2D-AE72-4D93E7DF60F7}" type="presParOf" srcId="{5F616CD1-D489-46BC-BF66-3CEDECCB35E9}" destId="{38901B22-61B2-4CA8-89BC-94609FB8C6B0}" srcOrd="0" destOrd="0" presId="urn:microsoft.com/office/officeart/2005/8/layout/process3"/>
    <dgm:cxn modelId="{BB4F9D84-353E-4270-8BD1-E06619FA7FB3}" type="presParOf" srcId="{EEF9EFA2-FBC2-48CC-A817-FC5E92074F69}" destId="{9447E95A-2C19-4D98-A113-8F8D5ABADFB3}" srcOrd="2" destOrd="0" presId="urn:microsoft.com/office/officeart/2005/8/layout/process3"/>
    <dgm:cxn modelId="{C7A0A235-91B6-436D-8BE8-58B1A3A8FCE9}" type="presParOf" srcId="{9447E95A-2C19-4D98-A113-8F8D5ABADFB3}" destId="{CC6FF3CA-7057-4FEC-93A2-A639FF6F4497}" srcOrd="0" destOrd="0" presId="urn:microsoft.com/office/officeart/2005/8/layout/process3"/>
    <dgm:cxn modelId="{69182055-86A7-4890-95B4-2303296410F9}" type="presParOf" srcId="{9447E95A-2C19-4D98-A113-8F8D5ABADFB3}" destId="{B8585639-A771-462B-8899-1D00C885F41B}" srcOrd="1" destOrd="0" presId="urn:microsoft.com/office/officeart/2005/8/layout/process3"/>
    <dgm:cxn modelId="{15826E5F-9324-4727-A743-74CB4E467D27}" type="presParOf" srcId="{9447E95A-2C19-4D98-A113-8F8D5ABADFB3}" destId="{8BC56B00-9636-4DF1-BEF2-AF73F797CE36}" srcOrd="2" destOrd="0" presId="urn:microsoft.com/office/officeart/2005/8/layout/process3"/>
    <dgm:cxn modelId="{ACAEAF01-5442-4871-9EA3-E041617AED4E}" type="presParOf" srcId="{EEF9EFA2-FBC2-48CC-A817-FC5E92074F69}" destId="{F613C785-D9F5-48E0-803B-39E51FA313CE}" srcOrd="3" destOrd="0" presId="urn:microsoft.com/office/officeart/2005/8/layout/process3"/>
    <dgm:cxn modelId="{66A72B48-C108-443E-A2E1-8C6B3A87A680}" type="presParOf" srcId="{F613C785-D9F5-48E0-803B-39E51FA313CE}" destId="{D990F4CF-41CF-4EF6-B327-F94E98848151}" srcOrd="0" destOrd="0" presId="urn:microsoft.com/office/officeart/2005/8/layout/process3"/>
    <dgm:cxn modelId="{139D3AA4-2C9B-4CB5-96B4-E5F371321000}" type="presParOf" srcId="{EEF9EFA2-FBC2-48CC-A817-FC5E92074F69}" destId="{EEC2F4C2-5BA1-48B5-A352-1C8487F78A82}" srcOrd="4" destOrd="0" presId="urn:microsoft.com/office/officeart/2005/8/layout/process3"/>
    <dgm:cxn modelId="{CE1725D9-E2AC-4EE5-8A87-C88838F9FD26}" type="presParOf" srcId="{EEC2F4C2-5BA1-48B5-A352-1C8487F78A82}" destId="{13EC7B9C-8580-41E7-9D55-23A6D5EA8B7F}" srcOrd="0" destOrd="0" presId="urn:microsoft.com/office/officeart/2005/8/layout/process3"/>
    <dgm:cxn modelId="{07F33635-4A1E-4CC6-8D2E-1196F0971B25}" type="presParOf" srcId="{EEC2F4C2-5BA1-48B5-A352-1C8487F78A82}" destId="{A6128114-A2E6-421F-B350-9C094155E53D}" srcOrd="1" destOrd="0" presId="urn:microsoft.com/office/officeart/2005/8/layout/process3"/>
    <dgm:cxn modelId="{045FB5E2-6FF6-4250-87B4-9948EC2F147C}" type="presParOf" srcId="{EEC2F4C2-5BA1-48B5-A352-1C8487F78A82}" destId="{90918084-E9C9-4A46-822B-CB3A5F8C158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16527-150B-4B25-B38B-4EA770CCA23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3BECB-D060-4120-8E7B-4B26EB68C3C5}">
      <dgm:prSet phldrT="[Текст]" custT="1"/>
      <dgm:spPr/>
      <dgm:t>
        <a:bodyPr/>
        <a:lstStyle/>
        <a:p>
          <a:r>
            <a:rPr lang="ru-RU" sz="1800" dirty="0">
              <a:latin typeface="Arial Narrow" panose="020B0606020202030204" pitchFamily="34" charset="0"/>
            </a:rPr>
            <a:t>организационная структура </a:t>
          </a:r>
          <a:r>
            <a:rPr lang="ru-RU" sz="1300" dirty="0"/>
            <a:t>(</a:t>
          </a:r>
          <a:r>
            <a:rPr lang="ru-RU" sz="1200" dirty="0">
              <a:latin typeface="Arial Narrow" panose="020B0606020202030204" pitchFamily="34" charset="0"/>
            </a:rPr>
            <a:t>внутри и между</a:t>
          </a:r>
          <a:r>
            <a:rPr lang="ru-RU" sz="1300" dirty="0"/>
            <a:t>)</a:t>
          </a:r>
        </a:p>
      </dgm:t>
    </dgm:pt>
    <dgm:pt modelId="{5A5E1C50-40E1-4F57-B13C-002D394A810F}" type="parTrans" cxnId="{F723BC14-7AA1-4259-A4D4-B494EED18BC0}">
      <dgm:prSet/>
      <dgm:spPr/>
      <dgm:t>
        <a:bodyPr/>
        <a:lstStyle/>
        <a:p>
          <a:endParaRPr lang="ru-RU"/>
        </a:p>
      </dgm:t>
    </dgm:pt>
    <dgm:pt modelId="{0C06AF83-928A-45AC-A6A7-D97DDD84E3D0}" type="sibTrans" cxnId="{F723BC14-7AA1-4259-A4D4-B494EED18BC0}">
      <dgm:prSet/>
      <dgm:spPr/>
      <dgm:t>
        <a:bodyPr/>
        <a:lstStyle/>
        <a:p>
          <a:endParaRPr lang="ru-RU"/>
        </a:p>
      </dgm:t>
    </dgm:pt>
    <dgm:pt modelId="{2B61DFAE-F6B7-4D38-9168-33F068CC037A}">
      <dgm:prSet phldrT="[Текст]" custT="1"/>
      <dgm:spPr/>
      <dgm:t>
        <a:bodyPr/>
        <a:lstStyle/>
        <a:p>
          <a:r>
            <a:rPr lang="ru-RU" sz="1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данные </a:t>
          </a:r>
          <a:r>
            <a:rPr lang="ru-RU" sz="1000" kern="1200" dirty="0"/>
            <a:t>(</a:t>
          </a:r>
          <a:r>
            <a:rPr lang="ru-RU" sz="1200" kern="1200" dirty="0">
              <a:latin typeface="Arial Narrow" panose="020B0606020202030204" pitchFamily="34" charset="0"/>
            </a:rPr>
            <a:t>традиционные, </a:t>
          </a:r>
          <a:r>
            <a:rPr lang="en-US" sz="1200" kern="1200" dirty="0">
              <a:latin typeface="Arial Narrow" panose="020B0606020202030204" pitchFamily="34" charset="0"/>
            </a:rPr>
            <a:t>Big Data</a:t>
          </a:r>
          <a:r>
            <a:rPr lang="en-US" sz="1000" kern="1200" dirty="0"/>
            <a:t>)</a:t>
          </a:r>
          <a:endParaRPr lang="ru-RU" sz="1000" kern="1200" dirty="0"/>
        </a:p>
      </dgm:t>
    </dgm:pt>
    <dgm:pt modelId="{D370CF22-250E-44D1-9A72-0621C5751434}" type="parTrans" cxnId="{CAB95744-0D66-4EBD-AB22-C50F768D1E9C}">
      <dgm:prSet/>
      <dgm:spPr/>
      <dgm:t>
        <a:bodyPr/>
        <a:lstStyle/>
        <a:p>
          <a:endParaRPr lang="ru-RU"/>
        </a:p>
      </dgm:t>
    </dgm:pt>
    <dgm:pt modelId="{4DCA4FD1-1C85-4943-A41E-D703CDD60454}" type="sibTrans" cxnId="{CAB95744-0D66-4EBD-AB22-C50F768D1E9C}">
      <dgm:prSet/>
      <dgm:spPr/>
      <dgm:t>
        <a:bodyPr/>
        <a:lstStyle/>
        <a:p>
          <a:endParaRPr lang="ru-RU"/>
        </a:p>
      </dgm:t>
    </dgm:pt>
    <dgm:pt modelId="{94356F05-17B9-4389-8A60-45B27363FA91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механизмы управления</a:t>
          </a:r>
        </a:p>
      </dgm:t>
    </dgm:pt>
    <dgm:pt modelId="{79B18AE6-52C3-4AFA-87BB-E3EA6D907579}" type="parTrans" cxnId="{B6BAB083-0A45-4AE3-B9C9-DF1198EA82E8}">
      <dgm:prSet/>
      <dgm:spPr/>
      <dgm:t>
        <a:bodyPr/>
        <a:lstStyle/>
        <a:p>
          <a:endParaRPr lang="ru-RU"/>
        </a:p>
      </dgm:t>
    </dgm:pt>
    <dgm:pt modelId="{395E5B70-4A44-4150-A340-319B8FD81759}" type="sibTrans" cxnId="{B6BAB083-0A45-4AE3-B9C9-DF1198EA82E8}">
      <dgm:prSet/>
      <dgm:spPr/>
      <dgm:t>
        <a:bodyPr/>
        <a:lstStyle/>
        <a:p>
          <a:endParaRPr lang="ru-RU"/>
        </a:p>
      </dgm:t>
    </dgm:pt>
    <dgm:pt modelId="{4393DF9E-E5B9-49EF-A41C-96CB8C997EE6}">
      <dgm:prSet phldrT="[Текст]" custT="1"/>
      <dgm:spPr/>
      <dgm:t>
        <a:bodyPr/>
        <a:lstStyle/>
        <a:p>
          <a:r>
            <a:rPr lang="ru-RU" sz="1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цели управления</a:t>
          </a:r>
          <a:r>
            <a:rPr lang="en-US" sz="1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000" kern="1200" dirty="0"/>
            <a:t>(</a:t>
          </a:r>
          <a:r>
            <a:rPr lang="ru-RU" sz="1100" b="0" i="0" kern="1200" dirty="0">
              <a:latin typeface="Arial Narrow" panose="020B0606020202030204" pitchFamily="34" charset="0"/>
            </a:rPr>
            <a:t>качество, безопасность, архитектура, жизненный цикл, метаданные, хранение, инфраструктура</a:t>
          </a:r>
          <a:r>
            <a:rPr lang="ru-RU" sz="1000" b="0" i="0" kern="1200" dirty="0"/>
            <a:t>)</a:t>
          </a:r>
          <a:endParaRPr lang="ru-RU" sz="1000" kern="1200" dirty="0"/>
        </a:p>
      </dgm:t>
    </dgm:pt>
    <dgm:pt modelId="{73E22EF8-DD09-4F0B-A579-227C102A9DBE}" type="parTrans" cxnId="{55622C24-0AF0-4C60-A348-2C7DD710797D}">
      <dgm:prSet/>
      <dgm:spPr/>
      <dgm:t>
        <a:bodyPr/>
        <a:lstStyle/>
        <a:p>
          <a:endParaRPr lang="ru-RU"/>
        </a:p>
      </dgm:t>
    </dgm:pt>
    <dgm:pt modelId="{089AEA04-7779-4130-8DC3-0ABE4F05C5C0}" type="sibTrans" cxnId="{55622C24-0AF0-4C60-A348-2C7DD710797D}">
      <dgm:prSet/>
      <dgm:spPr/>
      <dgm:t>
        <a:bodyPr/>
        <a:lstStyle/>
        <a:p>
          <a:endParaRPr lang="ru-RU"/>
        </a:p>
      </dgm:t>
    </dgm:pt>
    <dgm:pt modelId="{B06C06B1-0334-4BD6-A30E-3611D09952F6}" type="pres">
      <dgm:prSet presAssocID="{F8A16527-150B-4B25-B38B-4EA770CCA232}" presName="compositeShape" presStyleCnt="0">
        <dgm:presLayoutVars>
          <dgm:chMax val="9"/>
          <dgm:dir/>
          <dgm:resizeHandles val="exact"/>
        </dgm:presLayoutVars>
      </dgm:prSet>
      <dgm:spPr/>
    </dgm:pt>
    <dgm:pt modelId="{2F284D81-49FE-43A5-9408-2D71C51EE269}" type="pres">
      <dgm:prSet presAssocID="{F8A16527-150B-4B25-B38B-4EA770CCA232}" presName="triangle1" presStyleLbl="node1" presStyleIdx="0" presStyleCnt="4" custLinFactNeighborX="377">
        <dgm:presLayoutVars>
          <dgm:bulletEnabled val="1"/>
        </dgm:presLayoutVars>
      </dgm:prSet>
      <dgm:spPr/>
    </dgm:pt>
    <dgm:pt modelId="{99BF91B9-3362-4680-B37F-E13EEAD34C0C}" type="pres">
      <dgm:prSet presAssocID="{F8A16527-150B-4B25-B38B-4EA770CCA232}" presName="triangle2" presStyleLbl="node1" presStyleIdx="1" presStyleCnt="4">
        <dgm:presLayoutVars>
          <dgm:bulletEnabled val="1"/>
        </dgm:presLayoutVars>
      </dgm:prSet>
      <dgm:spPr/>
    </dgm:pt>
    <dgm:pt modelId="{E9FEE122-248B-4A00-A1D7-C3A22CA304A8}" type="pres">
      <dgm:prSet presAssocID="{F8A16527-150B-4B25-B38B-4EA770CCA232}" presName="triangle3" presStyleLbl="node1" presStyleIdx="2" presStyleCnt="4">
        <dgm:presLayoutVars>
          <dgm:bulletEnabled val="1"/>
        </dgm:presLayoutVars>
      </dgm:prSet>
      <dgm:spPr/>
    </dgm:pt>
    <dgm:pt modelId="{F4F21EDB-C39F-49F7-8480-A4E6967EDD3E}" type="pres">
      <dgm:prSet presAssocID="{F8A16527-150B-4B25-B38B-4EA770CCA23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BE6E309-9BF7-455F-9B96-3174307378DA}" type="presOf" srcId="{4393DF9E-E5B9-49EF-A41C-96CB8C997EE6}" destId="{F4F21EDB-C39F-49F7-8480-A4E6967EDD3E}" srcOrd="0" destOrd="0" presId="urn:microsoft.com/office/officeart/2005/8/layout/pyramid4"/>
    <dgm:cxn modelId="{F723BC14-7AA1-4259-A4D4-B494EED18BC0}" srcId="{F8A16527-150B-4B25-B38B-4EA770CCA232}" destId="{4CA3BECB-D060-4120-8E7B-4B26EB68C3C5}" srcOrd="0" destOrd="0" parTransId="{5A5E1C50-40E1-4F57-B13C-002D394A810F}" sibTransId="{0C06AF83-928A-45AC-A6A7-D97DDD84E3D0}"/>
    <dgm:cxn modelId="{684A3B20-F893-4EDA-9E23-540EC9D5ED66}" type="presOf" srcId="{F8A16527-150B-4B25-B38B-4EA770CCA232}" destId="{B06C06B1-0334-4BD6-A30E-3611D09952F6}" srcOrd="0" destOrd="0" presId="urn:microsoft.com/office/officeart/2005/8/layout/pyramid4"/>
    <dgm:cxn modelId="{55622C24-0AF0-4C60-A348-2C7DD710797D}" srcId="{F8A16527-150B-4B25-B38B-4EA770CCA232}" destId="{4393DF9E-E5B9-49EF-A41C-96CB8C997EE6}" srcOrd="3" destOrd="0" parTransId="{73E22EF8-DD09-4F0B-A579-227C102A9DBE}" sibTransId="{089AEA04-7779-4130-8DC3-0ABE4F05C5C0}"/>
    <dgm:cxn modelId="{E2166D3B-5F78-4718-85BD-94E9306C0F1A}" type="presOf" srcId="{2B61DFAE-F6B7-4D38-9168-33F068CC037A}" destId="{99BF91B9-3362-4680-B37F-E13EEAD34C0C}" srcOrd="0" destOrd="0" presId="urn:microsoft.com/office/officeart/2005/8/layout/pyramid4"/>
    <dgm:cxn modelId="{EB2A373E-A780-44B7-89C6-2A692E3B7FCC}" type="presOf" srcId="{94356F05-17B9-4389-8A60-45B27363FA91}" destId="{E9FEE122-248B-4A00-A1D7-C3A22CA304A8}" srcOrd="0" destOrd="0" presId="urn:microsoft.com/office/officeart/2005/8/layout/pyramid4"/>
    <dgm:cxn modelId="{CAB95744-0D66-4EBD-AB22-C50F768D1E9C}" srcId="{F8A16527-150B-4B25-B38B-4EA770CCA232}" destId="{2B61DFAE-F6B7-4D38-9168-33F068CC037A}" srcOrd="1" destOrd="0" parTransId="{D370CF22-250E-44D1-9A72-0621C5751434}" sibTransId="{4DCA4FD1-1C85-4943-A41E-D703CDD60454}"/>
    <dgm:cxn modelId="{03EBC375-4266-47EC-BAA6-DE6A20681ED0}" type="presOf" srcId="{4CA3BECB-D060-4120-8E7B-4B26EB68C3C5}" destId="{2F284D81-49FE-43A5-9408-2D71C51EE269}" srcOrd="0" destOrd="0" presId="urn:microsoft.com/office/officeart/2005/8/layout/pyramid4"/>
    <dgm:cxn modelId="{B6BAB083-0A45-4AE3-B9C9-DF1198EA82E8}" srcId="{F8A16527-150B-4B25-B38B-4EA770CCA232}" destId="{94356F05-17B9-4389-8A60-45B27363FA91}" srcOrd="2" destOrd="0" parTransId="{79B18AE6-52C3-4AFA-87BB-E3EA6D907579}" sibTransId="{395E5B70-4A44-4150-A340-319B8FD81759}"/>
    <dgm:cxn modelId="{6FEA6A53-992C-4ABF-8068-18333887BC89}" type="presParOf" srcId="{B06C06B1-0334-4BD6-A30E-3611D09952F6}" destId="{2F284D81-49FE-43A5-9408-2D71C51EE269}" srcOrd="0" destOrd="0" presId="urn:microsoft.com/office/officeart/2005/8/layout/pyramid4"/>
    <dgm:cxn modelId="{29A66ECF-50C9-4C17-81F4-53F20DCCCD51}" type="presParOf" srcId="{B06C06B1-0334-4BD6-A30E-3611D09952F6}" destId="{99BF91B9-3362-4680-B37F-E13EEAD34C0C}" srcOrd="1" destOrd="0" presId="urn:microsoft.com/office/officeart/2005/8/layout/pyramid4"/>
    <dgm:cxn modelId="{3BFA1286-CB72-40EA-BF4A-B781441BE2CB}" type="presParOf" srcId="{B06C06B1-0334-4BD6-A30E-3611D09952F6}" destId="{E9FEE122-248B-4A00-A1D7-C3A22CA304A8}" srcOrd="2" destOrd="0" presId="urn:microsoft.com/office/officeart/2005/8/layout/pyramid4"/>
    <dgm:cxn modelId="{D25BFC02-22D2-4130-9703-13488567B230}" type="presParOf" srcId="{B06C06B1-0334-4BD6-A30E-3611D09952F6}" destId="{F4F21EDB-C39F-49F7-8480-A4E6967EDD3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720F1-E000-4CBF-BEF8-E089158207FA}">
      <dsp:nvSpPr>
        <dsp:cNvPr id="0" name=""/>
        <dsp:cNvSpPr/>
      </dsp:nvSpPr>
      <dsp:spPr>
        <a:xfrm>
          <a:off x="8294" y="968953"/>
          <a:ext cx="2796243" cy="172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 Narrow" panose="020B0606020202030204" pitchFamily="34" charset="0"/>
            </a:rPr>
            <a:t>условия (драйверы, барьеры)</a:t>
          </a:r>
        </a:p>
      </dsp:txBody>
      <dsp:txXfrm>
        <a:off x="8294" y="968953"/>
        <a:ext cx="2796243" cy="1016150"/>
      </dsp:txXfrm>
    </dsp:sp>
    <dsp:sp modelId="{4AA7CB96-02D5-4455-BDD9-87753D2886EB}">
      <dsp:nvSpPr>
        <dsp:cNvPr id="0" name=""/>
        <dsp:cNvSpPr/>
      </dsp:nvSpPr>
      <dsp:spPr>
        <a:xfrm>
          <a:off x="656545" y="1985103"/>
          <a:ext cx="2540376" cy="230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 Narrow" panose="020B0606020202030204" pitchFamily="34" charset="0"/>
            </a:rPr>
            <a:t>внешние </a:t>
          </a:r>
          <a:r>
            <a:rPr lang="ru-RU" sz="1600" kern="1200" dirty="0">
              <a:latin typeface="Arial Narrow" panose="020B0606020202030204" pitchFamily="34" charset="0"/>
            </a:rPr>
            <a:t>(правовые)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 Narrow" panose="020B0606020202030204" pitchFamily="34" charset="0"/>
            </a:rPr>
            <a:t>внутренние </a:t>
          </a:r>
          <a:r>
            <a:rPr lang="ru-RU" sz="1600" kern="1200" dirty="0">
              <a:latin typeface="Arial Narrow" panose="020B0606020202030204" pitchFamily="34" charset="0"/>
            </a:rPr>
            <a:t>(организационные, управленческие и культурные факторы)</a:t>
          </a:r>
        </a:p>
      </dsp:txBody>
      <dsp:txXfrm>
        <a:off x="724027" y="2052585"/>
        <a:ext cx="2405412" cy="2169036"/>
      </dsp:txXfrm>
    </dsp:sp>
    <dsp:sp modelId="{5F616CD1-D489-46BC-BF66-3CEDECCB35E9}">
      <dsp:nvSpPr>
        <dsp:cNvPr id="0" name=""/>
        <dsp:cNvSpPr/>
      </dsp:nvSpPr>
      <dsp:spPr>
        <a:xfrm rot="9433">
          <a:off x="3167699" y="1166677"/>
          <a:ext cx="769908" cy="632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167699" y="1292913"/>
        <a:ext cx="580164" cy="379488"/>
      </dsp:txXfrm>
    </dsp:sp>
    <dsp:sp modelId="{B8585639-A771-462B-8899-1D00C885F41B}">
      <dsp:nvSpPr>
        <dsp:cNvPr id="0" name=""/>
        <dsp:cNvSpPr/>
      </dsp:nvSpPr>
      <dsp:spPr>
        <a:xfrm>
          <a:off x="4257190" y="978814"/>
          <a:ext cx="1485942" cy="172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4257190" y="978814"/>
        <a:ext cx="1485942" cy="1016150"/>
      </dsp:txXfrm>
    </dsp:sp>
    <dsp:sp modelId="{8BC56B00-9636-4DF1-BEF2-AF73F797CE36}">
      <dsp:nvSpPr>
        <dsp:cNvPr id="0" name=""/>
        <dsp:cNvSpPr/>
      </dsp:nvSpPr>
      <dsp:spPr>
        <a:xfrm>
          <a:off x="4550131" y="3015717"/>
          <a:ext cx="1860419" cy="929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3C785-D9F5-48E0-803B-39E51FA313CE}">
      <dsp:nvSpPr>
        <dsp:cNvPr id="0" name=""/>
        <dsp:cNvSpPr/>
      </dsp:nvSpPr>
      <dsp:spPr>
        <a:xfrm rot="21590840">
          <a:off x="6165018" y="1166353"/>
          <a:ext cx="894403" cy="632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165018" y="1293102"/>
        <a:ext cx="704659" cy="379488"/>
      </dsp:txXfrm>
    </dsp:sp>
    <dsp:sp modelId="{A6128114-A2E6-421F-B350-9C094155E53D}">
      <dsp:nvSpPr>
        <dsp:cNvPr id="0" name=""/>
        <dsp:cNvSpPr/>
      </dsp:nvSpPr>
      <dsp:spPr>
        <a:xfrm>
          <a:off x="7430680" y="968953"/>
          <a:ext cx="2540376" cy="172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 Narrow" panose="020B0606020202030204" pitchFamily="34" charset="0"/>
            </a:rPr>
            <a:t>эффекты</a:t>
          </a:r>
        </a:p>
      </dsp:txBody>
      <dsp:txXfrm>
        <a:off x="7430680" y="968953"/>
        <a:ext cx="2540376" cy="1016150"/>
      </dsp:txXfrm>
    </dsp:sp>
    <dsp:sp modelId="{90918084-E9C9-4A46-822B-CB3A5F8C158F}">
      <dsp:nvSpPr>
        <dsp:cNvPr id="0" name=""/>
        <dsp:cNvSpPr/>
      </dsp:nvSpPr>
      <dsp:spPr>
        <a:xfrm>
          <a:off x="7950998" y="1985103"/>
          <a:ext cx="2540376" cy="230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 Narrow" panose="020B0606020202030204" pitchFamily="34" charset="0"/>
            </a:rPr>
            <a:t>повышение производительности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 Narrow" panose="020B0606020202030204" pitchFamily="34" charset="0"/>
            </a:rPr>
            <a:t>снижение рисков</a:t>
          </a:r>
        </a:p>
      </dsp:txBody>
      <dsp:txXfrm>
        <a:off x="8018480" y="2052585"/>
        <a:ext cx="2405412" cy="2169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84D81-49FE-43A5-9408-2D71C51EE269}">
      <dsp:nvSpPr>
        <dsp:cNvPr id="0" name=""/>
        <dsp:cNvSpPr/>
      </dsp:nvSpPr>
      <dsp:spPr>
        <a:xfrm>
          <a:off x="2379272" y="0"/>
          <a:ext cx="2813175" cy="28131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arrow" panose="020B0606020202030204" pitchFamily="34" charset="0"/>
            </a:rPr>
            <a:t>организационная структура </a:t>
          </a:r>
          <a:r>
            <a:rPr lang="ru-RU" sz="1300" kern="1200" dirty="0"/>
            <a:t>(</a:t>
          </a:r>
          <a:r>
            <a:rPr lang="ru-RU" sz="1200" kern="1200" dirty="0">
              <a:latin typeface="Arial Narrow" panose="020B0606020202030204" pitchFamily="34" charset="0"/>
            </a:rPr>
            <a:t>внутри и между</a:t>
          </a:r>
          <a:r>
            <a:rPr lang="ru-RU" sz="1300" kern="1200" dirty="0"/>
            <a:t>)</a:t>
          </a:r>
        </a:p>
      </dsp:txBody>
      <dsp:txXfrm>
        <a:off x="3082566" y="1406588"/>
        <a:ext cx="1406587" cy="1406587"/>
      </dsp:txXfrm>
    </dsp:sp>
    <dsp:sp modelId="{99BF91B9-3362-4680-B37F-E13EEAD34C0C}">
      <dsp:nvSpPr>
        <dsp:cNvPr id="0" name=""/>
        <dsp:cNvSpPr/>
      </dsp:nvSpPr>
      <dsp:spPr>
        <a:xfrm>
          <a:off x="962078" y="2813175"/>
          <a:ext cx="2813175" cy="28131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данные </a:t>
          </a:r>
          <a:r>
            <a:rPr lang="ru-RU" sz="1000" kern="1200" dirty="0"/>
            <a:t>(</a:t>
          </a:r>
          <a:r>
            <a:rPr lang="ru-RU" sz="1200" kern="1200" dirty="0">
              <a:latin typeface="Arial Narrow" panose="020B0606020202030204" pitchFamily="34" charset="0"/>
            </a:rPr>
            <a:t>традиционные, </a:t>
          </a:r>
          <a:r>
            <a:rPr lang="en-US" sz="1200" kern="1200" dirty="0">
              <a:latin typeface="Arial Narrow" panose="020B0606020202030204" pitchFamily="34" charset="0"/>
            </a:rPr>
            <a:t>Big Data</a:t>
          </a:r>
          <a:r>
            <a:rPr lang="en-US" sz="1000" kern="1200" dirty="0"/>
            <a:t>)</a:t>
          </a:r>
          <a:endParaRPr lang="ru-RU" sz="1000" kern="1200" dirty="0"/>
        </a:p>
      </dsp:txBody>
      <dsp:txXfrm>
        <a:off x="1665372" y="4219763"/>
        <a:ext cx="1406587" cy="1406587"/>
      </dsp:txXfrm>
    </dsp:sp>
    <dsp:sp modelId="{E9FEE122-248B-4A00-A1D7-C3A22CA304A8}">
      <dsp:nvSpPr>
        <dsp:cNvPr id="0" name=""/>
        <dsp:cNvSpPr/>
      </dsp:nvSpPr>
      <dsp:spPr>
        <a:xfrm rot="10800000">
          <a:off x="2368666" y="2813175"/>
          <a:ext cx="2813175" cy="28131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 Narrow" panose="020B0606020202030204" pitchFamily="34" charset="0"/>
            </a:rPr>
            <a:t>механизмы управления</a:t>
          </a:r>
        </a:p>
      </dsp:txBody>
      <dsp:txXfrm rot="10800000">
        <a:off x="3071960" y="2813175"/>
        <a:ext cx="1406587" cy="1406587"/>
      </dsp:txXfrm>
    </dsp:sp>
    <dsp:sp modelId="{F4F21EDB-C39F-49F7-8480-A4E6967EDD3E}">
      <dsp:nvSpPr>
        <dsp:cNvPr id="0" name=""/>
        <dsp:cNvSpPr/>
      </dsp:nvSpPr>
      <dsp:spPr>
        <a:xfrm>
          <a:off x="3775254" y="2813175"/>
          <a:ext cx="2813175" cy="28131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цели управления</a:t>
          </a:r>
          <a:r>
            <a:rPr lang="en-US" sz="18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000" kern="1200" dirty="0"/>
            <a:t>(</a:t>
          </a:r>
          <a:r>
            <a:rPr lang="ru-RU" sz="1100" b="0" i="0" kern="1200" dirty="0">
              <a:latin typeface="Arial Narrow" panose="020B0606020202030204" pitchFamily="34" charset="0"/>
            </a:rPr>
            <a:t>качество, безопасность, архитектура, жизненный цикл, метаданные, хранение, инфраструктура</a:t>
          </a:r>
          <a:r>
            <a:rPr lang="ru-RU" sz="1000" b="0" i="0" kern="1200" dirty="0"/>
            <a:t>)</a:t>
          </a:r>
          <a:endParaRPr lang="ru-RU" sz="1000" kern="1200" dirty="0"/>
        </a:p>
      </dsp:txBody>
      <dsp:txXfrm>
        <a:off x="4478548" y="4219763"/>
        <a:ext cx="1406587" cy="140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7" cy="498215"/>
          </a:xfrm>
          <a:prstGeom prst="rect">
            <a:avLst/>
          </a:prstGeom>
        </p:spPr>
        <p:txBody>
          <a:bodyPr vert="horz" lIns="90352" tIns="45177" rIns="90352" bIns="45177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6" y="0"/>
            <a:ext cx="2946347" cy="498215"/>
          </a:xfrm>
          <a:prstGeom prst="rect">
            <a:avLst/>
          </a:prstGeom>
        </p:spPr>
        <p:txBody>
          <a:bodyPr vert="horz" lIns="90352" tIns="45177" rIns="90352" bIns="45177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pPr/>
              <a:t>16.03.2023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6188"/>
            <a:ext cx="5948363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52" tIns="45177" rIns="90352" bIns="45177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6"/>
            <a:ext cx="5439410" cy="3909863"/>
          </a:xfrm>
          <a:prstGeom prst="rect">
            <a:avLst/>
          </a:prstGeom>
        </p:spPr>
        <p:txBody>
          <a:bodyPr vert="horz" lIns="90352" tIns="45177" rIns="90352" bIns="4517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1606"/>
            <a:ext cx="2946347" cy="498214"/>
          </a:xfrm>
          <a:prstGeom prst="rect">
            <a:avLst/>
          </a:prstGeom>
        </p:spPr>
        <p:txBody>
          <a:bodyPr vert="horz" lIns="90352" tIns="45177" rIns="90352" bIns="45177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6" y="9431606"/>
            <a:ext cx="2946347" cy="498214"/>
          </a:xfrm>
          <a:prstGeom prst="rect">
            <a:avLst/>
          </a:prstGeom>
        </p:spPr>
        <p:txBody>
          <a:bodyPr vert="horz" lIns="90352" tIns="45177" rIns="90352" bIns="45177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92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50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0" y="274638"/>
            <a:ext cx="10292080" cy="63976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00" y="6570980"/>
            <a:ext cx="508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5400"/>
            <a:fld id="{81D60167-4931-47E6-BA6A-407CBD079E47}" type="slidenum">
              <a:rPr lang="ru-RU" smtClean="0"/>
              <a:pPr marL="25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5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47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0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7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4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ctr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27967" y="5444207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587170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6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3649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1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6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C862-9F61-4C11-A29D-8C9BD84D8238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6409-5802-422C-88C3-E625B60BE8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20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79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ctr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27967" y="5444207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587170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43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0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0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ctr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27967" y="5444207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587170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05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D3F1-F1F8-439D-8328-D3F3072E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CB0D2-61A4-47ED-A5F5-979F5361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F8632-82C8-4D83-8488-6DCE768A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C29884-3829-4D23-9C3A-DEEA62E0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5473E-9F08-440D-A5C6-718FBF58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7E48-88A1-46A8-8D2B-6444925D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7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8C346471-082F-A84B-A8FB-566C248938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36763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 think-cell" r:id="rId6" imgW="7761960" imgH="10047960" progId="TCLayout.ActiveDocument.1">
                  <p:embed/>
                </p:oleObj>
              </mc:Choice>
              <mc:Fallback>
                <p:oleObj name="Слайд think-cell" r:id="rId6" imgW="7761960" imgH="100479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8C346471-082F-A84B-A8FB-566C24893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8C346471-082F-A84B-A8FB-566C248938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 think-cell" r:id="rId8" imgW="7761960" imgH="10047960" progId="TCLayout.ActiveDocument.1">
                  <p:embed/>
                </p:oleObj>
              </mc:Choice>
              <mc:Fallback>
                <p:oleObj name="Слайд think-cell" r:id="rId8" imgW="7761960" imgH="100479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8C346471-082F-A84B-A8FB-566C24893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22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57" r:id="rId3"/>
    <p:sldLayoutId id="214748375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8C346471-082F-A84B-A8FB-566C248938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Слайд think-cell" r:id="rId8" imgW="7761960" imgH="10047960" progId="TCLayout.ActiveDocument.1">
                  <p:embed/>
                </p:oleObj>
              </mc:Choice>
              <mc:Fallback>
                <p:oleObj name="Слайд think-cell" r:id="rId8" imgW="7761960" imgH="100479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8C346471-082F-A84B-A8FB-566C24893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22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03/16/2023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402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F48729-0C1C-4EDA-AF33-2E9E0F9FBBDD}"/>
              </a:ext>
            </a:extLst>
          </p:cNvPr>
          <p:cNvSpPr/>
          <p:nvPr/>
        </p:nvSpPr>
        <p:spPr>
          <a:xfrm>
            <a:off x="6054085" y="976390"/>
            <a:ext cx="5188880" cy="124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F1A29C3B-B094-6D7C-D87B-636F38EE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8716397" cy="273041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Стратегический проект "Цифровая трансформация: технологии, эффекты, эффективность" (СП4)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Проект "Оценка эффектов и рисков цифровой трансформации"</a:t>
            </a: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2000" b="1" dirty="0" err="1">
                <a:solidFill>
                  <a:schemeClr val="tx1"/>
                </a:solidFill>
              </a:rPr>
              <a:t>Подпроект</a:t>
            </a:r>
            <a:r>
              <a:rPr lang="ru-RU" sz="2000" b="1" dirty="0">
                <a:solidFill>
                  <a:schemeClr val="tx1"/>
                </a:solidFill>
              </a:rPr>
              <a:t> "</a:t>
            </a:r>
            <a:r>
              <a:rPr lang="ru-RU" sz="2000" b="1" dirty="0" err="1">
                <a:solidFill>
                  <a:schemeClr val="tx1"/>
                </a:solidFill>
              </a:rPr>
              <a:t>Датацентричное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госуправление</a:t>
            </a:r>
            <a:r>
              <a:rPr lang="ru-RU" sz="2000" b="1" dirty="0">
                <a:solidFill>
                  <a:schemeClr val="tx1"/>
                </a:solidFill>
              </a:rPr>
              <a:t>: эффекты, риски, барьеры"</a:t>
            </a:r>
            <a:br>
              <a:rPr lang="ru-RU" sz="1600" b="1" dirty="0">
                <a:solidFill>
                  <a:schemeClr val="tx1"/>
                </a:solidFill>
              </a:rPr>
            </a:b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Руководитель: Е.М. Стырин</a:t>
            </a:r>
            <a:br>
              <a:rPr lang="ru-RU" sz="1600" b="1" dirty="0">
                <a:solidFill>
                  <a:schemeClr val="tx1"/>
                </a:solidFill>
              </a:rPr>
            </a:br>
            <a:br>
              <a:rPr lang="ru-RU" sz="1600" b="1" dirty="0">
                <a:solidFill>
                  <a:schemeClr val="tx1"/>
                </a:solidFill>
              </a:rPr>
            </a:br>
            <a:br>
              <a:rPr lang="ru-RU" sz="1600" b="1" dirty="0">
                <a:solidFill>
                  <a:schemeClr val="tx1"/>
                </a:solidFill>
              </a:rPr>
            </a:b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6</a:t>
            </a:r>
            <a:r>
              <a:rPr lang="ru-RU" sz="1600" i="1" dirty="0">
                <a:solidFill>
                  <a:schemeClr val="tx1"/>
                </a:solidFill>
              </a:rPr>
              <a:t> марта 2023 г., семинар проекта</a:t>
            </a:r>
            <a:br>
              <a:rPr lang="ru-RU" sz="1600" i="1" dirty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6" name="object 11">
            <a:extLst>
              <a:ext uri="{FF2B5EF4-FFF2-40B4-BE49-F238E27FC236}">
                <a16:creationId xmlns:a16="http://schemas.microsoft.com/office/drawing/2014/main" id="{7648320E-4BC6-A420-0361-F96F5A8D22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343" y="1087411"/>
            <a:ext cx="3224783" cy="6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Датацентричное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госуправление</a:t>
            </a:r>
            <a:r>
              <a:rPr lang="ru-RU" b="1" dirty="0">
                <a:solidFill>
                  <a:schemeClr val="tx1"/>
                </a:solidFill>
              </a:rPr>
              <a:t>: эффекты, риски, барьеры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938" y="1079161"/>
            <a:ext cx="5464238" cy="102395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F2C68"/>
                </a:solidFill>
              </a:rPr>
              <a:t>Отраслевые модели датацентричного госуправления</a:t>
            </a: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ph type="chart" sz="quarter" idx="10"/>
          </p:nvPr>
        </p:nvGraphicFramePr>
        <p:xfrm>
          <a:off x="5648325" y="1449388"/>
          <a:ext cx="6253163" cy="51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132623" y="1158442"/>
            <a:ext cx="5325951" cy="276999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Меры по переходу к экосистеме государственных и коммерческих данных, в %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1780625" y="4535026"/>
            <a:ext cx="3083983" cy="73781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124,7 млрд $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6"/>
          </p:nvPr>
        </p:nvSpPr>
        <p:spPr>
          <a:xfrm>
            <a:off x="585898" y="5330952"/>
            <a:ext cx="5214827" cy="1070939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ru-RU" sz="1400" dirty="0"/>
              <a:t>оценивается глобальный рынок сервисов и услуг в сфере госуправления на основе данных к 2031 г.</a:t>
            </a:r>
          </a:p>
          <a:p>
            <a:r>
              <a:rPr lang="en-US" sz="1400" i="1" dirty="0"/>
              <a:t>Smart Government Market by Component: Global Opportunity Analysis and Industry Forecast, 2021-2031</a:t>
            </a:r>
            <a:endParaRPr lang="ru-RU" sz="14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48055" y="2176294"/>
            <a:ext cx="5081207" cy="256273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агропромышленного комплекса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многосубъектность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в сфере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здравоохранения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ключевую роль играет высокий функционал ГИС,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ля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транспортно-логистического комплекса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характерно наличие большого числа независимо разработанных ГИС при одновременном использовании множества разных цифровых технологий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Централизованная интеграция данных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содержащихся в различных ИС, на основе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единой модели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вместе с выработкой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общих стандартов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обмена и управления качеством данных позволяет формировать отраслевую цифровую экосистему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69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C64AF2-805E-3E34-5ECB-320DE0ECD1F4}"/>
              </a:ext>
            </a:extLst>
          </p:cNvPr>
          <p:cNvGrpSpPr/>
          <p:nvPr/>
        </p:nvGrpSpPr>
        <p:grpSpPr>
          <a:xfrm>
            <a:off x="1164009" y="777241"/>
            <a:ext cx="10499670" cy="6080759"/>
            <a:chOff x="1143689" y="616686"/>
            <a:chExt cx="10302112" cy="6266499"/>
          </a:xfrm>
        </p:grpSpPr>
        <p:graphicFrame>
          <p:nvGraphicFramePr>
            <p:cNvPr id="17" name="Схема 16">
              <a:extLst>
                <a:ext uri="{FF2B5EF4-FFF2-40B4-BE49-F238E27FC236}">
                  <a16:creationId xmlns:a16="http://schemas.microsoft.com/office/drawing/2014/main" id="{AA9A8852-E825-8373-6ECC-FD0F9F09DEEA}"/>
                </a:ext>
              </a:extLst>
            </p:cNvPr>
            <p:cNvGraphicFramePr/>
            <p:nvPr/>
          </p:nvGraphicFramePr>
          <p:xfrm>
            <a:off x="1143689" y="1464518"/>
            <a:ext cx="1030211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8" name="Схема 17">
              <a:extLst>
                <a:ext uri="{FF2B5EF4-FFF2-40B4-BE49-F238E27FC236}">
                  <a16:creationId xmlns:a16="http://schemas.microsoft.com/office/drawing/2014/main" id="{8BC1B403-2FFB-824E-6A25-51A7843523B4}"/>
                </a:ext>
              </a:extLst>
            </p:cNvPr>
            <p:cNvGraphicFramePr/>
            <p:nvPr/>
          </p:nvGraphicFramePr>
          <p:xfrm>
            <a:off x="2278660" y="616686"/>
            <a:ext cx="7408441" cy="57982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C94EA1-7181-5323-022C-DCD11E43C246}"/>
              </a:ext>
            </a:extLst>
          </p:cNvPr>
          <p:cNvSpPr txBox="1">
            <a:spLocks/>
          </p:cNvSpPr>
          <p:nvPr/>
        </p:nvSpPr>
        <p:spPr>
          <a:xfrm>
            <a:off x="1245663" y="505456"/>
            <a:ext cx="9279462" cy="543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Data Governance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: концептуальная основа   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Abraham et al., 2019).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F2C68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06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44CC452-0E25-C043-527D-D83BF5A91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Международная Лаборатория цифровой  трансформации госуправления ИГМУ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63A651-86DD-383D-5A89-445D6075D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Цифровая трансформация государства и общества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7B6AEE-7A6A-1040-2B24-0146D449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70926"/>
            <a:ext cx="11057955" cy="55373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Переход к датацентричной модели госуправления: стратегии и планы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E6616B-7497-7AE5-C34A-6675E231E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904" y="1622869"/>
            <a:ext cx="11267948" cy="4777744"/>
          </a:xfrm>
        </p:spPr>
        <p:txBody>
          <a:bodyPr/>
          <a:lstStyle/>
          <a:p>
            <a:pPr algn="just">
              <a:spcBef>
                <a:spcPts val="400"/>
              </a:spcBef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Европейская стратегия</a:t>
            </a:r>
            <a:r>
              <a:rPr lang="ru-RU" sz="1400" dirty="0">
                <a:latin typeface="Arial Narrow" panose="020B0606020202030204" pitchFamily="34" charset="0"/>
              </a:rPr>
              <a:t>, принятая Еврокомиссией 19.02.2020, определяет 4 важнейших направления: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совершенствование законодательства для обеспечения </a:t>
            </a:r>
            <a:r>
              <a:rPr lang="ru-RU" sz="1400" b="1" i="1" dirty="0">
                <a:latin typeface="Arial Narrow" panose="020B0606020202030204" pitchFamily="34" charset="0"/>
              </a:rPr>
              <a:t>межсекторального и межстранового </a:t>
            </a:r>
            <a:r>
              <a:rPr lang="ru-RU" sz="1400" dirty="0">
                <a:latin typeface="Arial Narrow" panose="020B0606020202030204" pitchFamily="34" charset="0"/>
              </a:rPr>
              <a:t>управления доступом и использованием данных;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инвестирование в создание </a:t>
            </a:r>
            <a:r>
              <a:rPr lang="ru-RU" sz="1400" b="1" i="1" dirty="0">
                <a:latin typeface="Arial Narrow" panose="020B0606020202030204" pitchFamily="34" charset="0"/>
              </a:rPr>
              <a:t>архитектуры обмена данными и механизмов управления </a:t>
            </a:r>
            <a:r>
              <a:rPr lang="ru-RU" sz="1400" dirty="0">
                <a:latin typeface="Arial Narrow" panose="020B0606020202030204" pitchFamily="34" charset="0"/>
              </a:rPr>
              <a:t>общеевропейской инфраструктурой размещения, обработки и использования данных;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совершенствование </a:t>
            </a:r>
            <a:r>
              <a:rPr lang="ru-RU" sz="1400" b="1" i="1" dirty="0">
                <a:latin typeface="Arial Narrow" panose="020B0606020202030204" pitchFamily="34" charset="0"/>
              </a:rPr>
              <a:t>компетенций</a:t>
            </a:r>
            <a:r>
              <a:rPr lang="ru-RU" sz="1400" dirty="0">
                <a:latin typeface="Arial Narrow" panose="020B0606020202030204" pitchFamily="34" charset="0"/>
              </a:rPr>
              <a:t> и повышение </a:t>
            </a:r>
            <a:r>
              <a:rPr lang="ru-RU" sz="1400" b="1" i="1" dirty="0">
                <a:latin typeface="Arial Narrow" panose="020B0606020202030204" pitchFamily="34" charset="0"/>
              </a:rPr>
              <a:t>уровня цифровой грамотности </a:t>
            </a:r>
            <a:r>
              <a:rPr lang="ru-RU" sz="1400" dirty="0">
                <a:latin typeface="Arial Narrow" panose="020B0606020202030204" pitchFamily="34" charset="0"/>
              </a:rPr>
              <a:t>граждан и предпринимателей;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формирование </a:t>
            </a:r>
            <a:r>
              <a:rPr lang="ru-RU" sz="1400" b="1" i="1" dirty="0">
                <a:latin typeface="Arial Narrow" panose="020B0606020202030204" pitchFamily="34" charset="0"/>
              </a:rPr>
              <a:t>общеевропейских пространств данных в 9 стратегических секторах</a:t>
            </a:r>
            <a:r>
              <a:rPr lang="ru-RU" sz="1400" dirty="0">
                <a:latin typeface="Arial Narrow" panose="020B0606020202030204" pitchFamily="34" charset="0"/>
              </a:rPr>
              <a:t>: промышленность, финансы, энергетика, «Зеленая экономика», транспорт и мобильность, здравоохранение, сельское хозяйство, госуправление и цифровая грамотность.</a:t>
            </a:r>
          </a:p>
          <a:p>
            <a:pPr algn="just">
              <a:spcBef>
                <a:spcPts val="400"/>
              </a:spcBef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стратегия Великобритании </a:t>
            </a:r>
            <a:r>
              <a:rPr lang="ru-RU" sz="1400" b="1" dirty="0">
                <a:latin typeface="Arial Narrow" panose="020B0606020202030204" pitchFamily="34" charset="0"/>
              </a:rPr>
              <a:t>в области данных, принятая в декабре 2020 г., </a:t>
            </a:r>
            <a:r>
              <a:rPr lang="ru-RU" sz="1400" dirty="0">
                <a:latin typeface="Arial Narrow" panose="020B0606020202030204" pitchFamily="34" charset="0"/>
              </a:rPr>
              <a:t>содержит 4 основных направления: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вопросы, связанные с формированием </a:t>
            </a:r>
            <a:r>
              <a:rPr lang="ru-RU" sz="1400" b="1" i="1" dirty="0">
                <a:latin typeface="Arial Narrow" panose="020B0606020202030204" pitchFamily="34" charset="0"/>
              </a:rPr>
              <a:t>эффективных правил </a:t>
            </a:r>
            <a:r>
              <a:rPr lang="ru-RU" sz="1400" dirty="0">
                <a:latin typeface="Arial Narrow" panose="020B0606020202030204" pitchFamily="34" charset="0"/>
              </a:rPr>
              <a:t>(процедур) сбора, хранения, анализа и управления данными, а также развитием инфраструктуры,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развитие </a:t>
            </a:r>
            <a:r>
              <a:rPr lang="ru-RU" sz="1400" b="1" i="1" dirty="0">
                <a:latin typeface="Arial Narrow" panose="020B0606020202030204" pitchFamily="34" charset="0"/>
              </a:rPr>
              <a:t>навыков работы с данными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обеспечение </a:t>
            </a:r>
            <a:r>
              <a:rPr lang="ru-RU" sz="1400" b="1" i="1" dirty="0">
                <a:latin typeface="Arial Narrow" panose="020B0606020202030204" pitchFamily="34" charset="0"/>
              </a:rPr>
              <a:t>доступности данных</a:t>
            </a:r>
            <a:r>
              <a:rPr lang="ru-RU" sz="1400" dirty="0">
                <a:latin typeface="Arial Narrow" panose="020B0606020202030204" pitchFamily="34" charset="0"/>
              </a:rPr>
              <a:t>, включая повышение их качества и возможности переиспользования,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b="1" i="1" dirty="0">
                <a:latin typeface="Arial Narrow" panose="020B0606020202030204" pitchFamily="34" charset="0"/>
              </a:rPr>
              <a:t>надежность данных</a:t>
            </a:r>
            <a:r>
              <a:rPr lang="ru-RU" sz="1400" dirty="0">
                <a:latin typeface="Arial Narrow" panose="020B0606020202030204" pitchFamily="34" charset="0"/>
              </a:rPr>
              <a:t> с точки зрения обеспечения их законности, безопасности, справедливости, этичности, устойчивости и подотчетности. </a:t>
            </a:r>
          </a:p>
          <a:p>
            <a:pPr algn="just">
              <a:spcBef>
                <a:spcPts val="400"/>
              </a:spcBef>
            </a:pPr>
            <a:r>
              <a:rPr lang="ru-RU" sz="1400" dirty="0">
                <a:latin typeface="Arial Narrow" panose="020B0606020202030204" pitchFamily="34" charset="0"/>
              </a:rPr>
              <a:t>3 ключевых приоритета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Стратегии Австралии</a:t>
            </a:r>
            <a:r>
              <a:rPr lang="ru-RU" sz="1400" dirty="0">
                <a:latin typeface="Arial Narrow" panose="020B0606020202030204" pitchFamily="34" charset="0"/>
              </a:rPr>
              <a:t>: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b="1" i="1" dirty="0">
                <a:latin typeface="Arial Narrow" panose="020B0606020202030204" pitchFamily="34" charset="0"/>
              </a:rPr>
              <a:t>максимизация ценности данных</a:t>
            </a:r>
            <a:r>
              <a:rPr lang="ru-RU" sz="1400" dirty="0">
                <a:latin typeface="Arial Narrow" panose="020B0606020202030204" pitchFamily="34" charset="0"/>
              </a:rPr>
              <a:t>: экономическая и социальная ценность данных при совместном их использовании между различными уровнями государственного управления, частным и неправительственным секторами;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b="1" i="1" dirty="0">
                <a:latin typeface="Arial Narrow" panose="020B0606020202030204" pitchFamily="34" charset="0"/>
              </a:rPr>
              <a:t>доверие и обеспечение безопасности </a:t>
            </a:r>
            <a:r>
              <a:rPr lang="ru-RU" sz="1400" dirty="0">
                <a:latin typeface="Arial Narrow" panose="020B0606020202030204" pitchFamily="34" charset="0"/>
              </a:rPr>
              <a:t>и защиты на протяжении всего жизненного цикла данных;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обеспечение возможностей использования данных на уровне законодательства, а также на международном уровне.</a:t>
            </a:r>
          </a:p>
          <a:p>
            <a:pPr algn="just">
              <a:spcBef>
                <a:spcPts val="400"/>
              </a:spcBef>
            </a:pPr>
            <a:endParaRPr lang="ru-RU" sz="1400" dirty="0">
              <a:latin typeface="Arial Narrow" panose="020B0606020202030204" pitchFamily="34" charset="0"/>
            </a:endParaRPr>
          </a:p>
          <a:p>
            <a:pPr algn="just">
              <a:spcBef>
                <a:spcPts val="400"/>
              </a:spcBef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стратегия данных </a:t>
            </a:r>
            <a:r>
              <a:rPr lang="ru-RU" sz="1400" dirty="0">
                <a:latin typeface="Arial Narrow" panose="020B0606020202030204" pitchFamily="34" charset="0"/>
              </a:rPr>
              <a:t>до 2030 г., принятая Правительством Японии в 2021 г.: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управление на основе </a:t>
            </a:r>
            <a:r>
              <a:rPr lang="ru-RU" sz="1400" b="1" i="1" dirty="0">
                <a:latin typeface="Arial Narrow" panose="020B0606020202030204" pitchFamily="34" charset="0"/>
              </a:rPr>
              <a:t>фактических данных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b="1" i="1" dirty="0">
                <a:latin typeface="Arial Narrow" panose="020B0606020202030204" pitchFamily="34" charset="0"/>
              </a:rPr>
              <a:t>переход к экосистеме данных</a:t>
            </a:r>
            <a:r>
              <a:rPr lang="ru-RU" sz="1400" dirty="0">
                <a:latin typeface="Arial Narrow" panose="020B0606020202030204" pitchFamily="34" charset="0"/>
              </a:rPr>
              <a:t>: разработка данных для информационных экосистем, стандарты данных, управление качеством данных и список активов данных в органах власти;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00" b="1" i="1" dirty="0">
                <a:latin typeface="Arial Narrow" panose="020B0606020202030204" pitchFamily="34" charset="0"/>
              </a:rPr>
              <a:t>максимизация ценности данных</a:t>
            </a:r>
            <a:r>
              <a:rPr lang="ru-RU" sz="1400" dirty="0">
                <a:latin typeface="Arial Narrow" panose="020B0606020202030204" pitchFamily="34" charset="0"/>
              </a:rPr>
              <a:t>: управление правилами для доступа к данным, управление каналами для различных видов доступа к данным, открытые данные.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77DD770-DE14-8CAB-99E8-AA35419BE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Датацентричная модель государственного управления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8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Международная Лаборатория цифровой  трансформации госуправления ИГМУ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Цифровая трансформация государства и общества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5560902" cy="2954337"/>
          </a:xfrm>
        </p:spPr>
        <p:txBody>
          <a:bodyPr>
            <a:normAutofit/>
          </a:bodyPr>
          <a:lstStyle/>
          <a:p>
            <a:r>
              <a:rPr lang="ru-RU" sz="1400" b="1" i="1" dirty="0">
                <a:latin typeface="Arial Narrow" panose="020B0606020202030204" pitchFamily="34" charset="0"/>
              </a:rPr>
              <a:t>Единая информационная платформа </a:t>
            </a:r>
            <a:r>
              <a:rPr lang="ru-RU" sz="1400" dirty="0">
                <a:latin typeface="Arial Narrow" panose="020B0606020202030204" pitchFamily="34" charset="0"/>
              </a:rPr>
              <a:t>предназначена для решения следующих задач: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систематизация государственных данных;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формирование и ведение моделей государственных данных;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формирование и ведение реестра информационных ресурсов;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автоматизация процессов управления государственными данными;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обеспечение контроля качества (полноты, актуальности, непротиворечивости и связанности) государственных данных;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обеспечение сбора, визуализации и анализа государственных данных из информационных систем органов и организаций государственного сектора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85897" y="5477888"/>
            <a:ext cx="8486983" cy="1034671"/>
          </a:xfrm>
        </p:spPr>
        <p:txBody>
          <a:bodyPr>
            <a:noAutofit/>
          </a:bodyPr>
          <a:lstStyle/>
          <a:p>
            <a:r>
              <a:rPr lang="ru-RU" sz="2000" dirty="0"/>
              <a:t>положение о ФГИС «Единая информационная платформа национальной системы управления данными» утверждено постановлением Правительства Российской Федерации от 14.05.2021 № 733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6331012" y="2623503"/>
            <a:ext cx="5383968" cy="2710497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/>
              <a:t>национальная система управления данными (НСУД) </a:t>
            </a:r>
            <a:r>
              <a:rPr lang="ru-RU" dirty="0"/>
              <a:t>- система, состоящая из взаимосвязанных элементов информационно-технологического, организационного, методологического, кадрового и нормативно-правового характера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Датацентричная</a:t>
            </a:r>
            <a:r>
              <a:rPr lang="ru-RU" dirty="0"/>
              <a:t> модель государственного управления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создания и функционирования НСУД, утвержденная распоряжением Правительства Российской Федерации от 3 июня 2019 г. № 1189-р</a:t>
            </a:r>
          </a:p>
        </p:txBody>
      </p:sp>
    </p:spTree>
    <p:extLst>
      <p:ext uri="{BB962C8B-B14F-4D97-AF65-F5344CB8AC3E}">
        <p14:creationId xmlns:p14="http://schemas.microsoft.com/office/powerpoint/2010/main" val="389555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Международная Лаборатория цифровой  трансформации госуправления ИГМУ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Цифровая трансформация государства и общества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Датацентричная</a:t>
            </a:r>
            <a:r>
              <a:rPr lang="ru-RU" dirty="0"/>
              <a:t> модель государственного управления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167" t="27038" r="17874" b="21163"/>
          <a:stretch/>
        </p:blipFill>
        <p:spPr>
          <a:xfrm>
            <a:off x="528016" y="1854503"/>
            <a:ext cx="10863356" cy="4511573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05115" y="1111170"/>
            <a:ext cx="11396360" cy="793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Цифровая платформа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ГосТех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, созданная в соответствии с распоряжением Правительства Российской Федерации от 21.10.2022 № 3102-р</a:t>
            </a:r>
          </a:p>
        </p:txBody>
      </p:sp>
    </p:spTree>
    <p:extLst>
      <p:ext uri="{BB962C8B-B14F-4D97-AF65-F5344CB8AC3E}">
        <p14:creationId xmlns:p14="http://schemas.microsoft.com/office/powerpoint/2010/main" val="152822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01D13F8-716C-3106-1BDD-681EE5864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Международная Лаборатория цифровой  трансформации госуправления ИГМУ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C586B-629C-A66E-CF92-606D2E3F4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Цифровая трансформация государства и общества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8BD36D-1ADC-FEDF-691C-7B680A3AA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Датацентричная модель государственного управления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15B838-AF0C-AFF5-4981-6A0CD55524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402" y="1959444"/>
            <a:ext cx="5556598" cy="70320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Кому вы бы доверили данные о себе? в %</a:t>
            </a:r>
          </a:p>
          <a:p>
            <a:r>
              <a:rPr lang="ru-RU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Опрос жителей Великобритании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, февраль 2020 г., выборка 1333 респондентов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AE30F12-BAEB-6D3D-605C-3C04F81AB5F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6410960" y="2838450"/>
          <a:ext cx="5345436" cy="360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6EFDFD-FC3E-67E4-B7BF-8B89A27CB6AA}"/>
              </a:ext>
            </a:extLst>
          </p:cNvPr>
          <p:cNvSpPr txBox="1"/>
          <p:nvPr/>
        </p:nvSpPr>
        <p:spPr>
          <a:xfrm>
            <a:off x="6410960" y="1885988"/>
            <a:ext cx="54165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Готовность граждан России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наделить госорганы</a:t>
            </a:r>
            <a:r>
              <a:rPr kumimoji="0" lang="ru-RU" sz="1400" b="0" i="0" u="none" strike="noStrike" kern="1200" cap="none" spc="1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правом использовать для поощрения или наказания различные типы чувствительных данных, по шкале от 1 до 5, где 1 – абсолютно не готов, 5 – полностью готов, в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1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Опрос россиян, октябрь 2022 г., выборка 10 тыс. респондентов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F2C6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947AA01-B908-2014-3B82-32088BAD20F4}"/>
              </a:ext>
            </a:extLst>
          </p:cNvPr>
          <p:cNvGraphicFramePr>
            <a:graphicFrameLocks/>
          </p:cNvGraphicFramePr>
          <p:nvPr/>
        </p:nvGraphicFramePr>
        <p:xfrm>
          <a:off x="585788" y="2838450"/>
          <a:ext cx="5581332" cy="347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63F3AD98-7195-B59C-ADA1-C31B6DADD289}"/>
              </a:ext>
            </a:extLst>
          </p:cNvPr>
          <p:cNvSpPr txBox="1">
            <a:spLocks/>
          </p:cNvSpPr>
          <p:nvPr/>
        </p:nvSpPr>
        <p:spPr>
          <a:xfrm>
            <a:off x="515938" y="1367717"/>
            <a:ext cx="10714699" cy="415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Data Governance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HSE Sans" panose="02000000000000000000" pitchFamily="2" charset="0"/>
                <a:ea typeface="+mj-ea"/>
                <a:cs typeface="+mj-cs"/>
              </a:rPr>
              <a:t>доверие данным</a:t>
            </a:r>
          </a:p>
        </p:txBody>
      </p:sp>
    </p:spTree>
    <p:extLst>
      <p:ext uri="{BB962C8B-B14F-4D97-AF65-F5344CB8AC3E}">
        <p14:creationId xmlns:p14="http://schemas.microsoft.com/office/powerpoint/2010/main" val="32367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Датацентричное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госуправление</a:t>
            </a:r>
            <a:r>
              <a:rPr lang="ru-RU" b="1" dirty="0">
                <a:solidFill>
                  <a:schemeClr val="tx1"/>
                </a:solidFill>
              </a:rPr>
              <a:t>: эффекты, риски, барьеры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167" t="14445" r="25667" b="9555"/>
          <a:stretch/>
        </p:blipFill>
        <p:spPr>
          <a:xfrm>
            <a:off x="5049232" y="1063248"/>
            <a:ext cx="6561520" cy="55948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85897" y="1447791"/>
            <a:ext cx="4463335" cy="9753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Описание барьеров, рисков, эффектов</a:t>
            </a:r>
            <a:endParaRPr lang="ru-RU" sz="2800" i="1" dirty="0">
              <a:solidFill>
                <a:srgbClr val="0E2D69"/>
              </a:solidFill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897" y="2537125"/>
            <a:ext cx="432443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i="1" dirty="0"/>
              <a:t>классифицированы барьеры и риски </a:t>
            </a:r>
            <a:r>
              <a:rPr lang="ru-RU" sz="1600" dirty="0"/>
              <a:t>на основе анализа российских и международных академических и прикладных исследований;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проведен</a:t>
            </a:r>
            <a:r>
              <a:rPr lang="ru-RU" sz="1600" b="1" i="1" dirty="0"/>
              <a:t> экспертный опрос </a:t>
            </a:r>
            <a:r>
              <a:rPr lang="ru-RU" sz="1600" dirty="0"/>
              <a:t>о формировании модели датацентричного госуправления с 12 по 29 сентября 2022 г.; выборка составила 146 экспертов;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составлена</a:t>
            </a:r>
            <a:r>
              <a:rPr lang="ru-RU" sz="1600" b="1" i="1" dirty="0"/>
              <a:t> матрица рисков </a:t>
            </a:r>
            <a:r>
              <a:rPr lang="ru-RU" sz="1600" dirty="0"/>
              <a:t>внедрения датацентричной модели в России;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сформирован </a:t>
            </a:r>
            <a:r>
              <a:rPr lang="ru-RU" sz="1600" b="1" i="1" dirty="0"/>
              <a:t>перечень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225258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Международная Лаборатория цифровой  трансформации госуправления ИГМУ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Цифровая трансформация государства и общества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Датацентричная</a:t>
            </a:r>
            <a:r>
              <a:rPr lang="ru-RU" dirty="0"/>
              <a:t> модель государственного управления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938" y="1079161"/>
            <a:ext cx="5580062" cy="777025"/>
          </a:xfrm>
        </p:spPr>
        <p:txBody>
          <a:bodyPr>
            <a:noAutofit/>
          </a:bodyPr>
          <a:lstStyle/>
          <a:p>
            <a:r>
              <a:rPr lang="ru-RU" sz="2800" dirty="0"/>
              <a:t>Меры по формированию экономики данных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85898" y="2047875"/>
            <a:ext cx="4814777" cy="2828925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законодательное урегулирование </a:t>
            </a:r>
            <a:r>
              <a:rPr lang="ru-RU" sz="1400" dirty="0">
                <a:latin typeface="Arial Narrow" panose="020B0606020202030204" pitchFamily="34" charset="0"/>
              </a:rPr>
              <a:t>вопросов цифровых экосистем и платформ, стандартизации данных, требований к инфраструктуре, ГЧП по вопросам использования инновационных технологий, формирования связанных баз данных, обмена и </a:t>
            </a:r>
            <a:r>
              <a:rPr lang="ru-RU" sz="1400" dirty="0" err="1">
                <a:latin typeface="Arial Narrow" panose="020B0606020202030204" pitchFamily="34" charset="0"/>
              </a:rPr>
              <a:t>переиспользования</a:t>
            </a:r>
            <a:r>
              <a:rPr lang="ru-RU" sz="1400" dirty="0">
                <a:latin typeface="Arial Narrow" panose="020B0606020202030204" pitchFamily="34" charset="0"/>
              </a:rPr>
              <a:t> данных и др.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создание </a:t>
            </a:r>
            <a:r>
              <a:rPr lang="ru-RU" sz="1400" b="1" dirty="0">
                <a:latin typeface="Arial Narrow" panose="020B0606020202030204" pitchFamily="34" charset="0"/>
              </a:rPr>
              <a:t>модели зрелости </a:t>
            </a:r>
            <a:r>
              <a:rPr lang="ru-RU" sz="1400" dirty="0">
                <a:latin typeface="Arial Narrow" panose="020B0606020202030204" pitchFamily="34" charset="0"/>
              </a:rPr>
              <a:t>государственных данных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проведение на постоянной основе </a:t>
            </a:r>
            <a:r>
              <a:rPr lang="ru-RU" sz="1400" b="1" dirty="0">
                <a:latin typeface="Arial Narrow" panose="020B0606020202030204" pitchFamily="34" charset="0"/>
              </a:rPr>
              <a:t>оценки экономической ценности данных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внедрение вариантов </a:t>
            </a:r>
            <a:r>
              <a:rPr lang="ru-RU" sz="1400" b="1" dirty="0">
                <a:latin typeface="Arial Narrow" panose="020B0606020202030204" pitchFamily="34" charset="0"/>
              </a:rPr>
              <a:t>монетизации данных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Arial Narrow" panose="020B0606020202030204" pitchFamily="34" charset="0"/>
              </a:rPr>
              <a:t>постоянная </a:t>
            </a:r>
            <a:r>
              <a:rPr lang="ru-RU" sz="1400" b="1" dirty="0">
                <a:latin typeface="Arial Narrow" panose="020B0606020202030204" pitchFamily="34" charset="0"/>
              </a:rPr>
              <a:t>поддержка и стимулирование экспериментов </a:t>
            </a:r>
            <a:r>
              <a:rPr lang="ru-RU" sz="1400" dirty="0">
                <a:latin typeface="Arial Narrow" panose="020B0606020202030204" pitchFamily="34" charset="0"/>
              </a:rPr>
              <a:t>и инновации по работе с данными</a:t>
            </a: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ph type="chart" sz="quarter" idx="10"/>
          </p:nvPr>
        </p:nvGraphicFramePr>
        <p:xfrm>
          <a:off x="5648325" y="1449388"/>
          <a:ext cx="6253163" cy="51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132623" y="1158442"/>
            <a:ext cx="5325951" cy="276999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F2C68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Меры по переходу к экосистеме государственных и коммерческих данных, в %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1908641" y="4962170"/>
            <a:ext cx="2758143" cy="7378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52 млрд €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6"/>
          </p:nvPr>
        </p:nvSpPr>
        <p:spPr>
          <a:xfrm>
            <a:off x="585898" y="5885314"/>
            <a:ext cx="5214827" cy="316876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ru-RU" sz="1400" i="1" dirty="0">
                <a:latin typeface="Arial Narrow" panose="020B0606020202030204" pitchFamily="34" charset="0"/>
              </a:rPr>
              <a:t>экономическая ценность открытых данных по оценкам ОЭСР в 2018 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7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Датацентричное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госуправление</a:t>
            </a:r>
            <a:r>
              <a:rPr lang="ru-RU" b="1" dirty="0">
                <a:solidFill>
                  <a:schemeClr val="tx1"/>
                </a:solidFill>
              </a:rPr>
              <a:t>: эффекты, риски, барьеры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937" y="1079161"/>
            <a:ext cx="10830935" cy="774577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F2C68"/>
                </a:solidFill>
              </a:rPr>
              <a:t>Экосистемный</a:t>
            </a:r>
            <a:r>
              <a:rPr lang="ru-RU" sz="2800" dirty="0">
                <a:solidFill>
                  <a:srgbClr val="0F2C68"/>
                </a:solidFill>
              </a:rPr>
              <a:t> подход к </a:t>
            </a:r>
            <a:r>
              <a:rPr lang="ru-RU" sz="2800" dirty="0" err="1">
                <a:solidFill>
                  <a:srgbClr val="0F2C68"/>
                </a:solidFill>
              </a:rPr>
              <a:t>датацентричному</a:t>
            </a:r>
            <a:r>
              <a:rPr lang="ru-RU" sz="2800" dirty="0">
                <a:solidFill>
                  <a:srgbClr val="0F2C68"/>
                </a:solidFill>
              </a:rPr>
              <a:t> </a:t>
            </a:r>
            <a:r>
              <a:rPr lang="ru-RU" sz="2800" dirty="0" err="1">
                <a:solidFill>
                  <a:srgbClr val="0F2C68"/>
                </a:solidFill>
              </a:rPr>
              <a:t>госуправлению</a:t>
            </a:r>
            <a:endParaRPr lang="ru-RU" sz="2800" dirty="0">
              <a:solidFill>
                <a:srgbClr val="0F2C6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348302" y="1660904"/>
            <a:ext cx="11356018" cy="4241131"/>
          </a:xfrm>
        </p:spPr>
        <p:txBody>
          <a:bodyPr>
            <a:normAutofit fontScale="550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«Экосистема»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описывает взаимодействие живых организмов и неживых элементов, связанных друг с другом в окружающей среде,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социально-экономическое знание делает акцент на индивидах, институтах и связях между ними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которые позволяют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достичь устойчивого развития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в той или иной области, значимой для человека и общества (Акаткин Ю. М. и др., 2017)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Аналитический потенциал </a:t>
            </a:r>
            <a:r>
              <a:rPr lang="ru-RU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экосистемного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подхода позволяет выделить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 такого развития на индивидуальном, организационном и системном уровнях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(Спенсер-Кейс и др., 2020; Уваров и др., 2019)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Экосистемный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подход позволяет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переориентироваться с иерархических систем на сетевые модели совместного взаимодействия и развития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которые способствуют более устойчивому развитию системы управления с привлечением заинтересованных сторон и сообществ. Важно не только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 систему требований к управлению данными в отраслях сверху-вниз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, но и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учитывать потребности и возможности по производству и использованию данных со стороны граждан и бизнеса снизу-вверх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Чем сложнее отрасль, тем больше платформенных решений и информационных систем в ней существует.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Централизованная интеграция данных, содержащихся в различных ИС, на основе единой модели вместе с выработкой общих стандартов обмена и управления качеством данных позволяет формировать отраслевую цифровую экосистему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. При условии постепенного включения в нее подавляющего числа </a:t>
            </a:r>
            <a:r>
              <a:rPr lang="ru-RU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стейкхолдеров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формируется цифровой двойник отрасли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и модель ключевых процессов взаимодействия между участниками отрасли.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85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SE Sans">
      <a:majorFont>
        <a:latin typeface="HSE Sans"/>
        <a:ea typeface=""/>
        <a:cs typeface=""/>
      </a:majorFont>
      <a:minorFont>
        <a:latin typeface="HS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SE Sans">
      <a:majorFont>
        <a:latin typeface="HSE Sans"/>
        <a:ea typeface=""/>
        <a:cs typeface=""/>
      </a:majorFont>
      <a:minorFont>
        <a:latin typeface="HS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SE Sans">
      <a:majorFont>
        <a:latin typeface="HSE Sans"/>
        <a:ea typeface=""/>
        <a:cs typeface=""/>
      </a:majorFont>
      <a:minorFont>
        <a:latin typeface="HS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B8BE166007553498CFC3D7C31637D0E" ma:contentTypeVersion="14" ma:contentTypeDescription="Создание документа." ma:contentTypeScope="" ma:versionID="c4c6cc6935f968c05dc01191ae3d89dd">
  <xsd:schema xmlns:xsd="http://www.w3.org/2001/XMLSchema" xmlns:xs="http://www.w3.org/2001/XMLSchema" xmlns:p="http://schemas.microsoft.com/office/2006/metadata/properties" xmlns:ns3="88be0d57-b44c-4fe1-b8a3-f2703ea97a99" xmlns:ns4="80adcbed-6a8d-4236-b7bd-f84b1ecb415b" targetNamespace="http://schemas.microsoft.com/office/2006/metadata/properties" ma:root="true" ma:fieldsID="0c68604af81f56e5c596ec4df96a92f2" ns3:_="" ns4:_="">
    <xsd:import namespace="88be0d57-b44c-4fe1-b8a3-f2703ea97a99"/>
    <xsd:import namespace="80adcbed-6a8d-4236-b7bd-f84b1ecb41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e0d57-b44c-4fe1-b8a3-f2703ea97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dcbed-6a8d-4236-b7bd-f84b1ecb4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744139-F3F6-4468-BF3E-D5D31987A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e0d57-b44c-4fe1-b8a3-f2703ea97a99"/>
    <ds:schemaRef ds:uri="80adcbed-6a8d-4236-b7bd-f84b1ecb4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0adcbed-6a8d-4236-b7bd-f84b1ecb415b"/>
    <ds:schemaRef ds:uri="http://purl.org/dc/dcmitype/"/>
    <ds:schemaRef ds:uri="http://schemas.openxmlformats.org/package/2006/metadata/core-properties"/>
    <ds:schemaRef ds:uri="88be0d57-b44c-4fe1-b8a3-f2703ea97a9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34573</TotalTime>
  <Words>1225</Words>
  <Application>Microsoft Office PowerPoint</Application>
  <PresentationFormat>Широкоэкранный</PresentationFormat>
  <Paragraphs>95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HSE Sans</vt:lpstr>
      <vt:lpstr>Myriad Arabic</vt:lpstr>
      <vt:lpstr>Myriad Pro</vt:lpstr>
      <vt:lpstr>Times New Roman</vt:lpstr>
      <vt:lpstr>Wingdings</vt:lpstr>
      <vt:lpstr>1_Office Theme</vt:lpstr>
      <vt:lpstr>2_Office Theme</vt:lpstr>
      <vt:lpstr>4_Office Theme</vt:lpstr>
      <vt:lpstr>Office Theme</vt:lpstr>
      <vt:lpstr>Слайд think-cell</vt:lpstr>
      <vt:lpstr>Стратегический проект "Цифровая трансформация: технологии, эффекты, эффективность" (СП4) Проект "Оценка эффектов и рисков цифровой трансформации"  Подпроект "Датацентричное госуправление: эффекты, риски, барьеры"  Руководитель: Е.М. Стырин    6 марта 2023 г., семинар проекта </vt:lpstr>
      <vt:lpstr>Презентация PowerPoint</vt:lpstr>
      <vt:lpstr>Переход к датацентричной модели госуправления: стратегии и планы</vt:lpstr>
      <vt:lpstr>Концепция создания и функционирования НСУД, утвержденная распоряжением Правительства Российской Федерации от 3 июня 2019 г. № 1189-р</vt:lpstr>
      <vt:lpstr>Презентация PowerPoint</vt:lpstr>
      <vt:lpstr>Презентация PowerPoint</vt:lpstr>
      <vt:lpstr>Презентация PowerPoint</vt:lpstr>
      <vt:lpstr>Меры по формированию экономики данных </vt:lpstr>
      <vt:lpstr>Экосистемный подход к датацентричному госуправлению</vt:lpstr>
      <vt:lpstr>Отраслевые модели датацентричного госуправления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Стырин Евгений Михайлович</cp:lastModifiedBy>
  <cp:revision>678</cp:revision>
  <cp:lastPrinted>2022-10-04T11:15:23Z</cp:lastPrinted>
  <dcterms:created xsi:type="dcterms:W3CDTF">2021-11-11T08:52:47Z</dcterms:created>
  <dcterms:modified xsi:type="dcterms:W3CDTF">2023-03-16T14:57:40Z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0x0101004B8BE166007553498CFC3D7C31637D0E</vt:lpwstr>
  </property>
</Properties>
</file>