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1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2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3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7" r:id="rId2"/>
    <p:sldId id="258" r:id="rId3"/>
    <p:sldId id="274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3" r:id="rId17"/>
    <p:sldId id="271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02D69"/>
    <a:srgbClr val="CBD1DE"/>
    <a:srgbClr val="F2F5F9"/>
    <a:srgbClr val="112F6D"/>
    <a:srgbClr val="7979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5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&#1055;&#1086;&#1095;&#1090;&#1072;\&#1056;&#1072;&#1073;&#1086;&#1090;&#1072;\7%20&#1087;&#1086;&#1095;&#1090;\7%20&#1087;&#1086;&#1095;&#1090;,%20&#1086;&#1090;&#1095;&#1105;&#1090;&#1099;%20&#1089;%20&#1075;&#1088;&#1072;&#1092;&#1080;&#1082;&#1072;&#1084;&#1080;_2-&#1075;&#1077;&#1088;&#1084;&#1072;&#1085;&#1080;&#1103;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7788602552084908E-2"/>
          <c:y val="3.5121328224776503E-2"/>
          <c:w val="0.95901063242720208"/>
          <c:h val="0.74549179915728925"/>
        </c:manualLayout>
      </c:layout>
      <c:lineChart>
        <c:grouping val="standard"/>
        <c:varyColors val="0"/>
        <c:ser>
          <c:idx val="0"/>
          <c:order val="0"/>
          <c:tx>
            <c:strRef>
              <c:f>картинки!$I$11</c:f>
              <c:strCache>
                <c:ptCount val="1"/>
                <c:pt idx="0">
                  <c:v>Австралия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картинки!$A$12:$A$53</c:f>
              <c:numCache>
                <c:formatCode>General</c:formatCode>
                <c:ptCount val="42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  <c:pt idx="31">
                  <c:v>2011</c:v>
                </c:pt>
                <c:pt idx="32">
                  <c:v>2012</c:v>
                </c:pt>
                <c:pt idx="33">
                  <c:v>2013</c:v>
                </c:pt>
                <c:pt idx="34">
                  <c:v>2014</c:v>
                </c:pt>
                <c:pt idx="35">
                  <c:v>2015</c:v>
                </c:pt>
                <c:pt idx="36">
                  <c:v>2016</c:v>
                </c:pt>
                <c:pt idx="37">
                  <c:v>2017</c:v>
                </c:pt>
                <c:pt idx="38">
                  <c:v>2018</c:v>
                </c:pt>
                <c:pt idx="39">
                  <c:v>2019</c:v>
                </c:pt>
                <c:pt idx="40">
                  <c:v>2020</c:v>
                </c:pt>
                <c:pt idx="41">
                  <c:v>2021</c:v>
                </c:pt>
              </c:numCache>
            </c:numRef>
          </c:cat>
          <c:val>
            <c:numRef>
              <c:f>картинки!$I$12:$I$53</c:f>
              <c:numCache>
                <c:formatCode>General</c:formatCode>
                <c:ptCount val="42"/>
                <c:pt idx="13" formatCode="0.0%">
                  <c:v>1</c:v>
                </c:pt>
                <c:pt idx="14" formatCode="0.0%">
                  <c:v>1.0632320453503397</c:v>
                </c:pt>
                <c:pt idx="15" formatCode="0.0%">
                  <c:v>1.1481805677128922</c:v>
                </c:pt>
                <c:pt idx="16" formatCode="0.0%">
                  <c:v>1.204785127756242</c:v>
                </c:pt>
                <c:pt idx="17" formatCode="0.0%">
                  <c:v>1.2961944062356716</c:v>
                </c:pt>
                <c:pt idx="18" formatCode="0.0%">
                  <c:v>1.3756408653244967</c:v>
                </c:pt>
                <c:pt idx="19" formatCode="0.0%">
                  <c:v>1.4374973948564045</c:v>
                </c:pt>
                <c:pt idx="20" formatCode="0.0%">
                  <c:v>1.5586261514734692</c:v>
                </c:pt>
                <c:pt idx="21" formatCode="0.0%">
                  <c:v>1.5558334375390772</c:v>
                </c:pt>
                <c:pt idx="22" formatCode="0.0%">
                  <c:v>1.5665457880038347</c:v>
                </c:pt>
                <c:pt idx="23" formatCode="0.0%">
                  <c:v>1.6555791755241549</c:v>
                </c:pt>
                <c:pt idx="24" formatCode="0.0%">
                  <c:v>1.7344420824475846</c:v>
                </c:pt>
                <c:pt idx="25" formatCode="0.0%">
                  <c:v>1.8031345087741237</c:v>
                </c:pt>
                <c:pt idx="26" formatCode="0.0%">
                  <c:v>1.8882497603267892</c:v>
                </c:pt>
                <c:pt idx="27" formatCode="0.0%">
                  <c:v>1.9636947188529033</c:v>
                </c:pt>
                <c:pt idx="28" formatCode="0.0%">
                  <c:v>2.067108499020466</c:v>
                </c:pt>
                <c:pt idx="29" formatCode="0.0%">
                  <c:v>2.0779875786753368</c:v>
                </c:pt>
                <c:pt idx="30" formatCode="0.0%">
                  <c:v>2.0301779834104456</c:v>
                </c:pt>
                <c:pt idx="31" formatCode="0.0%">
                  <c:v>2.0784877662456753</c:v>
                </c:pt>
                <c:pt idx="32" formatCode="0.0%">
                  <c:v>2.1367179358926265</c:v>
                </c:pt>
                <c:pt idx="33" formatCode="0.0%">
                  <c:v>2.4564211579342254</c:v>
                </c:pt>
                <c:pt idx="34" formatCode="0.0%">
                  <c:v>2.6607060981201283</c:v>
                </c:pt>
                <c:pt idx="35" formatCode="0.0%">
                  <c:v>2.6567462798549455</c:v>
                </c:pt>
                <c:pt idx="36" formatCode="0.0%">
                  <c:v>2.7352757283981495</c:v>
                </c:pt>
                <c:pt idx="37" formatCode="0.0%">
                  <c:v>2.8373973573423368</c:v>
                </c:pt>
                <c:pt idx="38" formatCode="0.0%">
                  <c:v>2.866491601017048</c:v>
                </c:pt>
                <c:pt idx="39" formatCode="0.0%">
                  <c:v>2.9135092326289027</c:v>
                </c:pt>
                <c:pt idx="40" formatCode="0.0%">
                  <c:v>3.1258388562377557</c:v>
                </c:pt>
                <c:pt idx="41" formatCode="0.0%">
                  <c:v>3.4486682505939728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522-432A-9EAB-5188D0F06375}"/>
            </c:ext>
          </c:extLst>
        </c:ser>
        <c:ser>
          <c:idx val="1"/>
          <c:order val="1"/>
          <c:tx>
            <c:strRef>
              <c:f>картинки!$J$11</c:f>
              <c:strCache>
                <c:ptCount val="1"/>
                <c:pt idx="0">
                  <c:v>Канада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val>
            <c:numRef>
              <c:f>картинки!$J$12:$J$52</c:f>
              <c:numCache>
                <c:formatCode>0.0%</c:formatCode>
                <c:ptCount val="41"/>
                <c:pt idx="0">
                  <c:v>1</c:v>
                </c:pt>
                <c:pt idx="1">
                  <c:v>1.0314371994274585</c:v>
                </c:pt>
                <c:pt idx="2">
                  <c:v>1.1258007121036724</c:v>
                </c:pt>
                <c:pt idx="3">
                  <c:v>1.5226444518008564</c:v>
                </c:pt>
                <c:pt idx="4">
                  <c:v>1.6183476255232736</c:v>
                </c:pt>
                <c:pt idx="5">
                  <c:v>1.6856994722935577</c:v>
                </c:pt>
                <c:pt idx="6">
                  <c:v>1.85925940409018</c:v>
                </c:pt>
                <c:pt idx="13">
                  <c:v>2.6433831733987949</c:v>
                </c:pt>
                <c:pt idx="14">
                  <c:v>2.776373691942684</c:v>
                </c:pt>
                <c:pt idx="15">
                  <c:v>3.2011440044605926</c:v>
                </c:pt>
                <c:pt idx="16">
                  <c:v>3.3413418589802801</c:v>
                </c:pt>
                <c:pt idx="17">
                  <c:v>3.4284346596674378</c:v>
                </c:pt>
                <c:pt idx="18">
                  <c:v>3.4155625868470501</c:v>
                </c:pt>
                <c:pt idx="19">
                  <c:v>3.6272654396441233</c:v>
                </c:pt>
                <c:pt idx="20">
                  <c:v>3.8005381567423648</c:v>
                </c:pt>
                <c:pt idx="21">
                  <c:v>4.0081957320974562</c:v>
                </c:pt>
                <c:pt idx="22">
                  <c:v>4.1491062296598393</c:v>
                </c:pt>
                <c:pt idx="23">
                  <c:v>4.2772066819892789</c:v>
                </c:pt>
                <c:pt idx="24">
                  <c:v>4.4841900444373728</c:v>
                </c:pt>
                <c:pt idx="25">
                  <c:v>4.681734426187508</c:v>
                </c:pt>
                <c:pt idx="26">
                  <c:v>4.8974825564265636</c:v>
                </c:pt>
                <c:pt idx="27">
                  <c:v>5.0383930539889468</c:v>
                </c:pt>
                <c:pt idx="28">
                  <c:v>5.2136884098081797</c:v>
                </c:pt>
                <c:pt idx="29">
                  <c:v>4.9298447759624224</c:v>
                </c:pt>
                <c:pt idx="30">
                  <c:v>5.0249087958490062</c:v>
                </c:pt>
                <c:pt idx="31">
                  <c:v>5.0458093959659145</c:v>
                </c:pt>
                <c:pt idx="32">
                  <c:v>5.0761489767807815</c:v>
                </c:pt>
                <c:pt idx="33">
                  <c:v>5.0990722156186816</c:v>
                </c:pt>
                <c:pt idx="34">
                  <c:v>5.3815674236504449</c:v>
                </c:pt>
                <c:pt idx="35">
                  <c:v>5.3977485334183744</c:v>
                </c:pt>
                <c:pt idx="36">
                  <c:v>5.3127977071367463</c:v>
                </c:pt>
                <c:pt idx="37">
                  <c:v>5.6081029604014532</c:v>
                </c:pt>
                <c:pt idx="38">
                  <c:v>5.8487969681993999</c:v>
                </c:pt>
                <c:pt idx="39">
                  <c:v>5.9998206593667387</c:v>
                </c:pt>
                <c:pt idx="40">
                  <c:v>6.282315867398502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522-432A-9EAB-5188D0F06375}"/>
            </c:ext>
          </c:extLst>
        </c:ser>
        <c:ser>
          <c:idx val="2"/>
          <c:order val="2"/>
          <c:tx>
            <c:strRef>
              <c:f>картинки!$K$11</c:f>
              <c:strCache>
                <c:ptCount val="1"/>
                <c:pt idx="0">
                  <c:v>США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val>
            <c:numRef>
              <c:f>картинки!$K$12:$K$53</c:f>
              <c:numCache>
                <c:formatCode>General</c:formatCode>
                <c:ptCount val="42"/>
                <c:pt idx="0" formatCode="0.0%">
                  <c:v>1</c:v>
                </c:pt>
                <c:pt idx="5" formatCode="0.0%">
                  <c:v>1.5307322088326001</c:v>
                </c:pt>
                <c:pt idx="10" formatCode="0.0%">
                  <c:v>2.1145955175502049</c:v>
                </c:pt>
                <c:pt idx="11" formatCode="0.0%">
                  <c:v>2.3569669035453953</c:v>
                </c:pt>
                <c:pt idx="12" formatCode="0.0%">
                  <c:v>2.5116095284386453</c:v>
                </c:pt>
                <c:pt idx="13" formatCode="0.0%">
                  <c:v>2.5596020671986195</c:v>
                </c:pt>
                <c:pt idx="14" formatCode="0.0%">
                  <c:v>2.6449221361052402</c:v>
                </c:pt>
                <c:pt idx="15" formatCode="0.0%">
                  <c:v>2.9062148471317659</c:v>
                </c:pt>
                <c:pt idx="16" formatCode="0.0%">
                  <c:v>3.0181974375717053</c:v>
                </c:pt>
                <c:pt idx="17" formatCode="0.0%">
                  <c:v>3.1088500107849901</c:v>
                </c:pt>
                <c:pt idx="18" formatCode="0.0%">
                  <c:v>3.2048350883049381</c:v>
                </c:pt>
                <c:pt idx="19" formatCode="0.0%">
                  <c:v>3.3410539108186645</c:v>
                </c:pt>
                <c:pt idx="20" formatCode="0.0%">
                  <c:v>3.4381641467473192</c:v>
                </c:pt>
                <c:pt idx="21" formatCode="0.0%">
                  <c:v>3.5070067773463487</c:v>
                </c:pt>
                <c:pt idx="22" formatCode="0.0%">
                  <c:v>3.5441423373379553</c:v>
                </c:pt>
                <c:pt idx="23" formatCode="0.0%">
                  <c:v>3.6543118763136291</c:v>
                </c:pt>
                <c:pt idx="24" formatCode="0.0%">
                  <c:v>3.6809743978469482</c:v>
                </c:pt>
                <c:pt idx="25" formatCode="0.0%">
                  <c:v>3.732379739363187</c:v>
                </c:pt>
                <c:pt idx="26" formatCode="0.0%">
                  <c:v>3.8829696609833726</c:v>
                </c:pt>
                <c:pt idx="27" formatCode="0.0%">
                  <c:v>3.9979384538350438</c:v>
                </c:pt>
                <c:pt idx="28" formatCode="0.0%">
                  <c:v>3.9976718286197106</c:v>
                </c:pt>
                <c:pt idx="29" formatCode="0.0%">
                  <c:v>3.6309021824073753</c:v>
                </c:pt>
                <c:pt idx="30" formatCode="0.0%">
                  <c:v>3.5755507877042048</c:v>
                </c:pt>
                <c:pt idx="31" formatCode="0.0%">
                  <c:v>3.5040419049518436</c:v>
                </c:pt>
                <c:pt idx="32" formatCode="0.0%">
                  <c:v>3.4780192839353243</c:v>
                </c:pt>
                <c:pt idx="33" formatCode="0.0%">
                  <c:v>3.5897352491599306</c:v>
                </c:pt>
                <c:pt idx="34" formatCode="0.0%">
                  <c:v>3.6170376712100492</c:v>
                </c:pt>
                <c:pt idx="35" formatCode="0.0%">
                  <c:v>3.6755885684972176</c:v>
                </c:pt>
                <c:pt idx="36" formatCode="0.0%">
                  <c:v>3.8126339291784772</c:v>
                </c:pt>
                <c:pt idx="37" formatCode="0.0%">
                  <c:v>3.7133426989883973</c:v>
                </c:pt>
                <c:pt idx="38" formatCode="0.0%">
                  <c:v>3.7679475430886344</c:v>
                </c:pt>
                <c:pt idx="39" formatCode="0.0%">
                  <c:v>3.7942901143635535</c:v>
                </c:pt>
                <c:pt idx="40" formatCode="0.0%">
                  <c:v>3.89982037459243</c:v>
                </c:pt>
                <c:pt idx="41" formatCode="0.0%">
                  <c:v>4.1082146428968507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522-432A-9EAB-5188D0F06375}"/>
            </c:ext>
          </c:extLst>
        </c:ser>
        <c:ser>
          <c:idx val="3"/>
          <c:order val="3"/>
          <c:tx>
            <c:strRef>
              <c:f>картинки!$L$11</c:f>
              <c:strCache>
                <c:ptCount val="1"/>
                <c:pt idx="0">
                  <c:v>Британия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val>
            <c:numRef>
              <c:f>картинки!$L$12:$L$53</c:f>
              <c:numCache>
                <c:formatCode>General</c:formatCode>
                <c:ptCount val="42"/>
                <c:pt idx="24" formatCode="0.0%">
                  <c:v>1</c:v>
                </c:pt>
                <c:pt idx="25" formatCode="0.0%">
                  <c:v>0.99897645854657113</c:v>
                </c:pt>
                <c:pt idx="27" formatCode="0.0%">
                  <c:v>1.2446264073694984</c:v>
                </c:pt>
                <c:pt idx="28" formatCode="0.0%">
                  <c:v>1.2988741044012282</c:v>
                </c:pt>
                <c:pt idx="29" formatCode="0.0%">
                  <c:v>1.2906857727737973</c:v>
                </c:pt>
                <c:pt idx="30" formatCode="0.0%">
                  <c:v>1.2088024564994881</c:v>
                </c:pt>
                <c:pt idx="31" formatCode="0.0%">
                  <c:v>1.1473899692937564</c:v>
                </c:pt>
                <c:pt idx="32" formatCode="0.0%">
                  <c:v>1.1873080859774821</c:v>
                </c:pt>
                <c:pt idx="34" formatCode="0.0%">
                  <c:v>1.2067553735926304</c:v>
                </c:pt>
                <c:pt idx="35" formatCode="0.0%">
                  <c:v>1.1627430910951893</c:v>
                </c:pt>
                <c:pt idx="36" formatCode="0.0%">
                  <c:v>1.1197543500511771</c:v>
                </c:pt>
                <c:pt idx="37" formatCode="0.0%">
                  <c:v>1.0614124872057318</c:v>
                </c:pt>
                <c:pt idx="38" formatCode="0.0%">
                  <c:v>1.0552712384851586</c:v>
                </c:pt>
                <c:pt idx="39" formatCode="0.0%">
                  <c:v>0.99488229273285567</c:v>
                </c:pt>
                <c:pt idx="40" formatCode="0.0%">
                  <c:v>0.97338792221084958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E522-432A-9EAB-5188D0F06375}"/>
            </c:ext>
          </c:extLst>
        </c:ser>
        <c:ser>
          <c:idx val="4"/>
          <c:order val="4"/>
          <c:tx>
            <c:strRef>
              <c:f>картинки!$M$11</c:f>
              <c:strCache>
                <c:ptCount val="1"/>
                <c:pt idx="0">
                  <c:v>Бразилия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val>
            <c:numRef>
              <c:f>картинки!$M$12:$M$53</c:f>
              <c:numCache>
                <c:formatCode>General</c:formatCode>
                <c:ptCount val="42"/>
                <c:pt idx="20" formatCode="0.0%">
                  <c:v>1</c:v>
                </c:pt>
                <c:pt idx="21" formatCode="0.0%">
                  <c:v>2.2598859160039759</c:v>
                </c:pt>
                <c:pt idx="22" formatCode="0.0%">
                  <c:v>2.5714590188866797</c:v>
                </c:pt>
                <c:pt idx="23" formatCode="0.0%">
                  <c:v>2.7896356113320078</c:v>
                </c:pt>
                <c:pt idx="24" formatCode="0.0%">
                  <c:v>3.3427259155069584</c:v>
                </c:pt>
                <c:pt idx="25" formatCode="0.0%">
                  <c:v>3.779613688866799</c:v>
                </c:pt>
                <c:pt idx="26" formatCode="0.0%">
                  <c:v>4.2213662678926438</c:v>
                </c:pt>
                <c:pt idx="27" formatCode="0.0%">
                  <c:v>4.6303350382703776</c:v>
                </c:pt>
                <c:pt idx="28" formatCode="0.0%">
                  <c:v>5.1678429423459242</c:v>
                </c:pt>
                <c:pt idx="29" formatCode="0.0%">
                  <c:v>5.4542246520874755</c:v>
                </c:pt>
                <c:pt idx="30" formatCode="0.0%">
                  <c:v>6.0058881709741554</c:v>
                </c:pt>
                <c:pt idx="31" formatCode="0.0%">
                  <c:v>6.5676481113320078</c:v>
                </c:pt>
                <c:pt idx="32" formatCode="0.0%">
                  <c:v>6.9435248508946321</c:v>
                </c:pt>
                <c:pt idx="33" formatCode="0.0%">
                  <c:v>7.3525318091451295</c:v>
                </c:pt>
                <c:pt idx="34" formatCode="0.0%">
                  <c:v>7.9796317097415503</c:v>
                </c:pt>
                <c:pt idx="35" formatCode="0.0%">
                  <c:v>8.5182544731610346</c:v>
                </c:pt>
                <c:pt idx="36" formatCode="0.0%">
                  <c:v>8.7882942345924455</c:v>
                </c:pt>
                <c:pt idx="37" formatCode="0.0%">
                  <c:v>8.6167420477137178</c:v>
                </c:pt>
                <c:pt idx="38" formatCode="0.0%">
                  <c:v>9.0337261431411537</c:v>
                </c:pt>
                <c:pt idx="39" formatCode="0.0%">
                  <c:v>9.1232987077534791</c:v>
                </c:pt>
                <c:pt idx="40" formatCode="0.0%">
                  <c:v>10.589016401590458</c:v>
                </c:pt>
                <c:pt idx="41" formatCode="0.0%">
                  <c:v>8.5730864811133198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E522-432A-9EAB-5188D0F06375}"/>
            </c:ext>
          </c:extLst>
        </c:ser>
        <c:ser>
          <c:idx val="5"/>
          <c:order val="5"/>
          <c:tx>
            <c:strRef>
              <c:f>картинки!$N$11</c:f>
              <c:strCache>
                <c:ptCount val="1"/>
                <c:pt idx="0">
                  <c:v>Германия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val>
            <c:numRef>
              <c:f>картинки!$N$12:$N$53</c:f>
              <c:numCache>
                <c:formatCode>General</c:formatCode>
                <c:ptCount val="42"/>
                <c:pt idx="17" formatCode="0.0%">
                  <c:v>1</c:v>
                </c:pt>
                <c:pt idx="18" formatCode="0.0%">
                  <c:v>1.0379988678177186</c:v>
                </c:pt>
                <c:pt idx="19" formatCode="0.0%">
                  <c:v>1.5824370223606001</c:v>
                </c:pt>
                <c:pt idx="20" formatCode="0.0%">
                  <c:v>2.3144636286442117</c:v>
                </c:pt>
                <c:pt idx="21" formatCode="0.0%">
                  <c:v>2.3619445230682139</c:v>
                </c:pt>
                <c:pt idx="22" formatCode="0.0%">
                  <c:v>2.7777384658930089</c:v>
                </c:pt>
                <c:pt idx="23" formatCode="0.0%">
                  <c:v>2.8316586470421736</c:v>
                </c:pt>
                <c:pt idx="24" formatCode="0.0%">
                  <c:v>3.0546277950750071</c:v>
                </c:pt>
                <c:pt idx="25" formatCode="0.0%">
                  <c:v>3.1555335409000849</c:v>
                </c:pt>
                <c:pt idx="26" formatCode="0.0%">
                  <c:v>4.2842485140107556</c:v>
                </c:pt>
                <c:pt idx="27" formatCode="0.0%">
                  <c:v>3.8241579394282481</c:v>
                </c:pt>
                <c:pt idx="28" formatCode="0.0%">
                  <c:v>3.8546560996320407</c:v>
                </c:pt>
                <c:pt idx="29" formatCode="0.0%">
                  <c:v>3.2692470987829041</c:v>
                </c:pt>
                <c:pt idx="30" formatCode="0.0%">
                  <c:v>3.6362864421171808</c:v>
                </c:pt>
                <c:pt idx="31" formatCode="0.0%">
                  <c:v>3.7382536088310219</c:v>
                </c:pt>
                <c:pt idx="32" formatCode="0.0%">
                  <c:v>3.9281064251344469</c:v>
                </c:pt>
                <c:pt idx="33" formatCode="0.0%">
                  <c:v>3.8978913105009907</c:v>
                </c:pt>
                <c:pt idx="34" formatCode="0.0%">
                  <c:v>4.0072176620435886</c:v>
                </c:pt>
                <c:pt idx="35" formatCode="0.0%">
                  <c:v>4.1911972827625243</c:v>
                </c:pt>
                <c:pt idx="36" formatCode="0.0%">
                  <c:v>4.0570336824228699</c:v>
                </c:pt>
                <c:pt idx="37" formatCode="0.0%">
                  <c:v>4.2771016133597506</c:v>
                </c:pt>
                <c:pt idx="38" formatCode="0.0%">
                  <c:v>4.3553637135578827</c:v>
                </c:pt>
                <c:pt idx="39" formatCode="0.0%">
                  <c:v>4.4820973676761957</c:v>
                </c:pt>
                <c:pt idx="40" formatCode="0.0%">
                  <c:v>4.7272855929804702</c:v>
                </c:pt>
                <c:pt idx="41" formatCode="0.0%">
                  <c:v>5.7845315595810929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E522-432A-9EAB-5188D0F063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3234112"/>
        <c:axId val="43235776"/>
      </c:lineChart>
      <c:catAx>
        <c:axId val="43234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rgbClr val="102D69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43235776"/>
        <c:crosses val="autoZero"/>
        <c:auto val="1"/>
        <c:lblAlgn val="ctr"/>
        <c:lblOffset val="100"/>
        <c:tickMarkSkip val="1"/>
        <c:noMultiLvlLbl val="0"/>
      </c:catAx>
      <c:valAx>
        <c:axId val="432357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102D69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43234112"/>
        <c:crossesAt val="1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rgbClr val="102D69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>
          <a:solidFill>
            <a:srgbClr val="102D69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79001404949744"/>
          <c:y val="5.0000169042845599E-2"/>
          <c:w val="0.86157322034734851"/>
          <c:h val="0.72382244322634059"/>
        </c:manualLayout>
      </c:layout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картинки!$A$99:$A$111</c:f>
              <c:numCache>
                <c:formatCode>General</c:formatCode>
                <c:ptCount val="13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  <c:pt idx="12">
                  <c:v>2020</c:v>
                </c:pt>
              </c:numCache>
            </c:numRef>
          </c:cat>
          <c:val>
            <c:numRef>
              <c:f>картинки!$E$99:$E$111</c:f>
              <c:numCache>
                <c:formatCode>General</c:formatCode>
                <c:ptCount val="13"/>
                <c:pt idx="0">
                  <c:v>91611.319665030314</c:v>
                </c:pt>
                <c:pt idx="1">
                  <c:v>109652.17391304347</c:v>
                </c:pt>
                <c:pt idx="2">
                  <c:v>99202.015959680808</c:v>
                </c:pt>
                <c:pt idx="3">
                  <c:v>94839.25549915398</c:v>
                </c:pt>
                <c:pt idx="4">
                  <c:v>98155.356236249791</c:v>
                </c:pt>
                <c:pt idx="6">
                  <c:v>100803.69357045143</c:v>
                </c:pt>
                <c:pt idx="7">
                  <c:v>97644.83410692797</c:v>
                </c:pt>
                <c:pt idx="8">
                  <c:v>93962.037275616254</c:v>
                </c:pt>
                <c:pt idx="9">
                  <c:v>88944.163307316237</c:v>
                </c:pt>
                <c:pt idx="10">
                  <c:v>89287.260760370656</c:v>
                </c:pt>
                <c:pt idx="11">
                  <c:v>83519.505069599589</c:v>
                </c:pt>
                <c:pt idx="12">
                  <c:v>81715.071318095899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EA7-4AE3-B6DB-69C432BFB1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22053712"/>
        <c:axId val="422062448"/>
      </c:lineChart>
      <c:catAx>
        <c:axId val="4220537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112F6D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422062448"/>
        <c:crosses val="autoZero"/>
        <c:auto val="1"/>
        <c:lblAlgn val="ctr"/>
        <c:lblOffset val="100"/>
        <c:noMultiLvlLbl val="0"/>
      </c:catAx>
      <c:valAx>
        <c:axId val="4220624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rgbClr val="112F6D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ru-RU" dirty="0" smtClean="0"/>
                  <a:t>фунт стерлингов</a:t>
                </a:r>
                <a:endParaRPr lang="ru-RU" dirty="0"/>
              </a:p>
            </c:rich>
          </c:tx>
          <c:layout>
            <c:manualLayout>
              <c:xMode val="edge"/>
              <c:yMode val="edge"/>
              <c:x val="0.18976238738738738"/>
              <c:y val="0.2534578703703703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rgbClr val="112F6D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112F6D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4220537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>
          <a:solidFill>
            <a:srgbClr val="112F6D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7988626126126126"/>
          <c:y val="6.8468518518518512E-2"/>
          <c:w val="0.66767379879879885"/>
          <c:h val="0.72305765925719001"/>
        </c:manualLayout>
      </c:layout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картинки!$A$88:$A$111</c:f>
              <c:numCache>
                <c:formatCode>General</c:formatCode>
                <c:ptCount val="24"/>
                <c:pt idx="0">
                  <c:v>1997</c:v>
                </c:pt>
                <c:pt idx="1">
                  <c:v>1998</c:v>
                </c:pt>
                <c:pt idx="2">
                  <c:v>1999</c:v>
                </c:pt>
                <c:pt idx="3">
                  <c:v>2000</c:v>
                </c:pt>
                <c:pt idx="4">
                  <c:v>2001</c:v>
                </c:pt>
                <c:pt idx="5">
                  <c:v>2002</c:v>
                </c:pt>
                <c:pt idx="6">
                  <c:v>2003</c:v>
                </c:pt>
                <c:pt idx="7">
                  <c:v>2004</c:v>
                </c:pt>
                <c:pt idx="8">
                  <c:v>2005</c:v>
                </c:pt>
                <c:pt idx="9">
                  <c:v>2006</c:v>
                </c:pt>
                <c:pt idx="10">
                  <c:v>2007</c:v>
                </c:pt>
                <c:pt idx="11">
                  <c:v>2008</c:v>
                </c:pt>
                <c:pt idx="12">
                  <c:v>2009</c:v>
                </c:pt>
                <c:pt idx="13">
                  <c:v>2010</c:v>
                </c:pt>
                <c:pt idx="14">
                  <c:v>2011</c:v>
                </c:pt>
                <c:pt idx="15">
                  <c:v>2012</c:v>
                </c:pt>
                <c:pt idx="16">
                  <c:v>2013</c:v>
                </c:pt>
                <c:pt idx="17">
                  <c:v>2014</c:v>
                </c:pt>
                <c:pt idx="18">
                  <c:v>2015</c:v>
                </c:pt>
                <c:pt idx="19">
                  <c:v>2016</c:v>
                </c:pt>
                <c:pt idx="20">
                  <c:v>2017</c:v>
                </c:pt>
                <c:pt idx="21">
                  <c:v>2018</c:v>
                </c:pt>
                <c:pt idx="22">
                  <c:v>2019</c:v>
                </c:pt>
                <c:pt idx="23">
                  <c:v>2020</c:v>
                </c:pt>
              </c:numCache>
            </c:numRef>
          </c:cat>
          <c:val>
            <c:numRef>
              <c:f>картинки!$G$88:$G$111</c:f>
              <c:numCache>
                <c:formatCode>General</c:formatCode>
                <c:ptCount val="24"/>
                <c:pt idx="0">
                  <c:v>687120.14391987165</c:v>
                </c:pt>
                <c:pt idx="1">
                  <c:v>1011655.1724137932</c:v>
                </c:pt>
                <c:pt idx="2">
                  <c:v>1597357.142857143</c:v>
                </c:pt>
                <c:pt idx="3">
                  <c:v>2422814.8148148148</c:v>
                </c:pt>
                <c:pt idx="4">
                  <c:v>2567615.3846153845</c:v>
                </c:pt>
                <c:pt idx="5">
                  <c:v>3095087.9129543481</c:v>
                </c:pt>
                <c:pt idx="6">
                  <c:v>2961151.3985496522</c:v>
                </c:pt>
                <c:pt idx="7">
                  <c:v>3315769.2603118517</c:v>
                </c:pt>
                <c:pt idx="8">
                  <c:v>3519374.950674769</c:v>
                </c:pt>
                <c:pt idx="9">
                  <c:v>4843600</c:v>
                </c:pt>
                <c:pt idx="10">
                  <c:v>3995490.1670856131</c:v>
                </c:pt>
                <c:pt idx="11">
                  <c:v>4051617.7017478617</c:v>
                </c:pt>
                <c:pt idx="12">
                  <c:v>3409667.8966789669</c:v>
                </c:pt>
                <c:pt idx="13">
                  <c:v>3657508.8967971532</c:v>
                </c:pt>
                <c:pt idx="14">
                  <c:v>4063769.230769231</c:v>
                </c:pt>
                <c:pt idx="15">
                  <c:v>4270153.846153846</c:v>
                </c:pt>
                <c:pt idx="20">
                  <c:v>4834746.4405695088</c:v>
                </c:pt>
                <c:pt idx="21">
                  <c:v>4733887.0942931855</c:v>
                </c:pt>
                <c:pt idx="22">
                  <c:v>4871635.1330564525</c:v>
                </c:pt>
                <c:pt idx="23">
                  <c:v>5138132.5949853873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1A0-4F82-94F2-EB48791E06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22053712"/>
        <c:axId val="422062448"/>
      </c:lineChart>
      <c:catAx>
        <c:axId val="4220537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102D69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422062448"/>
        <c:crosses val="autoZero"/>
        <c:auto val="1"/>
        <c:lblAlgn val="ctr"/>
        <c:lblOffset val="100"/>
        <c:noMultiLvlLbl val="0"/>
      </c:catAx>
      <c:valAx>
        <c:axId val="4220624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102D69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4220537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>
          <a:solidFill>
            <a:srgbClr val="102D69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25400" cap="rnd">
              <a:noFill/>
              <a:round/>
            </a:ln>
            <a:effectLst/>
          </c:spPr>
          <c:marker>
            <c:symbol val="circle"/>
            <c:size val="7"/>
            <c:spPr>
              <a:solidFill>
                <a:srgbClr val="FF0000"/>
              </a:solidFill>
              <a:ln w="9525">
                <a:solidFill>
                  <a:srgbClr val="FF0000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1.1487660195721183E-2"/>
                  <c:y val="-5.48446788676998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9D7-473B-AA2A-7AC97A44389A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9D7-473B-AA2A-7AC97A44389A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9D7-473B-AA2A-7AC97A44389A}"/>
                </c:ext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9D7-473B-AA2A-7AC97A44389A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9D7-473B-AA2A-7AC97A44389A}"/>
                </c:ext>
              </c:extLst>
            </c:dLbl>
            <c:dLbl>
              <c:idx val="2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9D7-473B-AA2A-7AC97A44389A}"/>
                </c:ext>
              </c:extLst>
            </c:dLbl>
            <c:dLbl>
              <c:idx val="2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9D7-473B-AA2A-7AC97A44389A}"/>
                </c:ext>
              </c:extLst>
            </c:dLbl>
            <c:dLbl>
              <c:idx val="3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9D7-473B-AA2A-7AC97A44389A}"/>
                </c:ext>
              </c:extLst>
            </c:dLbl>
            <c:dLbl>
              <c:idx val="3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29D7-473B-AA2A-7AC97A44389A}"/>
                </c:ext>
              </c:extLst>
            </c:dLbl>
            <c:dLbl>
              <c:idx val="3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29D7-473B-AA2A-7AC97A44389A}"/>
                </c:ext>
              </c:extLst>
            </c:dLbl>
            <c:dLbl>
              <c:idx val="3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29D7-473B-AA2A-7AC97A44389A}"/>
                </c:ext>
              </c:extLst>
            </c:dLbl>
            <c:dLbl>
              <c:idx val="40"/>
              <c:layout>
                <c:manualLayout>
                  <c:x val="-6.2033314187248875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29D7-473B-AA2A-7AC97A44389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rgbClr val="102D69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картинки!$A$12:$A$52</c:f>
              <c:numCache>
                <c:formatCode>General</c:formatCode>
                <c:ptCount val="41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  <c:pt idx="31">
                  <c:v>2011</c:v>
                </c:pt>
                <c:pt idx="32">
                  <c:v>2012</c:v>
                </c:pt>
                <c:pt idx="33">
                  <c:v>2013</c:v>
                </c:pt>
                <c:pt idx="34">
                  <c:v>2014</c:v>
                </c:pt>
                <c:pt idx="35">
                  <c:v>2015</c:v>
                </c:pt>
                <c:pt idx="36">
                  <c:v>2016</c:v>
                </c:pt>
                <c:pt idx="37">
                  <c:v>2017</c:v>
                </c:pt>
                <c:pt idx="38">
                  <c:v>2018</c:v>
                </c:pt>
                <c:pt idx="39">
                  <c:v>2019</c:v>
                </c:pt>
                <c:pt idx="40">
                  <c:v>2020</c:v>
                </c:pt>
              </c:numCache>
            </c:numRef>
          </c:xVal>
          <c:yVal>
            <c:numRef>
              <c:f>картинки!$O$12:$O$52</c:f>
              <c:numCache>
                <c:formatCode>General</c:formatCode>
                <c:ptCount val="41"/>
                <c:pt idx="0" formatCode="0.0%">
                  <c:v>1</c:v>
                </c:pt>
                <c:pt idx="5" formatCode="0.0%">
                  <c:v>1.4705882352941178</c:v>
                </c:pt>
                <c:pt idx="10" formatCode="0.0%">
                  <c:v>2.7</c:v>
                </c:pt>
                <c:pt idx="15" formatCode="0.0%">
                  <c:v>6.6705882352941179</c:v>
                </c:pt>
                <c:pt idx="20" formatCode="0.0%">
                  <c:v>13.694117647058823</c:v>
                </c:pt>
                <c:pt idx="25" formatCode="0.0%">
                  <c:v>36.794117647058826</c:v>
                </c:pt>
                <c:pt idx="27" formatCode="0.0%">
                  <c:v>71.39411764705882</c:v>
                </c:pt>
                <c:pt idx="29" formatCode="0.0%">
                  <c:v>96.45882352941176</c:v>
                </c:pt>
                <c:pt idx="31" formatCode="0.0%">
                  <c:v>91.852941176470594</c:v>
                </c:pt>
                <c:pt idx="33" formatCode="0.0%">
                  <c:v>151.63529411764705</c:v>
                </c:pt>
                <c:pt idx="35" formatCode="0.0%">
                  <c:v>237.60588235294117</c:v>
                </c:pt>
                <c:pt idx="37" formatCode="0.0%">
                  <c:v>389.56470588235294</c:v>
                </c:pt>
                <c:pt idx="38" formatCode="0.0%">
                  <c:v>464.98235294117649</c:v>
                </c:pt>
                <c:pt idx="39" formatCode="0.0%">
                  <c:v>567.20588235294122</c:v>
                </c:pt>
                <c:pt idx="40" formatCode="0.0%">
                  <c:v>649.28235294117644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C-29D7-473B-AA2A-7AC97A4438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13229168"/>
        <c:axId val="1813227920"/>
      </c:scatterChart>
      <c:valAx>
        <c:axId val="1813229168"/>
        <c:scaling>
          <c:orientation val="minMax"/>
          <c:max val="2020"/>
          <c:min val="1980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102D69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813227920"/>
        <c:crosses val="autoZero"/>
        <c:crossBetween val="midCat"/>
      </c:valAx>
      <c:valAx>
        <c:axId val="18132279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102D69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81322916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>
          <a:solidFill>
            <a:srgbClr val="102D69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9850902145085269E-2"/>
          <c:y val="4.4422191067494489E-2"/>
          <c:w val="0.8919777452556652"/>
          <c:h val="0.7190112592209138"/>
        </c:manualLayout>
      </c:layout>
      <c:lineChart>
        <c:grouping val="standard"/>
        <c:varyColors val="0"/>
        <c:ser>
          <c:idx val="0"/>
          <c:order val="0"/>
          <c:tx>
            <c:strRef>
              <c:f>картинки!$AR$34</c:f>
              <c:strCache>
                <c:ptCount val="1"/>
                <c:pt idx="0">
                  <c:v>Австралия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картинки!$AJ$35:$AJ$49</c:f>
              <c:numCache>
                <c:formatCode>General</c:formatCode>
                <c:ptCount val="15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</c:numCache>
            </c:numRef>
          </c:cat>
          <c:val>
            <c:numRef>
              <c:f>картинки!$AR$35:$AR$49</c:f>
              <c:numCache>
                <c:formatCode>0.0%</c:formatCode>
                <c:ptCount val="15"/>
                <c:pt idx="0">
                  <c:v>1</c:v>
                </c:pt>
                <c:pt idx="1">
                  <c:v>1.0526628600539152</c:v>
                </c:pt>
                <c:pt idx="2">
                  <c:v>1.058202967459829</c:v>
                </c:pt>
                <c:pt idx="3">
                  <c:v>1.0338562119250281</c:v>
                </c:pt>
                <c:pt idx="4">
                  <c:v>1.05845768504171</c:v>
                </c:pt>
                <c:pt idx="5">
                  <c:v>1.0881110568657002</c:v>
                </c:pt>
                <c:pt idx="6">
                  <c:v>1.2509180446180297</c:v>
                </c:pt>
                <c:pt idx="7">
                  <c:v>1.3549489503512979</c:v>
                </c:pt>
                <c:pt idx="8">
                  <c:v>1.3529324361614061</c:v>
                </c:pt>
                <c:pt idx="9">
                  <c:v>1.392923096516737</c:v>
                </c:pt>
                <c:pt idx="10">
                  <c:v>1.4449279361507927</c:v>
                </c:pt>
                <c:pt idx="11">
                  <c:v>1.4597440088302096</c:v>
                </c:pt>
                <c:pt idx="12">
                  <c:v>1.4836874615270319</c:v>
                </c:pt>
                <c:pt idx="13">
                  <c:v>1.5918150750355544</c:v>
                </c:pt>
                <c:pt idx="14">
                  <c:v>1.7562140476746408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1C1-43A5-B9BE-94F2519BF8A9}"/>
            </c:ext>
          </c:extLst>
        </c:ser>
        <c:ser>
          <c:idx val="1"/>
          <c:order val="1"/>
          <c:tx>
            <c:strRef>
              <c:f>картинки!$AS$34</c:f>
              <c:strCache>
                <c:ptCount val="1"/>
                <c:pt idx="0">
                  <c:v>Канада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numRef>
              <c:f>картинки!$AJ$35:$AJ$49</c:f>
              <c:numCache>
                <c:formatCode>General</c:formatCode>
                <c:ptCount val="15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</c:numCache>
            </c:numRef>
          </c:cat>
          <c:val>
            <c:numRef>
              <c:f>картинки!$AS$35:$AS$49</c:f>
              <c:numCache>
                <c:formatCode>0.0%</c:formatCode>
                <c:ptCount val="15"/>
                <c:pt idx="0">
                  <c:v>1</c:v>
                </c:pt>
                <c:pt idx="1">
                  <c:v>1.0347919175699183</c:v>
                </c:pt>
                <c:pt idx="2">
                  <c:v>0.97845577412016593</c:v>
                </c:pt>
                <c:pt idx="3">
                  <c:v>0.99732369864846782</c:v>
                </c:pt>
                <c:pt idx="4">
                  <c:v>1.0014719657433426</c:v>
                </c:pt>
                <c:pt idx="5">
                  <c:v>1.0074936437842901</c:v>
                </c:pt>
                <c:pt idx="6">
                  <c:v>1.0120433560818949</c:v>
                </c:pt>
                <c:pt idx="7">
                  <c:v>1.0681118693964939</c:v>
                </c:pt>
                <c:pt idx="8">
                  <c:v>1.0713234310183326</c:v>
                </c:pt>
                <c:pt idx="9">
                  <c:v>1.0544627325036799</c:v>
                </c:pt>
                <c:pt idx="10">
                  <c:v>1.1130737321022348</c:v>
                </c:pt>
                <c:pt idx="11">
                  <c:v>1.1608457112270842</c:v>
                </c:pt>
                <c:pt idx="12">
                  <c:v>1.1908202863642445</c:v>
                </c:pt>
                <c:pt idx="13">
                  <c:v>1.2468887996788438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1C1-43A5-B9BE-94F2519BF8A9}"/>
            </c:ext>
          </c:extLst>
        </c:ser>
        <c:ser>
          <c:idx val="2"/>
          <c:order val="2"/>
          <c:tx>
            <c:strRef>
              <c:f>картинки!$AT$34</c:f>
              <c:strCache>
                <c:ptCount val="1"/>
                <c:pt idx="0">
                  <c:v>США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numRef>
              <c:f>картинки!$AJ$35:$AJ$49</c:f>
              <c:numCache>
                <c:formatCode>General</c:formatCode>
                <c:ptCount val="15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</c:numCache>
            </c:numRef>
          </c:cat>
          <c:val>
            <c:numRef>
              <c:f>картинки!$AT$35:$AT$49</c:f>
              <c:numCache>
                <c:formatCode>0.0%</c:formatCode>
                <c:ptCount val="15"/>
                <c:pt idx="0">
                  <c:v>1</c:v>
                </c:pt>
                <c:pt idx="1">
                  <c:v>0.99993330932469027</c:v>
                </c:pt>
                <c:pt idx="2">
                  <c:v>0.90819361636855933</c:v>
                </c:pt>
                <c:pt idx="3">
                  <c:v>0.89434863217424942</c:v>
                </c:pt>
                <c:pt idx="4">
                  <c:v>0.8764621930561669</c:v>
                </c:pt>
                <c:pt idx="5">
                  <c:v>0.86995318314593251</c:v>
                </c:pt>
                <c:pt idx="6">
                  <c:v>0.89789657610072959</c:v>
                </c:pt>
                <c:pt idx="7">
                  <c:v>0.90472570125245089</c:v>
                </c:pt>
                <c:pt idx="8">
                  <c:v>0.91937097355047814</c:v>
                </c:pt>
                <c:pt idx="9">
                  <c:v>0.95364998065970419</c:v>
                </c:pt>
                <c:pt idx="10">
                  <c:v>0.92881437317434279</c:v>
                </c:pt>
                <c:pt idx="11">
                  <c:v>0.94247262347778538</c:v>
                </c:pt>
                <c:pt idx="12">
                  <c:v>0.94906166219839139</c:v>
                </c:pt>
                <c:pt idx="13">
                  <c:v>0.97545783148600163</c:v>
                </c:pt>
                <c:pt idx="14">
                  <c:v>1.0275832633081243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1C1-43A5-B9BE-94F2519BF8A9}"/>
            </c:ext>
          </c:extLst>
        </c:ser>
        <c:ser>
          <c:idx val="3"/>
          <c:order val="3"/>
          <c:tx>
            <c:strRef>
              <c:f>картинки!$AU$34</c:f>
              <c:strCache>
                <c:ptCount val="1"/>
                <c:pt idx="0">
                  <c:v>Британия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numRef>
              <c:f>картинки!$AJ$35:$AJ$49</c:f>
              <c:numCache>
                <c:formatCode>General</c:formatCode>
                <c:ptCount val="15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</c:numCache>
            </c:numRef>
          </c:cat>
          <c:val>
            <c:numRef>
              <c:f>картинки!$AU$35:$AU$49</c:f>
              <c:numCache>
                <c:formatCode>0.0%</c:formatCode>
                <c:ptCount val="15"/>
                <c:pt idx="0">
                  <c:v>1</c:v>
                </c:pt>
                <c:pt idx="1">
                  <c:v>1.0435855263157894</c:v>
                </c:pt>
                <c:pt idx="2">
                  <c:v>1.0370065789473684</c:v>
                </c:pt>
                <c:pt idx="3">
                  <c:v>0.97121710526315785</c:v>
                </c:pt>
                <c:pt idx="4">
                  <c:v>0.921875</c:v>
                </c:pt>
                <c:pt idx="5">
                  <c:v>0.95394736842105265</c:v>
                </c:pt>
                <c:pt idx="7">
                  <c:v>0.96957236842105265</c:v>
                </c:pt>
                <c:pt idx="8">
                  <c:v>0.93421052631578949</c:v>
                </c:pt>
                <c:pt idx="9">
                  <c:v>0.89967105263157898</c:v>
                </c:pt>
                <c:pt idx="10">
                  <c:v>0.85279605263157898</c:v>
                </c:pt>
                <c:pt idx="11">
                  <c:v>0.84786184210526316</c:v>
                </c:pt>
                <c:pt idx="12">
                  <c:v>0.79934210526315785</c:v>
                </c:pt>
                <c:pt idx="13">
                  <c:v>0.78207236842105265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E1C1-43A5-B9BE-94F2519BF8A9}"/>
            </c:ext>
          </c:extLst>
        </c:ser>
        <c:ser>
          <c:idx val="4"/>
          <c:order val="4"/>
          <c:tx>
            <c:strRef>
              <c:f>картинки!$AV$34</c:f>
              <c:strCache>
                <c:ptCount val="1"/>
                <c:pt idx="0">
                  <c:v>Бразилия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cat>
            <c:numRef>
              <c:f>картинки!$AJ$35:$AJ$49</c:f>
              <c:numCache>
                <c:formatCode>General</c:formatCode>
                <c:ptCount val="15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</c:numCache>
            </c:numRef>
          </c:cat>
          <c:val>
            <c:numRef>
              <c:f>картинки!$AV$35:$AV$49</c:f>
              <c:numCache>
                <c:formatCode>0.0%</c:formatCode>
                <c:ptCount val="15"/>
                <c:pt idx="0">
                  <c:v>1</c:v>
                </c:pt>
                <c:pt idx="1">
                  <c:v>1.1160840197594704</c:v>
                </c:pt>
                <c:pt idx="2">
                  <c:v>1.1779330452348551</c:v>
                </c:pt>
                <c:pt idx="3">
                  <c:v>1.2970742119813436</c:v>
                </c:pt>
                <c:pt idx="4">
                  <c:v>1.4183958735273932</c:v>
                </c:pt>
                <c:pt idx="5">
                  <c:v>1.4995728804731001</c:v>
                </c:pt>
                <c:pt idx="6">
                  <c:v>1.5879049244547983</c:v>
                </c:pt>
                <c:pt idx="7">
                  <c:v>1.7233378673009101</c:v>
                </c:pt>
                <c:pt idx="8">
                  <c:v>1.8396626599925165</c:v>
                </c:pt>
                <c:pt idx="9">
                  <c:v>1.89798236238975</c:v>
                </c:pt>
                <c:pt idx="10">
                  <c:v>1.8609327352114089</c:v>
                </c:pt>
                <c:pt idx="11">
                  <c:v>1.950987578323409</c:v>
                </c:pt>
                <c:pt idx="12">
                  <c:v>1.9703323047572405</c:v>
                </c:pt>
                <c:pt idx="13">
                  <c:v>2.2868790949403728</c:v>
                </c:pt>
                <c:pt idx="14">
                  <c:v>1.8515045693790062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E1C1-43A5-B9BE-94F2519BF8A9}"/>
            </c:ext>
          </c:extLst>
        </c:ser>
        <c:ser>
          <c:idx val="5"/>
          <c:order val="5"/>
          <c:tx>
            <c:strRef>
              <c:f>картинки!$AW$34</c:f>
              <c:strCache>
                <c:ptCount val="1"/>
                <c:pt idx="0">
                  <c:v>Германия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cat>
            <c:numRef>
              <c:f>картинки!$AJ$35:$AJ$49</c:f>
              <c:numCache>
                <c:formatCode>General</c:formatCode>
                <c:ptCount val="15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</c:numCache>
            </c:numRef>
          </c:cat>
          <c:val>
            <c:numRef>
              <c:f>картинки!$AW$35:$AW$49</c:f>
              <c:numCache>
                <c:formatCode>0.0%</c:formatCode>
                <c:ptCount val="15"/>
                <c:pt idx="0">
                  <c:v>1</c:v>
                </c:pt>
                <c:pt idx="1">
                  <c:v>1.0079751309142719</c:v>
                </c:pt>
                <c:pt idx="2">
                  <c:v>0.85489332568510257</c:v>
                </c:pt>
                <c:pt idx="3">
                  <c:v>0.95087245341672377</c:v>
                </c:pt>
                <c:pt idx="4">
                  <c:v>0.97753640619506688</c:v>
                </c:pt>
                <c:pt idx="5">
                  <c:v>1.0271820587310105</c:v>
                </c:pt>
                <c:pt idx="6">
                  <c:v>1.0192809429528338</c:v>
                </c:pt>
                <c:pt idx="7">
                  <c:v>1.0478692892696557</c:v>
                </c:pt>
                <c:pt idx="8">
                  <c:v>1.0959791277316211</c:v>
                </c:pt>
                <c:pt idx="9">
                  <c:v>1.060895953222434</c:v>
                </c:pt>
                <c:pt idx="10">
                  <c:v>1.1184427215365542</c:v>
                </c:pt>
                <c:pt idx="11">
                  <c:v>1.1389079066669134</c:v>
                </c:pt>
                <c:pt idx="12">
                  <c:v>1.1720481838535981</c:v>
                </c:pt>
                <c:pt idx="13">
                  <c:v>1.2361637954961791</c:v>
                </c:pt>
                <c:pt idx="14">
                  <c:v>1.512628832596266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E1C1-43A5-B9BE-94F2519BF8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36616928"/>
        <c:axId val="436620256"/>
      </c:lineChart>
      <c:catAx>
        <c:axId val="4366169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rgbClr val="102D69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436620256"/>
        <c:crosses val="autoZero"/>
        <c:auto val="1"/>
        <c:lblAlgn val="ctr"/>
        <c:lblOffset val="100"/>
        <c:noMultiLvlLbl val="0"/>
      </c:catAx>
      <c:valAx>
        <c:axId val="436620256"/>
        <c:scaling>
          <c:orientation val="minMax"/>
          <c:min val="0.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rgbClr val="102D69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436616928"/>
        <c:crosses val="autoZero"/>
        <c:crossBetween val="between"/>
        <c:majorUnit val="0.5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8738990463463528E-2"/>
          <c:y val="0.90340159973861867"/>
          <c:w val="0.96252201907307311"/>
          <c:h val="7.935700924767573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rgbClr val="102D69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100">
          <a:solidFill>
            <a:srgbClr val="102D69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картинки!$AR$34</c:f>
              <c:strCache>
                <c:ptCount val="1"/>
                <c:pt idx="0">
                  <c:v>Австралия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картинки!$AJ$35:$AJ$49</c:f>
              <c:numCache>
                <c:formatCode>General</c:formatCode>
                <c:ptCount val="15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</c:numCache>
            </c:numRef>
          </c:cat>
          <c:val>
            <c:numRef>
              <c:f>картинки!$AR$35:$AR$49</c:f>
              <c:numCache>
                <c:formatCode>0.0%</c:formatCode>
                <c:ptCount val="15"/>
                <c:pt idx="0">
                  <c:v>1</c:v>
                </c:pt>
                <c:pt idx="1">
                  <c:v>1.0526628600539152</c:v>
                </c:pt>
                <c:pt idx="2">
                  <c:v>1.058202967459829</c:v>
                </c:pt>
                <c:pt idx="3">
                  <c:v>1.0338562119250281</c:v>
                </c:pt>
                <c:pt idx="4">
                  <c:v>1.05845768504171</c:v>
                </c:pt>
                <c:pt idx="5">
                  <c:v>1.0881110568657002</c:v>
                </c:pt>
                <c:pt idx="6">
                  <c:v>1.2509180446180297</c:v>
                </c:pt>
                <c:pt idx="7">
                  <c:v>1.3549489503512979</c:v>
                </c:pt>
                <c:pt idx="8">
                  <c:v>1.3529324361614061</c:v>
                </c:pt>
                <c:pt idx="9">
                  <c:v>1.392923096516737</c:v>
                </c:pt>
                <c:pt idx="10">
                  <c:v>1.4449279361507927</c:v>
                </c:pt>
                <c:pt idx="11">
                  <c:v>1.4597440088302096</c:v>
                </c:pt>
                <c:pt idx="12">
                  <c:v>1.4836874615270319</c:v>
                </c:pt>
                <c:pt idx="13">
                  <c:v>1.5918150750355544</c:v>
                </c:pt>
                <c:pt idx="14">
                  <c:v>1.7562140476746408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E4E-42C6-B22E-1F37D5EAF2AC}"/>
            </c:ext>
          </c:extLst>
        </c:ser>
        <c:ser>
          <c:idx val="1"/>
          <c:order val="1"/>
          <c:tx>
            <c:strRef>
              <c:f>картинки!$AS$34</c:f>
              <c:strCache>
                <c:ptCount val="1"/>
                <c:pt idx="0">
                  <c:v>Канада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numRef>
              <c:f>картинки!$AJ$35:$AJ$49</c:f>
              <c:numCache>
                <c:formatCode>General</c:formatCode>
                <c:ptCount val="15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</c:numCache>
            </c:numRef>
          </c:cat>
          <c:val>
            <c:numRef>
              <c:f>картинки!$AS$35:$AS$49</c:f>
              <c:numCache>
                <c:formatCode>0.0%</c:formatCode>
                <c:ptCount val="15"/>
                <c:pt idx="0">
                  <c:v>1</c:v>
                </c:pt>
                <c:pt idx="1">
                  <c:v>1.0347919175699183</c:v>
                </c:pt>
                <c:pt idx="2">
                  <c:v>0.97845577412016593</c:v>
                </c:pt>
                <c:pt idx="3">
                  <c:v>0.99732369864846782</c:v>
                </c:pt>
                <c:pt idx="4">
                  <c:v>1.0014719657433426</c:v>
                </c:pt>
                <c:pt idx="5">
                  <c:v>1.0074936437842901</c:v>
                </c:pt>
                <c:pt idx="6">
                  <c:v>1.0120433560818949</c:v>
                </c:pt>
                <c:pt idx="7">
                  <c:v>1.0681118693964939</c:v>
                </c:pt>
                <c:pt idx="8">
                  <c:v>1.0713234310183326</c:v>
                </c:pt>
                <c:pt idx="9">
                  <c:v>1.0544627325036799</c:v>
                </c:pt>
                <c:pt idx="10">
                  <c:v>1.1130737321022348</c:v>
                </c:pt>
                <c:pt idx="11">
                  <c:v>1.1608457112270842</c:v>
                </c:pt>
                <c:pt idx="12">
                  <c:v>1.1908202863642445</c:v>
                </c:pt>
                <c:pt idx="13">
                  <c:v>1.2468887996788438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E4E-42C6-B22E-1F37D5EAF2AC}"/>
            </c:ext>
          </c:extLst>
        </c:ser>
        <c:ser>
          <c:idx val="2"/>
          <c:order val="2"/>
          <c:tx>
            <c:strRef>
              <c:f>картинки!$AT$34</c:f>
              <c:strCache>
                <c:ptCount val="1"/>
                <c:pt idx="0">
                  <c:v>США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numRef>
              <c:f>картинки!$AJ$35:$AJ$49</c:f>
              <c:numCache>
                <c:formatCode>General</c:formatCode>
                <c:ptCount val="15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</c:numCache>
            </c:numRef>
          </c:cat>
          <c:val>
            <c:numRef>
              <c:f>картинки!$AT$35:$AT$49</c:f>
              <c:numCache>
                <c:formatCode>0.0%</c:formatCode>
                <c:ptCount val="15"/>
                <c:pt idx="0">
                  <c:v>1</c:v>
                </c:pt>
                <c:pt idx="1">
                  <c:v>0.99993330932469027</c:v>
                </c:pt>
                <c:pt idx="2">
                  <c:v>0.90819361636855933</c:v>
                </c:pt>
                <c:pt idx="3">
                  <c:v>0.89434863217424942</c:v>
                </c:pt>
                <c:pt idx="4">
                  <c:v>0.8764621930561669</c:v>
                </c:pt>
                <c:pt idx="5">
                  <c:v>0.86995318314593251</c:v>
                </c:pt>
                <c:pt idx="6">
                  <c:v>0.89789657610072959</c:v>
                </c:pt>
                <c:pt idx="7">
                  <c:v>0.90472570125245089</c:v>
                </c:pt>
                <c:pt idx="8">
                  <c:v>0.91937097355047814</c:v>
                </c:pt>
                <c:pt idx="9">
                  <c:v>0.95364998065970419</c:v>
                </c:pt>
                <c:pt idx="10">
                  <c:v>0.92881437317434279</c:v>
                </c:pt>
                <c:pt idx="11">
                  <c:v>0.94247262347778538</c:v>
                </c:pt>
                <c:pt idx="12">
                  <c:v>0.94906166219839139</c:v>
                </c:pt>
                <c:pt idx="13">
                  <c:v>0.97545783148600163</c:v>
                </c:pt>
                <c:pt idx="14">
                  <c:v>1.0275832633081243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E4E-42C6-B22E-1F37D5EAF2AC}"/>
            </c:ext>
          </c:extLst>
        </c:ser>
        <c:ser>
          <c:idx val="3"/>
          <c:order val="3"/>
          <c:tx>
            <c:strRef>
              <c:f>картинки!$AU$34</c:f>
              <c:strCache>
                <c:ptCount val="1"/>
                <c:pt idx="0">
                  <c:v>Британия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numRef>
              <c:f>картинки!$AJ$35:$AJ$49</c:f>
              <c:numCache>
                <c:formatCode>General</c:formatCode>
                <c:ptCount val="15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</c:numCache>
            </c:numRef>
          </c:cat>
          <c:val>
            <c:numRef>
              <c:f>картинки!$AU$35:$AU$49</c:f>
              <c:numCache>
                <c:formatCode>0.0%</c:formatCode>
                <c:ptCount val="15"/>
                <c:pt idx="0">
                  <c:v>1</c:v>
                </c:pt>
                <c:pt idx="1">
                  <c:v>1.0435855263157894</c:v>
                </c:pt>
                <c:pt idx="2">
                  <c:v>1.0370065789473684</c:v>
                </c:pt>
                <c:pt idx="3">
                  <c:v>0.97121710526315785</c:v>
                </c:pt>
                <c:pt idx="4">
                  <c:v>0.921875</c:v>
                </c:pt>
                <c:pt idx="5">
                  <c:v>0.95394736842105265</c:v>
                </c:pt>
                <c:pt idx="7">
                  <c:v>0.96957236842105265</c:v>
                </c:pt>
                <c:pt idx="8">
                  <c:v>0.93421052631578949</c:v>
                </c:pt>
                <c:pt idx="9">
                  <c:v>0.89967105263157898</c:v>
                </c:pt>
                <c:pt idx="10">
                  <c:v>0.85279605263157898</c:v>
                </c:pt>
                <c:pt idx="11">
                  <c:v>0.84786184210526316</c:v>
                </c:pt>
                <c:pt idx="12">
                  <c:v>0.79934210526315785</c:v>
                </c:pt>
                <c:pt idx="13">
                  <c:v>0.78207236842105265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0E4E-42C6-B22E-1F37D5EAF2AC}"/>
            </c:ext>
          </c:extLst>
        </c:ser>
        <c:ser>
          <c:idx val="4"/>
          <c:order val="4"/>
          <c:tx>
            <c:strRef>
              <c:f>картинки!$AV$34</c:f>
              <c:strCache>
                <c:ptCount val="1"/>
                <c:pt idx="0">
                  <c:v>Бразилия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cat>
            <c:numRef>
              <c:f>картинки!$AJ$35:$AJ$49</c:f>
              <c:numCache>
                <c:formatCode>General</c:formatCode>
                <c:ptCount val="15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</c:numCache>
            </c:numRef>
          </c:cat>
          <c:val>
            <c:numRef>
              <c:f>картинки!$AV$35:$AV$49</c:f>
              <c:numCache>
                <c:formatCode>0.0%</c:formatCode>
                <c:ptCount val="15"/>
                <c:pt idx="0">
                  <c:v>1</c:v>
                </c:pt>
                <c:pt idx="1">
                  <c:v>1.1160840197594704</c:v>
                </c:pt>
                <c:pt idx="2">
                  <c:v>1.1779330452348551</c:v>
                </c:pt>
                <c:pt idx="3">
                  <c:v>1.2970742119813436</c:v>
                </c:pt>
                <c:pt idx="4">
                  <c:v>1.4183958735273932</c:v>
                </c:pt>
                <c:pt idx="5">
                  <c:v>1.4995728804731001</c:v>
                </c:pt>
                <c:pt idx="6">
                  <c:v>1.5879049244547983</c:v>
                </c:pt>
                <c:pt idx="7">
                  <c:v>1.7233378673009101</c:v>
                </c:pt>
                <c:pt idx="8">
                  <c:v>1.8396626599925165</c:v>
                </c:pt>
                <c:pt idx="9">
                  <c:v>1.89798236238975</c:v>
                </c:pt>
                <c:pt idx="10">
                  <c:v>1.8609327352114089</c:v>
                </c:pt>
                <c:pt idx="11">
                  <c:v>1.950987578323409</c:v>
                </c:pt>
                <c:pt idx="12">
                  <c:v>1.9703323047572405</c:v>
                </c:pt>
                <c:pt idx="13">
                  <c:v>2.2868790949403728</c:v>
                </c:pt>
                <c:pt idx="14">
                  <c:v>1.8515045693790062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0E4E-42C6-B22E-1F37D5EAF2AC}"/>
            </c:ext>
          </c:extLst>
        </c:ser>
        <c:ser>
          <c:idx val="5"/>
          <c:order val="5"/>
          <c:tx>
            <c:strRef>
              <c:f>картинки!$AW$34</c:f>
              <c:strCache>
                <c:ptCount val="1"/>
                <c:pt idx="0">
                  <c:v>Германия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cat>
            <c:numRef>
              <c:f>картинки!$AJ$35:$AJ$49</c:f>
              <c:numCache>
                <c:formatCode>General</c:formatCode>
                <c:ptCount val="15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</c:numCache>
            </c:numRef>
          </c:cat>
          <c:val>
            <c:numRef>
              <c:f>картинки!$AW$35:$AW$49</c:f>
              <c:numCache>
                <c:formatCode>0.0%</c:formatCode>
                <c:ptCount val="15"/>
                <c:pt idx="0">
                  <c:v>1</c:v>
                </c:pt>
                <c:pt idx="1">
                  <c:v>1.0079751309142719</c:v>
                </c:pt>
                <c:pt idx="2">
                  <c:v>0.85489332568510257</c:v>
                </c:pt>
                <c:pt idx="3">
                  <c:v>0.95087245341672377</c:v>
                </c:pt>
                <c:pt idx="4">
                  <c:v>0.97753640619506688</c:v>
                </c:pt>
                <c:pt idx="5">
                  <c:v>1.0271820587310105</c:v>
                </c:pt>
                <c:pt idx="6">
                  <c:v>1.0192809429528338</c:v>
                </c:pt>
                <c:pt idx="7">
                  <c:v>1.0478692892696557</c:v>
                </c:pt>
                <c:pt idx="8">
                  <c:v>1.0959791277316211</c:v>
                </c:pt>
                <c:pt idx="9">
                  <c:v>1.060895953222434</c:v>
                </c:pt>
                <c:pt idx="10">
                  <c:v>1.1184427215365542</c:v>
                </c:pt>
                <c:pt idx="11">
                  <c:v>1.1389079066669134</c:v>
                </c:pt>
                <c:pt idx="12">
                  <c:v>1.1720481838535981</c:v>
                </c:pt>
                <c:pt idx="13">
                  <c:v>1.2361637954961791</c:v>
                </c:pt>
                <c:pt idx="14">
                  <c:v>1.512628832596266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0E4E-42C6-B22E-1F37D5EAF2AC}"/>
            </c:ext>
          </c:extLst>
        </c:ser>
        <c:ser>
          <c:idx val="6"/>
          <c:order val="6"/>
          <c:tx>
            <c:strRef>
              <c:f>картинки!$AX$34</c:f>
              <c:strCache>
                <c:ptCount val="1"/>
                <c:pt idx="0">
                  <c:v>Китай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60000"/>
                </a:schemeClr>
              </a:solidFill>
              <a:ln w="9525">
                <a:solidFill>
                  <a:schemeClr val="accent1">
                    <a:lumMod val="60000"/>
                  </a:schemeClr>
                </a:solidFill>
              </a:ln>
              <a:effectLst/>
            </c:spPr>
          </c:marker>
          <c:cat>
            <c:numRef>
              <c:f>картинки!$AJ$35:$AJ$49</c:f>
              <c:numCache>
                <c:formatCode>General</c:formatCode>
                <c:ptCount val="15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</c:numCache>
            </c:numRef>
          </c:cat>
          <c:val>
            <c:numRef>
              <c:f>картинки!$AX$35:$AX$49</c:f>
              <c:numCache>
                <c:formatCode>General</c:formatCode>
                <c:ptCount val="15"/>
                <c:pt idx="0" formatCode="0.0%">
                  <c:v>1</c:v>
                </c:pt>
                <c:pt idx="2" formatCode="0.0%">
                  <c:v>1.3510752245200626</c:v>
                </c:pt>
                <c:pt idx="4" formatCode="0.0%">
                  <c:v>1.2865617533163056</c:v>
                </c:pt>
                <c:pt idx="6" formatCode="0.0%">
                  <c:v>2.1239185960286728</c:v>
                </c:pt>
                <c:pt idx="8" formatCode="0.0%">
                  <c:v>3.3280876658152758</c:v>
                </c:pt>
                <c:pt idx="10" formatCode="0.0%">
                  <c:v>5.4565378594380816</c:v>
                </c:pt>
                <c:pt idx="11" formatCode="0.0%">
                  <c:v>6.5128944549723986</c:v>
                </c:pt>
                <c:pt idx="12" formatCode="0.0%">
                  <c:v>7.9447145093515692</c:v>
                </c:pt>
                <c:pt idx="13" formatCode="0.0%">
                  <c:v>9.0943396226415096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0E4E-42C6-B22E-1F37D5EAF2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36616928"/>
        <c:axId val="436620256"/>
      </c:lineChart>
      <c:catAx>
        <c:axId val="4366169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rgbClr val="102D69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436620256"/>
        <c:crosses val="autoZero"/>
        <c:auto val="1"/>
        <c:lblAlgn val="ctr"/>
        <c:lblOffset val="100"/>
        <c:noMultiLvlLbl val="0"/>
      </c:catAx>
      <c:valAx>
        <c:axId val="4366202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rgbClr val="102D69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436616928"/>
        <c:crosses val="autoZero"/>
        <c:crossBetween val="between"/>
        <c:majorUnit val="2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1529205863049653E-2"/>
          <c:y val="0.85146746947361152"/>
          <c:w val="0.95506453730037189"/>
          <c:h val="0.1265906764397182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rgbClr val="102D69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100">
          <a:solidFill>
            <a:srgbClr val="102D69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812002581200257"/>
          <c:y val="5.9428626537783823E-2"/>
          <c:w val="0.84187997418799743"/>
          <c:h val="0.73089398148148144"/>
        </c:manualLayout>
      </c:layout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картинки!$A$87:$A$111</c:f>
              <c:numCache>
                <c:formatCode>General</c:formatCode>
                <c:ptCount val="25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  <c:pt idx="20">
                  <c:v>2016</c:v>
                </c:pt>
                <c:pt idx="21">
                  <c:v>2017</c:v>
                </c:pt>
                <c:pt idx="22">
                  <c:v>2018</c:v>
                </c:pt>
                <c:pt idx="23">
                  <c:v>2019</c:v>
                </c:pt>
                <c:pt idx="24">
                  <c:v>2020</c:v>
                </c:pt>
              </c:numCache>
            </c:numRef>
          </c:cat>
          <c:val>
            <c:numRef>
              <c:f>картинки!$B$87:$B$112</c:f>
              <c:numCache>
                <c:formatCode>General</c:formatCode>
                <c:ptCount val="26"/>
                <c:pt idx="0">
                  <c:v>660813.90032007312</c:v>
                </c:pt>
                <c:pt idx="1">
                  <c:v>695993.73321396601</c:v>
                </c:pt>
                <c:pt idx="2">
                  <c:v>736509.70765454136</c:v>
                </c:pt>
                <c:pt idx="3">
                  <c:v>779367.23163841804</c:v>
                </c:pt>
                <c:pt idx="4">
                  <c:v>834851.52935923194</c:v>
                </c:pt>
                <c:pt idx="5">
                  <c:v>831128.92451569811</c:v>
                </c:pt>
                <c:pt idx="6">
                  <c:v>835734.93440071156</c:v>
                </c:pt>
                <c:pt idx="7">
                  <c:v>884019.58602270193</c:v>
                </c:pt>
                <c:pt idx="8">
                  <c:v>929439.35671208403</c:v>
                </c:pt>
                <c:pt idx="9">
                  <c:v>966897.63075547607</c:v>
                </c:pt>
                <c:pt idx="10">
                  <c:v>1015262.2142536979</c:v>
                </c:pt>
                <c:pt idx="11">
                  <c:v>1058912.1150820409</c:v>
                </c:pt>
                <c:pt idx="12">
                  <c:v>1113676.17336627</c:v>
                </c:pt>
                <c:pt idx="13">
                  <c:v>1124588.3149108957</c:v>
                </c:pt>
                <c:pt idx="14">
                  <c:v>1103193.657984145</c:v>
                </c:pt>
                <c:pt idx="15">
                  <c:v>1128422.7200724145</c:v>
                </c:pt>
                <c:pt idx="16">
                  <c:v>1157678.4101174346</c:v>
                </c:pt>
                <c:pt idx="17">
                  <c:v>1330593.8135019192</c:v>
                </c:pt>
                <c:pt idx="18">
                  <c:v>1445166.4025356576</c:v>
                </c:pt>
                <c:pt idx="19">
                  <c:v>1446618.2478438492</c:v>
                </c:pt>
                <c:pt idx="20">
                  <c:v>1494125.6830601094</c:v>
                </c:pt>
                <c:pt idx="21">
                  <c:v>1554510.1621374744</c:v>
                </c:pt>
                <c:pt idx="22">
                  <c:v>1578741.9651056014</c:v>
                </c:pt>
                <c:pt idx="23">
                  <c:v>1609440.4789316142</c:v>
                </c:pt>
                <c:pt idx="24">
                  <c:v>1731916.8591224018</c:v>
                </c:pt>
                <c:pt idx="25">
                  <c:v>1915208.3333333333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1B0-4CAD-B191-39DC40BC0D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22053712"/>
        <c:axId val="422062448"/>
      </c:lineChart>
      <c:catAx>
        <c:axId val="4220537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102D69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422062448"/>
        <c:crosses val="autoZero"/>
        <c:auto val="1"/>
        <c:lblAlgn val="ctr"/>
        <c:lblOffset val="100"/>
        <c:noMultiLvlLbl val="0"/>
      </c:catAx>
      <c:valAx>
        <c:axId val="4220624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rgbClr val="102D69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ru-RU" dirty="0" smtClean="0"/>
                  <a:t>австралийский доллар</a:t>
                </a:r>
                <a:endParaRPr lang="ru-RU" dirty="0"/>
              </a:p>
            </c:rich>
          </c:tx>
          <c:layout>
            <c:manualLayout>
              <c:xMode val="edge"/>
              <c:yMode val="edge"/>
              <c:x val="0.22637087087087088"/>
              <c:y val="2.5861111111111112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rgbClr val="102D69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102D69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4220537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>
          <a:solidFill>
            <a:srgbClr val="102D69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36769568914289"/>
          <c:y val="3.813669353227031E-2"/>
          <c:w val="0.83240309286287029"/>
          <c:h val="0.74333796296296295"/>
        </c:manualLayout>
      </c:layout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картинки!$A$71:$A$111</c:f>
              <c:numCache>
                <c:formatCode>General</c:formatCode>
                <c:ptCount val="41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  <c:pt idx="31">
                  <c:v>2011</c:v>
                </c:pt>
                <c:pt idx="32">
                  <c:v>2012</c:v>
                </c:pt>
                <c:pt idx="33">
                  <c:v>2013</c:v>
                </c:pt>
                <c:pt idx="34">
                  <c:v>2014</c:v>
                </c:pt>
                <c:pt idx="35">
                  <c:v>2015</c:v>
                </c:pt>
                <c:pt idx="36">
                  <c:v>2016</c:v>
                </c:pt>
                <c:pt idx="37">
                  <c:v>2017</c:v>
                </c:pt>
                <c:pt idx="38">
                  <c:v>2018</c:v>
                </c:pt>
                <c:pt idx="39">
                  <c:v>2019</c:v>
                </c:pt>
                <c:pt idx="40">
                  <c:v>2020</c:v>
                </c:pt>
              </c:numCache>
            </c:numRef>
          </c:cat>
          <c:val>
            <c:numRef>
              <c:f>картинки!$C$71:$C$112</c:f>
              <c:numCache>
                <c:formatCode>General</c:formatCode>
                <c:ptCount val="42"/>
                <c:pt idx="0">
                  <c:v>179630.73755601307</c:v>
                </c:pt>
                <c:pt idx="1">
                  <c:v>184874.80362537765</c:v>
                </c:pt>
                <c:pt idx="2">
                  <c:v>202694.82884195194</c:v>
                </c:pt>
                <c:pt idx="3">
                  <c:v>275415</c:v>
                </c:pt>
                <c:pt idx="4">
                  <c:v>295427.81538461539</c:v>
                </c:pt>
                <c:pt idx="5">
                  <c:v>308672.59259259258</c:v>
                </c:pt>
                <c:pt idx="6">
                  <c:v>341507.61609907122</c:v>
                </c:pt>
                <c:pt idx="23">
                  <c:v>924781.34110787173</c:v>
                </c:pt>
                <c:pt idx="24">
                  <c:v>978807.9470198676</c:v>
                </c:pt>
                <c:pt idx="25">
                  <c:v>1032718.6198691255</c:v>
                </c:pt>
                <c:pt idx="26">
                  <c:v>1100272.6446531354</c:v>
                </c:pt>
                <c:pt idx="27">
                  <c:v>1129876.0205624434</c:v>
                </c:pt>
                <c:pt idx="28">
                  <c:v>1168479.9032940466</c:v>
                </c:pt>
                <c:pt idx="29">
                  <c:v>1119412.1249234537</c:v>
                </c:pt>
                <c:pt idx="30">
                  <c:v>1146791.8141252501</c:v>
                </c:pt>
                <c:pt idx="31">
                  <c:v>1158513.9318885449</c:v>
                </c:pt>
                <c:pt idx="32">
                  <c:v>1180094.0438871474</c:v>
                </c:pt>
                <c:pt idx="33">
                  <c:v>1197245.5279404782</c:v>
                </c:pt>
                <c:pt idx="34">
                  <c:v>1267789.0724269378</c:v>
                </c:pt>
                <c:pt idx="35">
                  <c:v>1280550.223928343</c:v>
                </c:pt>
                <c:pt idx="36">
                  <c:v>1267492.3596589996</c:v>
                </c:pt>
                <c:pt idx="37">
                  <c:v>1345301.6335112406</c:v>
                </c:pt>
                <c:pt idx="38">
                  <c:v>1413557.1125957309</c:v>
                </c:pt>
                <c:pt idx="39">
                  <c:v>1462689.0203813282</c:v>
                </c:pt>
                <c:pt idx="40">
                  <c:v>1546299.3693992698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748-4FF7-B6D0-7F7B9A2261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22053712"/>
        <c:axId val="422062448"/>
      </c:lineChart>
      <c:catAx>
        <c:axId val="4220537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102D69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422062448"/>
        <c:crosses val="autoZero"/>
        <c:auto val="1"/>
        <c:lblAlgn val="ctr"/>
        <c:lblOffset val="100"/>
        <c:noMultiLvlLbl val="0"/>
      </c:catAx>
      <c:valAx>
        <c:axId val="4220624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rgbClr val="102D69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ru-RU" dirty="0" smtClean="0"/>
                  <a:t>канадский доллар.</a:t>
                </a:r>
                <a:endParaRPr lang="ru-RU" dirty="0"/>
              </a:p>
            </c:rich>
          </c:tx>
          <c:layout>
            <c:manualLayout>
              <c:xMode val="edge"/>
              <c:yMode val="edge"/>
              <c:x val="0.20775025693294863"/>
              <c:y val="1.9635645341521998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rgbClr val="102D69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102D69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422053712"/>
        <c:crosses val="autoZero"/>
        <c:crossBetween val="between"/>
        <c:majorUnit val="400000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>
          <a:solidFill>
            <a:srgbClr val="102D69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758181865949352"/>
          <c:y val="3.813669353227031E-2"/>
          <c:w val="0.8291439433809874"/>
          <c:h val="0.79667266261320857"/>
        </c:manualLayout>
      </c:layout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картинки!$A$71:$A$112</c:f>
              <c:numCache>
                <c:formatCode>General</c:formatCode>
                <c:ptCount val="42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  <c:pt idx="31">
                  <c:v>2011</c:v>
                </c:pt>
                <c:pt idx="32">
                  <c:v>2012</c:v>
                </c:pt>
                <c:pt idx="33">
                  <c:v>2013</c:v>
                </c:pt>
                <c:pt idx="34">
                  <c:v>2014</c:v>
                </c:pt>
                <c:pt idx="35">
                  <c:v>2015</c:v>
                </c:pt>
                <c:pt idx="36">
                  <c:v>2016</c:v>
                </c:pt>
                <c:pt idx="37">
                  <c:v>2017</c:v>
                </c:pt>
                <c:pt idx="38">
                  <c:v>2018</c:v>
                </c:pt>
                <c:pt idx="39">
                  <c:v>2019</c:v>
                </c:pt>
                <c:pt idx="40">
                  <c:v>2020</c:v>
                </c:pt>
                <c:pt idx="41">
                  <c:v>2021</c:v>
                </c:pt>
              </c:numCache>
            </c:numRef>
          </c:cat>
          <c:val>
            <c:numRef>
              <c:f>картинки!$D$71:$D$112</c:f>
              <c:numCache>
                <c:formatCode>General</c:formatCode>
                <c:ptCount val="42"/>
                <c:pt idx="0">
                  <c:v>618377.46488161979</c:v>
                </c:pt>
                <c:pt idx="5">
                  <c:v>971197.71966031741</c:v>
                </c:pt>
                <c:pt idx="10">
                  <c:v>1369343.8999965468</c:v>
                </c:pt>
                <c:pt idx="15">
                  <c:v>1919554.8041701887</c:v>
                </c:pt>
                <c:pt idx="19">
                  <c:v>1641502.2662369986</c:v>
                </c:pt>
                <c:pt idx="20">
                  <c:v>1694051.4976353126</c:v>
                </c:pt>
                <c:pt idx="21">
                  <c:v>1725116.0716627757</c:v>
                </c:pt>
                <c:pt idx="22">
                  <c:v>1763739.6173340764</c:v>
                </c:pt>
                <c:pt idx="23">
                  <c:v>1823598.28627691</c:v>
                </c:pt>
                <c:pt idx="24">
                  <c:v>1857665.7068274172</c:v>
                </c:pt>
                <c:pt idx="25">
                  <c:v>1884470.4108556351</c:v>
                </c:pt>
                <c:pt idx="26">
                  <c:v>1977325.8024222017</c:v>
                </c:pt>
                <c:pt idx="27">
                  <c:v>2041692.7643582691</c:v>
                </c:pt>
                <c:pt idx="28">
                  <c:v>2041445.4156795468</c:v>
                </c:pt>
                <c:pt idx="29">
                  <c:v>1865683.9105655414</c:v>
                </c:pt>
                <c:pt idx="30">
                  <c:v>1851140.1910441169</c:v>
                </c:pt>
                <c:pt idx="31">
                  <c:v>1837761.4945743373</c:v>
                </c:pt>
                <c:pt idx="32">
                  <c:v>1844072.4928609799</c:v>
                </c:pt>
                <c:pt idx="33">
                  <c:v>1899813.7382175312</c:v>
                </c:pt>
                <c:pt idx="34">
                  <c:v>1902718.1688125895</c:v>
                </c:pt>
                <c:pt idx="35">
                  <c:v>1940540.5405405406</c:v>
                </c:pt>
                <c:pt idx="36">
                  <c:v>2018406.120317308</c:v>
                </c:pt>
                <c:pt idx="37">
                  <c:v>1989315.8120268532</c:v>
                </c:pt>
                <c:pt idx="38">
                  <c:v>2032094.7889106178</c:v>
                </c:pt>
                <c:pt idx="39">
                  <c:v>2055701.6150001443</c:v>
                </c:pt>
                <c:pt idx="40">
                  <c:v>2122812.109953267</c:v>
                </c:pt>
                <c:pt idx="41">
                  <c:v>2251146.8895187448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C27-4E13-8687-7372283B25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22053712"/>
        <c:axId val="422062448"/>
      </c:lineChart>
      <c:catAx>
        <c:axId val="4220537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102D69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422062448"/>
        <c:crosses val="autoZero"/>
        <c:auto val="1"/>
        <c:lblAlgn val="ctr"/>
        <c:lblOffset val="100"/>
        <c:noMultiLvlLbl val="0"/>
      </c:catAx>
      <c:valAx>
        <c:axId val="4220624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rgbClr val="102D69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ru-RU" dirty="0" smtClean="0"/>
                  <a:t>доллар </a:t>
                </a:r>
                <a:r>
                  <a:rPr lang="ru-RU" dirty="0"/>
                  <a:t>США</a:t>
                </a:r>
              </a:p>
            </c:rich>
          </c:tx>
          <c:layout>
            <c:manualLayout>
              <c:xMode val="edge"/>
              <c:yMode val="edge"/>
              <c:x val="0.25223348348348346"/>
              <c:y val="2.5917129629629627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rgbClr val="102D69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102D69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4220537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>
          <a:solidFill>
            <a:srgbClr val="102D69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283296308050356"/>
          <c:y val="4.9871688951086679E-2"/>
          <c:w val="0.85716703691949625"/>
          <c:h val="0.78897233134937361"/>
        </c:manualLayout>
      </c:layout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картинки!$A$91:$A$112</c:f>
              <c:numCache>
                <c:formatCode>General</c:formatCode>
                <c:ptCount val="22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</c:numCache>
            </c:numRef>
          </c:cat>
          <c:val>
            <c:numRef>
              <c:f>картинки!$F$91:$F$112</c:f>
              <c:numCache>
                <c:formatCode>General</c:formatCode>
                <c:ptCount val="22"/>
                <c:pt idx="0">
                  <c:v>164755.97772682607</c:v>
                </c:pt>
                <c:pt idx="1">
                  <c:v>363170.16477635782</c:v>
                </c:pt>
                <c:pt idx="2">
                  <c:v>421420.17968559096</c:v>
                </c:pt>
                <c:pt idx="3">
                  <c:v>463327.29486544494</c:v>
                </c:pt>
                <c:pt idx="4">
                  <c:v>543831.53084822511</c:v>
                </c:pt>
                <c:pt idx="5">
                  <c:v>606861.60258558777</c:v>
                </c:pt>
                <c:pt idx="6">
                  <c:v>741910.28397973441</c:v>
                </c:pt>
                <c:pt idx="7">
                  <c:v>758465.69217617845</c:v>
                </c:pt>
                <c:pt idx="8">
                  <c:v>841442.09759650403</c:v>
                </c:pt>
                <c:pt idx="9">
                  <c:v>879530.33581790491</c:v>
                </c:pt>
                <c:pt idx="10">
                  <c:v>982586.35550496017</c:v>
                </c:pt>
                <c:pt idx="11">
                  <c:v>1087849.5101671196</c:v>
                </c:pt>
                <c:pt idx="12">
                  <c:v>1162260.5657237936</c:v>
                </c:pt>
                <c:pt idx="13">
                  <c:v>1233699.7748311234</c:v>
                </c:pt>
                <c:pt idx="14">
                  <c:v>1313293.9877300614</c:v>
                </c:pt>
                <c:pt idx="15">
                  <c:v>1389889.5466709917</c:v>
                </c:pt>
                <c:pt idx="16">
                  <c:v>1462414.0269622032</c:v>
                </c:pt>
                <c:pt idx="17">
                  <c:v>1364035.0118017308</c:v>
                </c:pt>
                <c:pt idx="18">
                  <c:v>1514276.1809547613</c:v>
                </c:pt>
                <c:pt idx="19">
                  <c:v>1580104.7602651287</c:v>
                </c:pt>
                <c:pt idx="20">
                  <c:v>1951552.7159476047</c:v>
                </c:pt>
                <c:pt idx="21">
                  <c:v>1566244.4383909923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EF4-447C-BE28-CF863C5DD8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22053712"/>
        <c:axId val="422062448"/>
      </c:lineChart>
      <c:catAx>
        <c:axId val="4220537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102D69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422062448"/>
        <c:crosses val="autoZero"/>
        <c:auto val="1"/>
        <c:lblAlgn val="ctr"/>
        <c:lblOffset val="100"/>
        <c:noMultiLvlLbl val="0"/>
      </c:catAx>
      <c:valAx>
        <c:axId val="4220624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rgbClr val="102D69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ru-RU" dirty="0" smtClean="0"/>
                  <a:t>бразильский </a:t>
                </a:r>
                <a:r>
                  <a:rPr lang="ru-RU" dirty="0"/>
                  <a:t>реал</a:t>
                </a:r>
              </a:p>
            </c:rich>
          </c:tx>
          <c:layout>
            <c:manualLayout>
              <c:xMode val="edge"/>
              <c:yMode val="edge"/>
              <c:x val="0.20164602102102097"/>
              <c:y val="2.5823148148148151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rgbClr val="102D69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102D69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4220537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>
          <a:solidFill>
            <a:srgbClr val="102D69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668665025157904"/>
          <c:y val="3.8043251780721141E-2"/>
          <c:w val="0.83072965092509776"/>
          <c:h val="0.81233120407136905"/>
        </c:manualLayout>
      </c:layout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  <a:prstDash val="solid"/>
              </a:ln>
              <a:effectLst/>
            </c:spPr>
            <c:trendlineType val="movingAvg"/>
            <c:period val="2"/>
            <c:dispRSqr val="0"/>
            <c:dispEq val="0"/>
          </c:trendline>
          <c:cat>
            <c:numRef>
              <c:f>картинки!$A$71:$A$110</c:f>
              <c:numCache>
                <c:formatCode>General</c:formatCode>
                <c:ptCount val="40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  <c:pt idx="31">
                  <c:v>2011</c:v>
                </c:pt>
                <c:pt idx="32">
                  <c:v>2012</c:v>
                </c:pt>
                <c:pt idx="33">
                  <c:v>2013</c:v>
                </c:pt>
                <c:pt idx="34">
                  <c:v>2014</c:v>
                </c:pt>
                <c:pt idx="35">
                  <c:v>2015</c:v>
                </c:pt>
                <c:pt idx="36">
                  <c:v>2016</c:v>
                </c:pt>
                <c:pt idx="37">
                  <c:v>2017</c:v>
                </c:pt>
                <c:pt idx="38">
                  <c:v>2018</c:v>
                </c:pt>
                <c:pt idx="39">
                  <c:v>2019</c:v>
                </c:pt>
              </c:numCache>
            </c:numRef>
          </c:cat>
          <c:val>
            <c:numRef>
              <c:f>картинки!$H$71:$H$110</c:f>
              <c:numCache>
                <c:formatCode>General</c:formatCode>
                <c:ptCount val="40"/>
                <c:pt idx="0">
                  <c:v>34363.56653392897</c:v>
                </c:pt>
                <c:pt idx="5">
                  <c:v>47074.77357033913</c:v>
                </c:pt>
                <c:pt idx="10">
                  <c:v>85588.021406328669</c:v>
                </c:pt>
                <c:pt idx="15">
                  <c:v>183204.62696694562</c:v>
                </c:pt>
                <c:pt idx="20">
                  <c:v>398377.74013039685</c:v>
                </c:pt>
                <c:pt idx="25">
                  <c:v>948920.61228514649</c:v>
                </c:pt>
                <c:pt idx="27">
                  <c:v>1717783.5963484538</c:v>
                </c:pt>
                <c:pt idx="29">
                  <c:v>2496954.5620660251</c:v>
                </c:pt>
                <c:pt idx="31">
                  <c:v>1984949.21631688</c:v>
                </c:pt>
                <c:pt idx="33">
                  <c:v>2060344.4830755705</c:v>
                </c:pt>
                <c:pt idx="35">
                  <c:v>2141308.4389594831</c:v>
                </c:pt>
                <c:pt idx="37">
                  <c:v>2382016.0057548783</c:v>
                </c:pt>
                <c:pt idx="39">
                  <c:v>3027320.4485802911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F78-40F4-AE07-354E825EE8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22053712"/>
        <c:axId val="422062448"/>
      </c:lineChart>
      <c:catAx>
        <c:axId val="4220537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102D69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422062448"/>
        <c:crosses val="autoZero"/>
        <c:auto val="1"/>
        <c:lblAlgn val="ctr"/>
        <c:lblOffset val="100"/>
        <c:noMultiLvlLbl val="0"/>
      </c:catAx>
      <c:valAx>
        <c:axId val="4220624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rgbClr val="102D69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ru-RU"/>
                  <a:t>юань</a:t>
                </a:r>
              </a:p>
            </c:rich>
          </c:tx>
          <c:layout>
            <c:manualLayout>
              <c:xMode val="edge"/>
              <c:yMode val="edge"/>
              <c:x val="0.23982282282282283"/>
              <c:y val="4.1013888888888891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rgbClr val="102D69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102D69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422053712"/>
        <c:crosses val="autoZero"/>
        <c:crossBetween val="between"/>
        <c:majorUnit val="1000000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>
          <a:solidFill>
            <a:srgbClr val="102D69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780C42-100E-4779-90E0-BB73B1D73044}" type="datetimeFigureOut">
              <a:rPr lang="ru-RU" smtClean="0"/>
              <a:t>04.05.2022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413F6E-0BB6-47F0-BB3C-61EF925AA2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60375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400" dirty="0" smtClean="0"/>
              <a:t>Источник: Плаксин</a:t>
            </a:r>
            <a:endParaRPr lang="ru-RU" sz="1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748903-8EB5-294E-A216-6B54B0368783}" type="slidenum">
              <a:rPr lang="en-RU" smtClean="0"/>
              <a:t>2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8826108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400" dirty="0" smtClean="0"/>
              <a:t>Источник: Плаксин</a:t>
            </a:r>
            <a:endParaRPr lang="ru-RU" sz="1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748903-8EB5-294E-A216-6B54B0368783}" type="slidenum">
              <a:rPr lang="en-RU" smtClean="0"/>
              <a:t>11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859779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400" dirty="0" smtClean="0"/>
              <a:t>Источник: Плаксин</a:t>
            </a:r>
            <a:endParaRPr lang="ru-RU" sz="1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748903-8EB5-294E-A216-6B54B0368783}" type="slidenum">
              <a:rPr lang="en-RU" smtClean="0"/>
              <a:t>12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9817167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400" dirty="0" smtClean="0"/>
              <a:t>Источник: Плаксин</a:t>
            </a:r>
            <a:endParaRPr lang="ru-RU" sz="1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748903-8EB5-294E-A216-6B54B0368783}" type="slidenum">
              <a:rPr lang="en-RU" smtClean="0"/>
              <a:t>13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6923337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400" dirty="0" smtClean="0"/>
              <a:t>Источник: Плаксин</a:t>
            </a:r>
            <a:endParaRPr lang="ru-RU" sz="1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748903-8EB5-294E-A216-6B54B0368783}" type="slidenum">
              <a:rPr lang="en-RU" smtClean="0"/>
              <a:t>14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8105395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400" dirty="0" smtClean="0"/>
              <a:t>Источник: Плаксин</a:t>
            </a:r>
            <a:endParaRPr lang="ru-RU" sz="1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748903-8EB5-294E-A216-6B54B0368783}" type="slidenum">
              <a:rPr lang="en-RU" smtClean="0"/>
              <a:t>15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3884174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400" dirty="0" smtClean="0"/>
              <a:t>Источник: Плаксин</a:t>
            </a:r>
            <a:endParaRPr lang="ru-RU" sz="1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748903-8EB5-294E-A216-6B54B0368783}" type="slidenum">
              <a:rPr lang="en-RU" smtClean="0"/>
              <a:t>16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2239651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400" dirty="0" smtClean="0"/>
              <a:t>Источник: Плаксин</a:t>
            </a:r>
            <a:endParaRPr lang="ru-RU" sz="1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748903-8EB5-294E-A216-6B54B0368783}" type="slidenum">
              <a:rPr lang="en-RU" smtClean="0"/>
              <a:t>3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2850960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400" dirty="0" smtClean="0"/>
              <a:t>Источник: Плаксин</a:t>
            </a:r>
            <a:endParaRPr lang="ru-RU" sz="1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748903-8EB5-294E-A216-6B54B0368783}" type="slidenum">
              <a:rPr lang="en-RU" smtClean="0"/>
              <a:t>4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174370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400" dirty="0" smtClean="0"/>
              <a:t>Источник: Плаксин</a:t>
            </a:r>
            <a:endParaRPr lang="ru-RU" sz="1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748903-8EB5-294E-A216-6B54B0368783}" type="slidenum">
              <a:rPr lang="en-RU" smtClean="0"/>
              <a:t>5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8480618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400" dirty="0" smtClean="0"/>
              <a:t>Источник: Плаксин</a:t>
            </a:r>
            <a:endParaRPr lang="ru-RU" sz="1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748903-8EB5-294E-A216-6B54B0368783}" type="slidenum">
              <a:rPr lang="en-RU" smtClean="0"/>
              <a:t>6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4331451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400" dirty="0" smtClean="0"/>
              <a:t>Источник: Плаксин</a:t>
            </a:r>
            <a:endParaRPr lang="ru-RU" sz="1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748903-8EB5-294E-A216-6B54B0368783}" type="slidenum">
              <a:rPr lang="en-RU" smtClean="0"/>
              <a:t>7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9309144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400" dirty="0" smtClean="0"/>
              <a:t>Источник: Плаксин</a:t>
            </a:r>
            <a:endParaRPr lang="ru-RU" sz="1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748903-8EB5-294E-A216-6B54B0368783}" type="slidenum">
              <a:rPr lang="en-RU" smtClean="0"/>
              <a:t>8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5497134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400" dirty="0" smtClean="0"/>
              <a:t>Источник: Плаксин</a:t>
            </a:r>
            <a:endParaRPr lang="ru-RU" sz="1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748903-8EB5-294E-A216-6B54B0368783}" type="slidenum">
              <a:rPr lang="en-RU" smtClean="0"/>
              <a:t>9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6451526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400" dirty="0" smtClean="0"/>
              <a:t>Источник: Плаксин</a:t>
            </a:r>
            <a:endParaRPr lang="ru-RU" sz="1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748903-8EB5-294E-A216-6B54B0368783}" type="slidenum">
              <a:rPr lang="en-RU" smtClean="0"/>
              <a:t>10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0548832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EF523-4C0E-4D78-8ECC-E91967DEAACC}" type="datetimeFigureOut">
              <a:rPr lang="ru-RU" smtClean="0"/>
              <a:t>04.05.2022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299A6-9799-4680-9361-3D807D9C34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93405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EF523-4C0E-4D78-8ECC-E91967DEAACC}" type="datetimeFigureOut">
              <a:rPr lang="ru-RU" smtClean="0"/>
              <a:t>04.05.2022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299A6-9799-4680-9361-3D807D9C34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06302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EF523-4C0E-4D78-8ECC-E91967DEAACC}" type="datetimeFigureOut">
              <a:rPr lang="ru-RU" smtClean="0"/>
              <a:t>04.05.2022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299A6-9799-4680-9361-3D807D9C34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61945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Обложка">
    <p:bg>
      <p:bgPr>
        <a:blipFill dpi="0" rotWithShape="1">
          <a:blip r:embed="rId2">
            <a:alphaModFix amt="7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8" descr="A blue circle with white text&#10;&#10;Description automatically generated with low confidence">
            <a:extLst>
              <a:ext uri="{FF2B5EF4-FFF2-40B4-BE49-F238E27FC236}">
                <a16:creationId xmlns:a16="http://schemas.microsoft.com/office/drawing/2014/main" id="{BA292C80-0DA8-194A-9A66-279048FA2A5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3859" y="962173"/>
            <a:ext cx="886499" cy="886499"/>
          </a:xfrm>
          <a:prstGeom prst="rect">
            <a:avLst/>
          </a:prstGeom>
        </p:spPr>
      </p:pic>
      <p:cxnSp>
        <p:nvCxnSpPr>
          <p:cNvPr id="11" name="Straight Connector 48">
            <a:extLst>
              <a:ext uri="{FF2B5EF4-FFF2-40B4-BE49-F238E27FC236}">
                <a16:creationId xmlns:a16="http://schemas.microsoft.com/office/drawing/2014/main" id="{313EF906-5BAC-0141-A198-076E155DF9E2}"/>
              </a:ext>
            </a:extLst>
          </p:cNvPr>
          <p:cNvCxnSpPr>
            <a:cxnSpLocks/>
          </p:cNvCxnSpPr>
          <p:nvPr userDrawn="1"/>
        </p:nvCxnSpPr>
        <p:spPr>
          <a:xfrm>
            <a:off x="6090212" y="985336"/>
            <a:ext cx="0" cy="840173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50">
            <a:extLst>
              <a:ext uri="{FF2B5EF4-FFF2-40B4-BE49-F238E27FC236}">
                <a16:creationId xmlns:a16="http://schemas.microsoft.com/office/drawing/2014/main" id="{61206A97-26F2-E646-8775-9928FEF465B5}"/>
              </a:ext>
            </a:extLst>
          </p:cNvPr>
          <p:cNvCxnSpPr>
            <a:cxnSpLocks/>
          </p:cNvCxnSpPr>
          <p:nvPr userDrawn="1"/>
        </p:nvCxnSpPr>
        <p:spPr>
          <a:xfrm>
            <a:off x="8642581" y="985336"/>
            <a:ext cx="0" cy="840173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51">
            <a:extLst>
              <a:ext uri="{FF2B5EF4-FFF2-40B4-BE49-F238E27FC236}">
                <a16:creationId xmlns:a16="http://schemas.microsoft.com/office/drawing/2014/main" id="{28E0E5F6-C1CA-9B41-B1DB-6E4FB509084D}"/>
              </a:ext>
            </a:extLst>
          </p:cNvPr>
          <p:cNvCxnSpPr>
            <a:cxnSpLocks/>
          </p:cNvCxnSpPr>
          <p:nvPr userDrawn="1"/>
        </p:nvCxnSpPr>
        <p:spPr>
          <a:xfrm>
            <a:off x="11179047" y="985336"/>
            <a:ext cx="0" cy="840173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Заголовок 15">
            <a:extLst>
              <a:ext uri="{FF2B5EF4-FFF2-40B4-BE49-F238E27FC236}">
                <a16:creationId xmlns:a16="http://schemas.microsoft.com/office/drawing/2014/main" id="{6007C52F-2E27-E24A-B9DC-AAAB052DBD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7967" y="2404670"/>
            <a:ext cx="7634059" cy="1978323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4300" b="0" i="0" baseline="0">
                <a:solidFill>
                  <a:srgbClr val="0E2D69"/>
                </a:solidFill>
                <a:latin typeface="+mn-lt"/>
              </a:defRPr>
            </a:lvl1pPr>
          </a:lstStyle>
          <a:p>
            <a:r>
              <a:rPr lang="ru-RU" sz="4400" dirty="0">
                <a:solidFill>
                  <a:srgbClr val="102D69"/>
                </a:solidFill>
                <a:latin typeface="HSE Sans" panose="02000000000000000000" pitchFamily="2" charset="0"/>
              </a:rPr>
              <a:t>Название презентации</a:t>
            </a:r>
            <a:br>
              <a:rPr lang="ru-RU" sz="4400" dirty="0">
                <a:solidFill>
                  <a:srgbClr val="102D69"/>
                </a:solidFill>
                <a:latin typeface="HSE Sans" panose="02000000000000000000" pitchFamily="2" charset="0"/>
              </a:rPr>
            </a:br>
            <a:r>
              <a:rPr lang="ru-RU" sz="4400" dirty="0">
                <a:solidFill>
                  <a:srgbClr val="102D69"/>
                </a:solidFill>
                <a:latin typeface="HSE Sans" panose="02000000000000000000" pitchFamily="2" charset="0"/>
              </a:rPr>
              <a:t>может быть набрано в две </a:t>
            </a:r>
            <a:br>
              <a:rPr lang="ru-RU" sz="4400" dirty="0">
                <a:solidFill>
                  <a:srgbClr val="102D69"/>
                </a:solidFill>
                <a:latin typeface="HSE Sans" panose="02000000000000000000" pitchFamily="2" charset="0"/>
              </a:rPr>
            </a:br>
            <a:r>
              <a:rPr lang="ru-RU" sz="4400" dirty="0">
                <a:solidFill>
                  <a:srgbClr val="102D69"/>
                </a:solidFill>
                <a:latin typeface="HSE Sans" panose="02000000000000000000" pitchFamily="2" charset="0"/>
              </a:rPr>
              <a:t>или три строки (43 </a:t>
            </a:r>
            <a:r>
              <a:rPr lang="en-GB" sz="44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44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44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20" name="Текст 19">
            <a:extLst>
              <a:ext uri="{FF2B5EF4-FFF2-40B4-BE49-F238E27FC236}">
                <a16:creationId xmlns:a16="http://schemas.microsoft.com/office/drawing/2014/main" id="{18109844-C2E7-354F-9C01-8834E4DCE37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74947" y="1187841"/>
            <a:ext cx="3848717" cy="435163"/>
          </a:xfr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0" i="0">
                <a:latin typeface="+mn-lt"/>
              </a:defRPr>
            </a:lvl1pPr>
            <a:lvl2pPr marL="457200" indent="0" algn="l">
              <a:buNone/>
              <a:defRPr sz="1600" b="0" i="0">
                <a:latin typeface="HSE Sans" panose="02000000000000000000" pitchFamily="2" charset="0"/>
              </a:defRPr>
            </a:lvl2pPr>
            <a:lvl3pPr marL="914400" indent="0" algn="l">
              <a:buNone/>
              <a:defRPr sz="1600" b="0" i="0">
                <a:latin typeface="HSE Sans" panose="02000000000000000000" pitchFamily="2" charset="0"/>
              </a:defRPr>
            </a:lvl3pPr>
            <a:lvl4pPr marL="1371600" indent="0" algn="l">
              <a:buNone/>
              <a:defRPr sz="1600" b="0" i="0">
                <a:latin typeface="HSE Sans" panose="02000000000000000000" pitchFamily="2" charset="0"/>
              </a:defRPr>
            </a:lvl4pPr>
            <a:lvl5pPr marL="1828800" indent="0" algn="l">
              <a:buNone/>
              <a:defRPr sz="1600" b="0" i="0">
                <a:latin typeface="HSE Sans" panose="02000000000000000000" pitchFamily="2" charset="0"/>
              </a:defRPr>
            </a:lvl5pPr>
          </a:lstStyle>
          <a:p>
            <a:r>
              <a:rPr lang="ru-RU" dirty="0">
                <a:latin typeface="HSE Sans" panose="02000000000000000000" pitchFamily="2" charset="0"/>
              </a:rPr>
              <a:t>Название факультета</a:t>
            </a:r>
            <a:br>
              <a:rPr lang="ru-RU" dirty="0">
                <a:latin typeface="HSE Sans" panose="02000000000000000000" pitchFamily="2" charset="0"/>
              </a:rPr>
            </a:br>
            <a:r>
              <a:rPr lang="ru-RU" dirty="0">
                <a:latin typeface="HSE Sans" panose="02000000000000000000" pitchFamily="2" charset="0"/>
              </a:rPr>
              <a:t>в две строки</a:t>
            </a:r>
            <a:r>
              <a:rPr lang="en-GB" dirty="0">
                <a:latin typeface="HSE Sans" panose="02000000000000000000" pitchFamily="2" charset="0"/>
              </a:rPr>
              <a:t> (16 </a:t>
            </a:r>
            <a:r>
              <a:rPr lang="en-GB" dirty="0" err="1">
                <a:latin typeface="HSE Sans" panose="02000000000000000000" pitchFamily="2" charset="0"/>
              </a:rPr>
              <a:t>pt</a:t>
            </a:r>
            <a:r>
              <a:rPr lang="en-GB" dirty="0">
                <a:latin typeface="HSE Sans" panose="02000000000000000000" pitchFamily="2" charset="0"/>
              </a:rPr>
              <a:t>)</a:t>
            </a:r>
            <a:endParaRPr lang="ru-RU" dirty="0">
              <a:latin typeface="HSE Sans" panose="02000000000000000000" pitchFamily="2" charset="0"/>
            </a:endParaRPr>
          </a:p>
        </p:txBody>
      </p:sp>
      <p:sp>
        <p:nvSpPr>
          <p:cNvPr id="25" name="Текст 24">
            <a:extLst>
              <a:ext uri="{FF2B5EF4-FFF2-40B4-BE49-F238E27FC236}">
                <a16:creationId xmlns:a16="http://schemas.microsoft.com/office/drawing/2014/main" id="{40A04329-C800-BB42-BFE0-7E3C68848DA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59420" y="1173829"/>
            <a:ext cx="2278063" cy="463186"/>
          </a:xfrm>
        </p:spPr>
        <p:txBody>
          <a:bodyPr lIns="0" tIns="0" rIns="0" bIns="0" anchor="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>
                <a:solidFill>
                  <a:srgbClr val="0E2D69"/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2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200" dirty="0">
                <a:latin typeface="HSE Sans" panose="02000000000000000000" pitchFamily="2" charset="0"/>
              </a:rPr>
            </a:br>
            <a:r>
              <a:rPr lang="ru-RU" sz="12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200" dirty="0">
                <a:latin typeface="HSE Sans" panose="02000000000000000000" pitchFamily="2" charset="0"/>
              </a:rPr>
              <a:t> (12pt)</a:t>
            </a:r>
            <a:endParaRPr lang="ru-RU" sz="1200" dirty="0">
              <a:latin typeface="HSE Sans" panose="02000000000000000000" pitchFamily="2" charset="0"/>
            </a:endParaRPr>
          </a:p>
        </p:txBody>
      </p:sp>
      <p:sp>
        <p:nvSpPr>
          <p:cNvPr id="27" name="Текст 26">
            <a:extLst>
              <a:ext uri="{FF2B5EF4-FFF2-40B4-BE49-F238E27FC236}">
                <a16:creationId xmlns:a16="http://schemas.microsoft.com/office/drawing/2014/main" id="{98337931-3EC2-F348-99EA-860F4FFDC188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8786720" y="1173829"/>
            <a:ext cx="2217738" cy="463186"/>
          </a:xfrm>
        </p:spPr>
        <p:txBody>
          <a:bodyPr lIns="0" tIns="0" rIns="0" bIns="0" anchor="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>
                <a:solidFill>
                  <a:srgbClr val="0E2D69"/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200" dirty="0">
                <a:latin typeface="HSE Sans" panose="02000000000000000000" pitchFamily="2" charset="0"/>
              </a:rPr>
              <a:t>Москва</a:t>
            </a:r>
            <a:br>
              <a:rPr lang="ru-RU" sz="1200" dirty="0">
                <a:latin typeface="HSE Sans" panose="02000000000000000000" pitchFamily="2" charset="0"/>
              </a:rPr>
            </a:br>
            <a:r>
              <a:rPr lang="ru-RU" sz="1200" dirty="0">
                <a:latin typeface="HSE Sans" panose="02000000000000000000" pitchFamily="2" charset="0"/>
              </a:rPr>
              <a:t>2022</a:t>
            </a:r>
            <a:r>
              <a:rPr lang="en-GB" sz="1200" dirty="0">
                <a:latin typeface="HSE Sans" panose="02000000000000000000" pitchFamily="2" charset="0"/>
              </a:rPr>
              <a:t> (12pt)</a:t>
            </a:r>
            <a:endParaRPr lang="ru-RU" sz="1200" dirty="0">
              <a:latin typeface="HSE Sans" panose="02000000000000000000" pitchFamily="2" charset="0"/>
            </a:endParaRPr>
          </a:p>
        </p:txBody>
      </p:sp>
      <p:sp>
        <p:nvSpPr>
          <p:cNvPr id="29" name="Текст 28">
            <a:extLst>
              <a:ext uri="{FF2B5EF4-FFF2-40B4-BE49-F238E27FC236}">
                <a16:creationId xmlns:a16="http://schemas.microsoft.com/office/drawing/2014/main" id="{EEA7A79B-D410-B44F-BF32-C3EAEFC20A6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27967" y="4824914"/>
            <a:ext cx="7625267" cy="652860"/>
          </a:xfr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>
                <a:solidFill>
                  <a:srgbClr val="0E2D69"/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600" dirty="0">
                <a:latin typeface="HSE Sans" panose="02000000000000000000" pitchFamily="2" charset="0"/>
              </a:rPr>
              <a:t>Если нужно больше места, то используйте подзаголовок</a:t>
            </a:r>
            <a:r>
              <a:rPr lang="en-GB" sz="1600" dirty="0">
                <a:latin typeface="HSE Sans" panose="02000000000000000000" pitchFamily="2" charset="0"/>
              </a:rPr>
              <a:t> (16 </a:t>
            </a:r>
            <a:r>
              <a:rPr lang="en-GB" sz="1600" dirty="0" err="1">
                <a:latin typeface="HSE Sans" panose="02000000000000000000" pitchFamily="2" charset="0"/>
              </a:rPr>
              <a:t>pt</a:t>
            </a:r>
            <a:r>
              <a:rPr lang="en-GB" sz="1600" dirty="0">
                <a:latin typeface="HSE Sans" panose="02000000000000000000" pitchFamily="2" charset="0"/>
              </a:rPr>
              <a:t>)</a:t>
            </a:r>
            <a:endParaRPr lang="ru-RU" sz="1600" dirty="0"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9265697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чистый_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Icon&#10;&#10;Description automatically generated">
            <a:extLst>
              <a:ext uri="{FF2B5EF4-FFF2-40B4-BE49-F238E27FC236}">
                <a16:creationId xmlns:a16="http://schemas.microsoft.com/office/drawing/2014/main" id="{A7FA04E4-3213-8F41-B068-4DC28144142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9" name="Straight Connector 19">
            <a:extLst>
              <a:ext uri="{FF2B5EF4-FFF2-40B4-BE49-F238E27FC236}">
                <a16:creationId xmlns:a16="http://schemas.microsoft.com/office/drawing/2014/main" id="{938052A0-3DF0-DC47-B7E0-C20EF981C230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1">
            <a:extLst>
              <a:ext uri="{FF2B5EF4-FFF2-40B4-BE49-F238E27FC236}">
                <a16:creationId xmlns:a16="http://schemas.microsoft.com/office/drawing/2014/main" id="{8C6147F0-3CA1-264C-B2B2-F88597196943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25">
            <a:extLst>
              <a:ext uri="{FF2B5EF4-FFF2-40B4-BE49-F238E27FC236}">
                <a16:creationId xmlns:a16="http://schemas.microsoft.com/office/drawing/2014/main" id="{62CDF50E-4D58-AF4A-ABFD-140AF88B3681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C62171D1-2A5B-7A4A-9760-17CCE51B9802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+mj-lt"/>
              </a:rPr>
              <a:t>‹#›</a:t>
            </a:fld>
            <a:endParaRPr lang="ru-RU" sz="2000" dirty="0">
              <a:solidFill>
                <a:srgbClr val="102D69"/>
              </a:solidFill>
              <a:latin typeface="+mj-lt"/>
            </a:endParaRPr>
          </a:p>
        </p:txBody>
      </p:sp>
      <p:cxnSp>
        <p:nvCxnSpPr>
          <p:cNvPr id="13" name="Straight Connector 59">
            <a:extLst>
              <a:ext uri="{FF2B5EF4-FFF2-40B4-BE49-F238E27FC236}">
                <a16:creationId xmlns:a16="http://schemas.microsoft.com/office/drawing/2014/main" id="{3C71A0C3-CD3E-0748-98E5-6B2507CAB296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Текст 37">
            <a:extLst>
              <a:ext uri="{FF2B5EF4-FFF2-40B4-BE49-F238E27FC236}">
                <a16:creationId xmlns:a16="http://schemas.microsoft.com/office/drawing/2014/main" id="{9856D01B-EC9A-6047-B7FB-D47084AB3F5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+mn-lt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5" name="Текст 39">
            <a:extLst>
              <a:ext uri="{FF2B5EF4-FFF2-40B4-BE49-F238E27FC236}">
                <a16:creationId xmlns:a16="http://schemas.microsoft.com/office/drawing/2014/main" id="{83E23342-AC91-354A-9A28-A14FF7BADC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+mn-lt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7" name="Текст 39">
            <a:extLst>
              <a:ext uri="{FF2B5EF4-FFF2-40B4-BE49-F238E27FC236}">
                <a16:creationId xmlns:a16="http://schemas.microsoft.com/office/drawing/2014/main" id="{BB1CCE68-8F57-1A41-BC43-633D2EFC801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+mn-lt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56173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чисты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56063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EF523-4C0E-4D78-8ECC-E91967DEAACC}" type="datetimeFigureOut">
              <a:rPr lang="ru-RU" smtClean="0"/>
              <a:t>04.05.2022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299A6-9799-4680-9361-3D807D9C34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01118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EF523-4C0E-4D78-8ECC-E91967DEAACC}" type="datetimeFigureOut">
              <a:rPr lang="ru-RU" smtClean="0"/>
              <a:t>04.05.2022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299A6-9799-4680-9361-3D807D9C34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56155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EF523-4C0E-4D78-8ECC-E91967DEAACC}" type="datetimeFigureOut">
              <a:rPr lang="ru-RU" smtClean="0"/>
              <a:t>04.05.2022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299A6-9799-4680-9361-3D807D9C34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72310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EF523-4C0E-4D78-8ECC-E91967DEAACC}" type="datetimeFigureOut">
              <a:rPr lang="ru-RU" smtClean="0"/>
              <a:t>04.05.2022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299A6-9799-4680-9361-3D807D9C34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3874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EF523-4C0E-4D78-8ECC-E91967DEAACC}" type="datetimeFigureOut">
              <a:rPr lang="ru-RU" smtClean="0"/>
              <a:t>04.05.2022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299A6-9799-4680-9361-3D807D9C34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252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EF523-4C0E-4D78-8ECC-E91967DEAACC}" type="datetimeFigureOut">
              <a:rPr lang="ru-RU" smtClean="0"/>
              <a:t>04.05.2022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299A6-9799-4680-9361-3D807D9C34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56033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EF523-4C0E-4D78-8ECC-E91967DEAACC}" type="datetimeFigureOut">
              <a:rPr lang="ru-RU" smtClean="0"/>
              <a:t>04.05.2022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299A6-9799-4680-9361-3D807D9C34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8129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EF523-4C0E-4D78-8ECC-E91967DEAACC}" type="datetimeFigureOut">
              <a:rPr lang="ru-RU" smtClean="0"/>
              <a:t>04.05.2022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299A6-9799-4680-9361-3D807D9C34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95037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CEF523-4C0E-4D78-8ECC-E91967DEAACC}" type="datetimeFigureOut">
              <a:rPr lang="ru-RU" smtClean="0"/>
              <a:t>04.05.2022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0299A6-9799-4680-9361-3D807D9C34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7802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chart" Target="../charts/chart7.xml"/><Relationship Id="rId13" Type="http://schemas.openxmlformats.org/officeDocument/2006/relationships/image" Target="../media/image14.png"/><Relationship Id="rId3" Type="http://schemas.openxmlformats.org/officeDocument/2006/relationships/image" Target="../media/image7.png"/><Relationship Id="rId7" Type="http://schemas.openxmlformats.org/officeDocument/2006/relationships/image" Target="../media/image13.png"/><Relationship Id="rId12" Type="http://schemas.openxmlformats.org/officeDocument/2006/relationships/chart" Target="../charts/chart9.xml"/><Relationship Id="rId17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6" Type="http://schemas.openxmlformats.org/officeDocument/2006/relationships/chart" Target="../charts/chart11.xml"/><Relationship Id="rId1" Type="http://schemas.openxmlformats.org/officeDocument/2006/relationships/slideLayout" Target="../slideLayouts/slideLayout13.xml"/><Relationship Id="rId6" Type="http://schemas.openxmlformats.org/officeDocument/2006/relationships/chart" Target="../charts/chart6.xml"/><Relationship Id="rId11" Type="http://schemas.openxmlformats.org/officeDocument/2006/relationships/image" Target="../media/image9.png"/><Relationship Id="rId5" Type="http://schemas.openxmlformats.org/officeDocument/2006/relationships/image" Target="../media/image8.png"/><Relationship Id="rId15" Type="http://schemas.openxmlformats.org/officeDocument/2006/relationships/image" Target="../media/image11.png"/><Relationship Id="rId10" Type="http://schemas.openxmlformats.org/officeDocument/2006/relationships/chart" Target="../charts/chart8.xml"/><Relationship Id="rId4" Type="http://schemas.openxmlformats.org/officeDocument/2006/relationships/chart" Target="../charts/chart5.xml"/><Relationship Id="rId9" Type="http://schemas.openxmlformats.org/officeDocument/2006/relationships/image" Target="../media/image15.png"/><Relationship Id="rId14" Type="http://schemas.openxmlformats.org/officeDocument/2006/relationships/chart" Target="../charts/char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4" t="408" b="-1"/>
          <a:stretch/>
        </p:blipFill>
        <p:spPr>
          <a:xfrm flipH="1">
            <a:off x="7022873" y="762348"/>
            <a:ext cx="4367264" cy="5236115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D95C0D-D7DC-EF40-9E45-F5F0A4817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1753" y="4172000"/>
            <a:ext cx="6907708" cy="906636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+mn-lt"/>
              </a:rPr>
              <a:t>Анализ </a:t>
            </a:r>
            <a:r>
              <a:rPr lang="ru-RU" sz="2800" b="1" dirty="0">
                <a:latin typeface="+mn-lt"/>
              </a:rPr>
              <a:t>опыта трансформирования почтовой отрасли других стран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B85EA7E-BEC4-B745-B2A8-D4E4AFC614F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 smtClean="0">
                <a:latin typeface="+mn-lt"/>
              </a:rPr>
              <a:t>Институт государственного и муниципального управления</a:t>
            </a:r>
            <a:endParaRPr lang="ru-RU" dirty="0">
              <a:latin typeface="+mn-lt"/>
            </a:endParaRP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6FAE0FA-3CAF-BA4B-8F9F-5FEF3C2F3CC6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867161" y="5745589"/>
            <a:ext cx="2217738" cy="179723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latin typeface="+mj-lt"/>
              </a:rPr>
              <a:t>Москва 2022</a:t>
            </a:r>
            <a:endParaRPr lang="ru-RU" dirty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8016" y="6408402"/>
            <a:ext cx="14782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ru-RU" sz="1200" dirty="0" smtClean="0">
                <a:solidFill>
                  <a:schemeClr val="bg1"/>
                </a:solidFill>
                <a:latin typeface="+mj-lt"/>
              </a:rPr>
              <a:t>*конфиденциально</a:t>
            </a:r>
            <a:endParaRPr lang="ru-RU" sz="12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216" y="1071017"/>
            <a:ext cx="2820543" cy="557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769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2">
            <a:extLst>
              <a:ext uri="{FF2B5EF4-FFF2-40B4-BE49-F238E27FC236}">
                <a16:creationId xmlns:a16="http://schemas.microsoft.com/office/drawing/2014/main" id="{7AC81546-73C9-4A34-9DC3-52E53ED1227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18382" b="-1"/>
          <a:stretch/>
        </p:blipFill>
        <p:spPr>
          <a:xfrm>
            <a:off x="6223211" y="560738"/>
            <a:ext cx="2561760" cy="37625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4" t="10882" r="3375" b="14869"/>
          <a:stretch/>
        </p:blipFill>
        <p:spPr>
          <a:xfrm>
            <a:off x="504231" y="1124718"/>
            <a:ext cx="789919" cy="618741"/>
          </a:xfrm>
          <a:prstGeom prst="rect">
            <a:avLst/>
          </a:prstGeom>
        </p:spPr>
      </p:pic>
      <p:sp>
        <p:nvSpPr>
          <p:cNvPr id="10" name="Текст 1">
            <a:extLst>
              <a:ext uri="{FF2B5EF4-FFF2-40B4-BE49-F238E27FC236}">
                <a16:creationId xmlns:a16="http://schemas.microsoft.com/office/drawing/2014/main" id="{7AC8064E-5791-204C-B92F-A018279494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43689" y="540904"/>
            <a:ext cx="1901825" cy="415925"/>
          </a:xfrm>
        </p:spPr>
        <p:txBody>
          <a:bodyPr/>
          <a:lstStyle/>
          <a:p>
            <a:r>
              <a:rPr lang="ru-RU" dirty="0" smtClean="0">
                <a:solidFill>
                  <a:srgbClr val="102D69"/>
                </a:solidFill>
                <a:latin typeface="+mj-lt"/>
              </a:rPr>
              <a:t>Институт государственного и муниципального управления</a:t>
            </a:r>
            <a:endParaRPr lang="ru-RU" dirty="0">
              <a:solidFill>
                <a:srgbClr val="102D69"/>
              </a:solidFill>
              <a:latin typeface="+mj-lt"/>
            </a:endParaRPr>
          </a:p>
        </p:txBody>
      </p:sp>
      <p:sp>
        <p:nvSpPr>
          <p:cNvPr id="11" name="Текст 2">
            <a:extLst>
              <a:ext uri="{FF2B5EF4-FFF2-40B4-BE49-F238E27FC236}">
                <a16:creationId xmlns:a16="http://schemas.microsoft.com/office/drawing/2014/main" id="{C5A111DD-C00C-2D48-9F7A-4E23C5BA0C6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510979" y="544811"/>
            <a:ext cx="2070100" cy="408109"/>
          </a:xfrm>
        </p:spPr>
        <p:txBody>
          <a:bodyPr/>
          <a:lstStyle/>
          <a:p>
            <a:r>
              <a:rPr lang="ru-RU" dirty="0" smtClean="0">
                <a:latin typeface="+mj-lt"/>
              </a:rPr>
              <a:t>Анализ </a:t>
            </a:r>
            <a:r>
              <a:rPr lang="ru-RU" dirty="0">
                <a:latin typeface="+mj-lt"/>
              </a:rPr>
              <a:t>опыта трансформирования почтовой отрасли других стран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232447" y="1266405"/>
            <a:ext cx="7853385" cy="4485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ru-RU" sz="2000" dirty="0" smtClean="0">
                <a:solidFill>
                  <a:srgbClr val="102D69"/>
                </a:solidFill>
                <a:latin typeface="+mj-lt"/>
              </a:rPr>
              <a:t>Почта США. Показатели</a:t>
            </a:r>
            <a:endParaRPr lang="ru-RU" sz="2000" dirty="0">
              <a:solidFill>
                <a:srgbClr val="102D69"/>
              </a:solidFill>
              <a:latin typeface="+mj-lt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/>
          </p:nvPr>
        </p:nvGraphicFramePr>
        <p:xfrm>
          <a:off x="471139" y="1889232"/>
          <a:ext cx="11376000" cy="456069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960000">
                  <a:extLst>
                    <a:ext uri="{9D8B030D-6E8A-4147-A177-3AD203B41FA5}">
                      <a16:colId xmlns:a16="http://schemas.microsoft.com/office/drawing/2014/main" val="2568655664"/>
                    </a:ext>
                  </a:extLst>
                </a:gridCol>
                <a:gridCol w="1224000">
                  <a:extLst>
                    <a:ext uri="{9D8B030D-6E8A-4147-A177-3AD203B41FA5}">
                      <a16:colId xmlns:a16="http://schemas.microsoft.com/office/drawing/2014/main" val="3548277060"/>
                    </a:ext>
                  </a:extLst>
                </a:gridCol>
                <a:gridCol w="1224000">
                  <a:extLst>
                    <a:ext uri="{9D8B030D-6E8A-4147-A177-3AD203B41FA5}">
                      <a16:colId xmlns:a16="http://schemas.microsoft.com/office/drawing/2014/main" val="3477373212"/>
                    </a:ext>
                  </a:extLst>
                </a:gridCol>
                <a:gridCol w="1224000">
                  <a:extLst>
                    <a:ext uri="{9D8B030D-6E8A-4147-A177-3AD203B41FA5}">
                      <a16:colId xmlns:a16="http://schemas.microsoft.com/office/drawing/2014/main" val="1851217187"/>
                    </a:ext>
                  </a:extLst>
                </a:gridCol>
                <a:gridCol w="1224000">
                  <a:extLst>
                    <a:ext uri="{9D8B030D-6E8A-4147-A177-3AD203B41FA5}">
                      <a16:colId xmlns:a16="http://schemas.microsoft.com/office/drawing/2014/main" val="1436872153"/>
                    </a:ext>
                  </a:extLst>
                </a:gridCol>
                <a:gridCol w="1224000">
                  <a:extLst>
                    <a:ext uri="{9D8B030D-6E8A-4147-A177-3AD203B41FA5}">
                      <a16:colId xmlns:a16="http://schemas.microsoft.com/office/drawing/2014/main" val="2872507233"/>
                    </a:ext>
                  </a:extLst>
                </a:gridCol>
                <a:gridCol w="1296000">
                  <a:extLst>
                    <a:ext uri="{9D8B030D-6E8A-4147-A177-3AD203B41FA5}">
                      <a16:colId xmlns:a16="http://schemas.microsoft.com/office/drawing/2014/main" val="1985240504"/>
                    </a:ext>
                  </a:extLst>
                </a:gridCol>
              </a:tblGrid>
              <a:tr h="60021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u="none" strike="noStrike" dirty="0">
                          <a:effectLst/>
                          <a:latin typeface="+mn-lt"/>
                        </a:rPr>
                        <a:t>Показатели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u="none" strike="noStrike" dirty="0">
                          <a:effectLst/>
                          <a:latin typeface="+mn-lt"/>
                        </a:rPr>
                        <a:t>2000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u="none" strike="noStrike" dirty="0">
                          <a:effectLst/>
                          <a:latin typeface="+mn-lt"/>
                        </a:rPr>
                        <a:t>2005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u="none" strike="noStrike" dirty="0">
                          <a:effectLst/>
                          <a:latin typeface="+mn-lt"/>
                        </a:rPr>
                        <a:t>2010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u="none" strike="noStrike" dirty="0">
                          <a:effectLst/>
                          <a:latin typeface="+mn-lt"/>
                        </a:rPr>
                        <a:t>2015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u="none" strike="noStrike" dirty="0">
                          <a:effectLst/>
                          <a:latin typeface="+mn-lt"/>
                        </a:rPr>
                        <a:t>2020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u="none" strike="noStrike" dirty="0" smtClean="0">
                          <a:effectLst/>
                          <a:latin typeface="+mn-lt"/>
                        </a:rPr>
                        <a:t>Динамика (2020 </a:t>
                      </a:r>
                      <a:r>
                        <a:rPr lang="ru-RU" sz="1300" b="1" u="none" strike="noStrike" dirty="0">
                          <a:effectLst/>
                          <a:latin typeface="+mn-lt"/>
                        </a:rPr>
                        <a:t>к 2000), %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36200549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u="none" strike="noStrike" dirty="0">
                          <a:effectLst/>
                          <a:latin typeface="+mj-lt"/>
                        </a:rPr>
                        <a:t>ВВП, млрд долларов США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dirty="0">
                          <a:effectLst/>
                          <a:latin typeface="+mj-lt"/>
                        </a:rPr>
                        <a:t>13 138,05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dirty="0">
                          <a:effectLst/>
                          <a:latin typeface="+mj-lt"/>
                        </a:rPr>
                        <a:t>14 901,25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dirty="0">
                          <a:effectLst/>
                          <a:latin typeface="+mj-lt"/>
                        </a:rPr>
                        <a:t>15 649,00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dirty="0">
                          <a:effectLst/>
                          <a:latin typeface="+mj-lt"/>
                        </a:rPr>
                        <a:t>17 390,30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dirty="0">
                          <a:effectLst/>
                          <a:latin typeface="+mj-lt"/>
                        </a:rPr>
                        <a:t>18 384,70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dirty="0">
                          <a:effectLst/>
                          <a:latin typeface="+mj-lt"/>
                        </a:rPr>
                        <a:t>39,93%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397326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u="none" strike="noStrike" dirty="0">
                          <a:effectLst/>
                          <a:latin typeface="+mj-lt"/>
                        </a:rPr>
                        <a:t>Количество населения, млн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>
                          <a:effectLst/>
                          <a:latin typeface="+mj-lt"/>
                        </a:rPr>
                        <a:t>282,16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dirty="0">
                          <a:effectLst/>
                          <a:latin typeface="+mj-lt"/>
                        </a:rPr>
                        <a:t>295,52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dirty="0">
                          <a:effectLst/>
                          <a:latin typeface="+mj-lt"/>
                        </a:rPr>
                        <a:t>309,33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dirty="0">
                          <a:effectLst/>
                          <a:latin typeface="+mj-lt"/>
                        </a:rPr>
                        <a:t>320,64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dirty="0">
                          <a:effectLst/>
                          <a:latin typeface="+mj-lt"/>
                        </a:rPr>
                        <a:t>330,14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dirty="0">
                          <a:effectLst/>
                          <a:latin typeface="+mj-lt"/>
                        </a:rPr>
                        <a:t>17,00%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6174607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fontAlgn="b"/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228228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u="none" strike="noStrike" dirty="0">
                          <a:effectLst/>
                          <a:latin typeface="+mj-lt"/>
                        </a:rPr>
                        <a:t>Выручка (общая), млн долларов США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dirty="0">
                          <a:effectLst/>
                          <a:latin typeface="+mj-lt"/>
                        </a:rPr>
                        <a:t>64 475,60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dirty="0">
                          <a:effectLst/>
                          <a:latin typeface="+mj-lt"/>
                        </a:rPr>
                        <a:t>69 993,00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dirty="0">
                          <a:effectLst/>
                          <a:latin typeface="+mj-lt"/>
                        </a:rPr>
                        <a:t>67 052,00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dirty="0">
                          <a:effectLst/>
                          <a:latin typeface="+mj-lt"/>
                        </a:rPr>
                        <a:t>68 928,00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dirty="0">
                          <a:effectLst/>
                          <a:latin typeface="+mj-lt"/>
                        </a:rPr>
                        <a:t>73 133,00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dirty="0">
                          <a:effectLst/>
                          <a:latin typeface="+mj-lt"/>
                        </a:rPr>
                        <a:t>13,43%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2F5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153396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u="none" strike="noStrike" dirty="0">
                          <a:effectLst/>
                          <a:latin typeface="+mj-lt"/>
                        </a:rPr>
                        <a:t>Прибыль (до налогов), млн долларов США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dirty="0">
                          <a:effectLst/>
                          <a:latin typeface="+mj-lt"/>
                        </a:rPr>
                        <a:t>1 548,00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dirty="0">
                          <a:effectLst/>
                          <a:latin typeface="+mj-lt"/>
                        </a:rPr>
                        <a:t>1 626,00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6080641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u="none" strike="noStrike" dirty="0">
                          <a:effectLst/>
                          <a:latin typeface="+mj-lt"/>
                        </a:rPr>
                        <a:t>Чистая прибыль (после вычета налогов), млн долларов США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dirty="0">
                          <a:effectLst/>
                          <a:latin typeface="+mj-lt"/>
                        </a:rPr>
                        <a:t>-199,00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dirty="0">
                          <a:effectLst/>
                          <a:latin typeface="+mj-lt"/>
                        </a:rPr>
                        <a:t>1 445,00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dirty="0">
                          <a:effectLst/>
                          <a:latin typeface="+mj-lt"/>
                        </a:rPr>
                        <a:t>-8 505,00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dirty="0">
                          <a:effectLst/>
                          <a:latin typeface="+mj-lt"/>
                        </a:rPr>
                        <a:t>-5 060,00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dirty="0">
                          <a:effectLst/>
                          <a:latin typeface="+mj-lt"/>
                        </a:rPr>
                        <a:t>-9 176,00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dirty="0" smtClean="0">
                          <a:effectLst/>
                          <a:latin typeface="+mj-lt"/>
                        </a:rPr>
                        <a:t>4 511,06</a:t>
                      </a:r>
                      <a:r>
                        <a:rPr lang="ru-RU" sz="1300" u="none" strike="noStrike" dirty="0">
                          <a:effectLst/>
                          <a:latin typeface="+mj-lt"/>
                        </a:rPr>
                        <a:t>%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2F5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21019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u="none" strike="noStrike" dirty="0">
                          <a:effectLst/>
                          <a:latin typeface="+mj-lt"/>
                        </a:rPr>
                        <a:t>Чистые активы, млн долларов США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>
                          <a:effectLst/>
                          <a:latin typeface="+mj-lt"/>
                        </a:rPr>
                        <a:t>58 283,00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dirty="0">
                          <a:effectLst/>
                          <a:latin typeface="+mj-lt"/>
                        </a:rPr>
                        <a:t>24 998,00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dirty="0">
                          <a:effectLst/>
                          <a:latin typeface="+mj-lt"/>
                        </a:rPr>
                        <a:t>24 326,00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dirty="0">
                          <a:effectLst/>
                          <a:latin typeface="+mj-lt"/>
                        </a:rPr>
                        <a:t>24 014,00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>
                          <a:effectLst/>
                          <a:latin typeface="+mj-lt"/>
                        </a:rPr>
                        <a:t>35 904,00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-38,40%</a:t>
                      </a:r>
                      <a:endParaRPr lang="ru-RU" sz="1300" b="0" i="0" u="none" strike="noStrike" dirty="0">
                        <a:solidFill>
                          <a:srgbClr val="FF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3670601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u="none" strike="noStrike" dirty="0">
                          <a:effectLst/>
                          <a:latin typeface="+mj-lt"/>
                        </a:rPr>
                        <a:t>Количество занятых (полная занятость), человек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dirty="0">
                          <a:effectLst/>
                          <a:latin typeface="+mj-lt"/>
                        </a:rPr>
                        <a:t>787 538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dirty="0">
                          <a:effectLst/>
                          <a:latin typeface="+mj-lt"/>
                        </a:rPr>
                        <a:t>704 716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dirty="0">
                          <a:effectLst/>
                          <a:latin typeface="+mj-lt"/>
                        </a:rPr>
                        <a:t>583 908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dirty="0">
                          <a:effectLst/>
                          <a:latin typeface="+mj-lt"/>
                        </a:rPr>
                        <a:t>491 863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dirty="0">
                          <a:effectLst/>
                          <a:latin typeface="+mj-lt"/>
                        </a:rPr>
                        <a:t>495 941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-37,03%</a:t>
                      </a:r>
                      <a:endParaRPr lang="ru-RU" sz="1300" b="0" i="0" u="none" strike="noStrike" dirty="0">
                        <a:solidFill>
                          <a:srgbClr val="FF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2F5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792886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u="none" strike="noStrike" dirty="0">
                          <a:effectLst/>
                          <a:latin typeface="+mj-lt"/>
                        </a:rPr>
                        <a:t>Количество занятых (частичная занятость), человек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>
                          <a:effectLst/>
                          <a:latin typeface="+mj-lt"/>
                        </a:rPr>
                        <a:t>113 700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dirty="0">
                          <a:effectLst/>
                          <a:latin typeface="+mj-lt"/>
                        </a:rPr>
                        <a:t>98 284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dirty="0">
                          <a:effectLst/>
                          <a:latin typeface="+mj-lt"/>
                        </a:rPr>
                        <a:t>87 779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dirty="0">
                          <a:effectLst/>
                          <a:latin typeface="+mj-lt"/>
                        </a:rPr>
                        <a:t>129 974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dirty="0">
                          <a:effectLst/>
                          <a:latin typeface="+mj-lt"/>
                        </a:rPr>
                        <a:t>148 092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dirty="0">
                          <a:effectLst/>
                          <a:latin typeface="+mj-lt"/>
                        </a:rPr>
                        <a:t>30,25%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8875342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u="none" strike="noStrike" dirty="0">
                          <a:effectLst/>
                          <a:latin typeface="+mj-lt"/>
                        </a:rPr>
                        <a:t>Всего занятых, человек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dirty="0">
                          <a:effectLst/>
                          <a:latin typeface="+mj-lt"/>
                        </a:rPr>
                        <a:t>901 238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dirty="0">
                          <a:effectLst/>
                          <a:latin typeface="+mj-lt"/>
                        </a:rPr>
                        <a:t>803 000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dirty="0">
                          <a:effectLst/>
                          <a:latin typeface="+mj-lt"/>
                        </a:rPr>
                        <a:t>671 687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dirty="0">
                          <a:effectLst/>
                          <a:latin typeface="+mj-lt"/>
                        </a:rPr>
                        <a:t>621 837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dirty="0">
                          <a:effectLst/>
                          <a:latin typeface="+mj-lt"/>
                        </a:rPr>
                        <a:t>644 033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-28,54%</a:t>
                      </a:r>
                      <a:endParaRPr lang="ru-RU" sz="1300" b="0" i="0" u="none" strike="noStrike" dirty="0">
                        <a:solidFill>
                          <a:srgbClr val="FF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2F5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2809628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u="none" strike="noStrike" dirty="0">
                          <a:effectLst/>
                          <a:latin typeface="+mj-lt"/>
                        </a:rPr>
                        <a:t>Производительность труда, долларов США на человека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>
                          <a:effectLst/>
                          <a:latin typeface="+mj-lt"/>
                        </a:rPr>
                        <a:t>71 541,15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>
                          <a:effectLst/>
                          <a:latin typeface="+mj-lt"/>
                        </a:rPr>
                        <a:t>87 164,38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>
                          <a:effectLst/>
                          <a:latin typeface="+mj-lt"/>
                        </a:rPr>
                        <a:t>99 826,26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dirty="0">
                          <a:effectLst/>
                          <a:latin typeface="+mj-lt"/>
                        </a:rPr>
                        <a:t>110 845,77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dirty="0">
                          <a:effectLst/>
                          <a:latin typeface="+mj-lt"/>
                        </a:rPr>
                        <a:t>113 554,74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dirty="0">
                          <a:effectLst/>
                          <a:latin typeface="+mj-lt"/>
                        </a:rPr>
                        <a:t>58,73%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58157499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u="none" strike="noStrike" dirty="0">
                          <a:effectLst/>
                          <a:latin typeface="+mj-lt"/>
                        </a:rPr>
                        <a:t>Количество отделений всего, единиц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dirty="0">
                          <a:effectLst/>
                          <a:latin typeface="+mj-lt"/>
                        </a:rPr>
                        <a:t>38 060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dirty="0">
                          <a:effectLst/>
                          <a:latin typeface="+mj-lt"/>
                        </a:rPr>
                        <a:t>37 142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dirty="0">
                          <a:effectLst/>
                          <a:latin typeface="+mj-lt"/>
                        </a:rPr>
                        <a:t>36 222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dirty="0">
                          <a:effectLst/>
                          <a:latin typeface="+mj-lt"/>
                        </a:rPr>
                        <a:t>35 520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dirty="0">
                          <a:effectLst/>
                          <a:latin typeface="+mj-lt"/>
                        </a:rPr>
                        <a:t>34 451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-9,48%</a:t>
                      </a:r>
                      <a:endParaRPr lang="ru-RU" sz="1300" b="0" i="0" u="none" strike="noStrike" dirty="0">
                        <a:solidFill>
                          <a:srgbClr val="FF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2F5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7445537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u="none" strike="noStrike" dirty="0">
                          <a:effectLst/>
                          <a:latin typeface="+mj-lt"/>
                        </a:rPr>
                        <a:t>Количество отделений "лицензия", единиц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>
                          <a:effectLst/>
                          <a:latin typeface="+mj-lt"/>
                        </a:rPr>
                        <a:t>2 833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>
                          <a:effectLst/>
                          <a:latin typeface="+mj-lt"/>
                        </a:rPr>
                        <a:t>3 116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>
                          <a:effectLst/>
                          <a:latin typeface="+mj-lt"/>
                        </a:rPr>
                        <a:t>2 931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>
                          <a:effectLst/>
                          <a:latin typeface="+mj-lt"/>
                        </a:rPr>
                        <a:t>2 504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>
                          <a:effectLst/>
                          <a:latin typeface="+mj-lt"/>
                        </a:rPr>
                        <a:t>2 094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-26,09%</a:t>
                      </a:r>
                      <a:endParaRPr lang="ru-RU" sz="1300" b="0" i="0" u="none" strike="noStrike" dirty="0">
                        <a:solidFill>
                          <a:srgbClr val="FF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405309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3471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2">
            <a:extLst>
              <a:ext uri="{FF2B5EF4-FFF2-40B4-BE49-F238E27FC236}">
                <a16:creationId xmlns:a16="http://schemas.microsoft.com/office/drawing/2014/main" id="{7AC81546-73C9-4A34-9DC3-52E53ED1227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18382" b="-1"/>
          <a:stretch/>
        </p:blipFill>
        <p:spPr>
          <a:xfrm>
            <a:off x="6223211" y="560738"/>
            <a:ext cx="2561760" cy="376256"/>
          </a:xfrm>
          <a:prstGeom prst="rect">
            <a:avLst/>
          </a:prstGeom>
        </p:spPr>
      </p:pic>
      <p:sp>
        <p:nvSpPr>
          <p:cNvPr id="10" name="Текст 1">
            <a:extLst>
              <a:ext uri="{FF2B5EF4-FFF2-40B4-BE49-F238E27FC236}">
                <a16:creationId xmlns:a16="http://schemas.microsoft.com/office/drawing/2014/main" id="{7AC8064E-5791-204C-B92F-A018279494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43689" y="540904"/>
            <a:ext cx="1901825" cy="415925"/>
          </a:xfrm>
        </p:spPr>
        <p:txBody>
          <a:bodyPr/>
          <a:lstStyle/>
          <a:p>
            <a:r>
              <a:rPr lang="ru-RU" dirty="0" smtClean="0">
                <a:solidFill>
                  <a:srgbClr val="112F6D"/>
                </a:solidFill>
                <a:latin typeface="+mj-lt"/>
              </a:rPr>
              <a:t>Институт государственного и муниципального управления</a:t>
            </a:r>
            <a:endParaRPr lang="ru-RU" dirty="0">
              <a:solidFill>
                <a:srgbClr val="112F6D"/>
              </a:solidFill>
              <a:latin typeface="+mj-lt"/>
            </a:endParaRPr>
          </a:p>
        </p:txBody>
      </p:sp>
      <p:sp>
        <p:nvSpPr>
          <p:cNvPr id="11" name="Текст 2">
            <a:extLst>
              <a:ext uri="{FF2B5EF4-FFF2-40B4-BE49-F238E27FC236}">
                <a16:creationId xmlns:a16="http://schemas.microsoft.com/office/drawing/2014/main" id="{C5A111DD-C00C-2D48-9F7A-4E23C5BA0C6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510979" y="544811"/>
            <a:ext cx="2070100" cy="408109"/>
          </a:xfrm>
        </p:spPr>
        <p:txBody>
          <a:bodyPr/>
          <a:lstStyle/>
          <a:p>
            <a:r>
              <a:rPr lang="ru-RU" dirty="0" smtClean="0">
                <a:latin typeface="+mj-lt"/>
              </a:rPr>
              <a:t>Анализ </a:t>
            </a:r>
            <a:r>
              <a:rPr lang="ru-RU" dirty="0">
                <a:latin typeface="+mj-lt"/>
              </a:rPr>
              <a:t>опыта трансформирования почтовой отрасли других стран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19336" y="1234890"/>
            <a:ext cx="7853385" cy="4485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ru-RU" sz="2000" dirty="0" smtClean="0">
                <a:solidFill>
                  <a:srgbClr val="112F6D"/>
                </a:solidFill>
                <a:latin typeface="+mj-lt"/>
              </a:rPr>
              <a:t>Динамика общей выручки почтовых операторов</a:t>
            </a:r>
            <a:endParaRPr lang="ru-RU" sz="2000" dirty="0">
              <a:solidFill>
                <a:srgbClr val="112F6D"/>
              </a:solidFill>
              <a:latin typeface="+mj-lt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21540" y="6169208"/>
            <a:ext cx="11445782" cy="3416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ru-RU" sz="1400" dirty="0" smtClean="0">
                <a:solidFill>
                  <a:srgbClr val="102D69"/>
                </a:solidFill>
                <a:latin typeface="+mj-lt"/>
              </a:rPr>
              <a:t>Темпы </a:t>
            </a:r>
            <a:r>
              <a:rPr lang="ru-RU" sz="1400" dirty="0">
                <a:solidFill>
                  <a:srgbClr val="102D69"/>
                </a:solidFill>
                <a:latin typeface="+mj-lt"/>
              </a:rPr>
              <a:t>роста общей выручки почтовых служб (от базового </a:t>
            </a:r>
            <a:r>
              <a:rPr lang="ru-RU" sz="1400" dirty="0" smtClean="0">
                <a:solidFill>
                  <a:srgbClr val="102D69"/>
                </a:solidFill>
                <a:latin typeface="+mj-lt"/>
              </a:rPr>
              <a:t>года по каждому оператору на основании присутствующих в свободном доступе данных)</a:t>
            </a:r>
            <a:endParaRPr lang="ru-RU" sz="1400" dirty="0">
              <a:solidFill>
                <a:srgbClr val="102D69"/>
              </a:solidFill>
              <a:latin typeface="+mj-lt"/>
            </a:endParaRPr>
          </a:p>
        </p:txBody>
      </p:sp>
      <p:graphicFrame>
        <p:nvGraphicFramePr>
          <p:cNvPr id="17" name="Диаграмма 16">
            <a:extLst>
              <a:ext uri="{FF2B5EF4-FFF2-40B4-BE49-F238E27FC236}">
                <a16:creationId xmlns:a16="http://schemas.microsoft.com/office/drawing/2014/main" id="{C5E7CE45-E797-4B04-9938-153BD56307F9}"/>
              </a:ext>
            </a:extLst>
          </p:cNvPr>
          <p:cNvGraphicFramePr/>
          <p:nvPr/>
        </p:nvGraphicFramePr>
        <p:xfrm>
          <a:off x="719264" y="1764792"/>
          <a:ext cx="10582720" cy="43553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184976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2">
            <a:extLst>
              <a:ext uri="{FF2B5EF4-FFF2-40B4-BE49-F238E27FC236}">
                <a16:creationId xmlns:a16="http://schemas.microsoft.com/office/drawing/2014/main" id="{7AC81546-73C9-4A34-9DC3-52E53ED1227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18382" b="-1"/>
          <a:stretch/>
        </p:blipFill>
        <p:spPr>
          <a:xfrm>
            <a:off x="6223211" y="560738"/>
            <a:ext cx="2561760" cy="376256"/>
          </a:xfrm>
          <a:prstGeom prst="rect">
            <a:avLst/>
          </a:prstGeom>
        </p:spPr>
      </p:pic>
      <p:sp>
        <p:nvSpPr>
          <p:cNvPr id="10" name="Текст 1">
            <a:extLst>
              <a:ext uri="{FF2B5EF4-FFF2-40B4-BE49-F238E27FC236}">
                <a16:creationId xmlns:a16="http://schemas.microsoft.com/office/drawing/2014/main" id="{7AC8064E-5791-204C-B92F-A018279494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43689" y="540904"/>
            <a:ext cx="1901825" cy="415925"/>
          </a:xfrm>
        </p:spPr>
        <p:txBody>
          <a:bodyPr/>
          <a:lstStyle/>
          <a:p>
            <a:r>
              <a:rPr lang="ru-RU" dirty="0" smtClean="0">
                <a:solidFill>
                  <a:srgbClr val="102D69"/>
                </a:solidFill>
                <a:latin typeface="+mj-lt"/>
              </a:rPr>
              <a:t>Институт государственного и муниципального управления</a:t>
            </a:r>
            <a:endParaRPr lang="ru-RU" dirty="0">
              <a:solidFill>
                <a:srgbClr val="102D69"/>
              </a:solidFill>
              <a:latin typeface="+mj-lt"/>
            </a:endParaRPr>
          </a:p>
        </p:txBody>
      </p:sp>
      <p:sp>
        <p:nvSpPr>
          <p:cNvPr id="11" name="Текст 2">
            <a:extLst>
              <a:ext uri="{FF2B5EF4-FFF2-40B4-BE49-F238E27FC236}">
                <a16:creationId xmlns:a16="http://schemas.microsoft.com/office/drawing/2014/main" id="{C5A111DD-C00C-2D48-9F7A-4E23C5BA0C6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510979" y="544811"/>
            <a:ext cx="2070100" cy="408109"/>
          </a:xfrm>
        </p:spPr>
        <p:txBody>
          <a:bodyPr/>
          <a:lstStyle/>
          <a:p>
            <a:r>
              <a:rPr lang="ru-RU" dirty="0" smtClean="0">
                <a:latin typeface="+mj-lt"/>
              </a:rPr>
              <a:t>Анализ </a:t>
            </a:r>
            <a:r>
              <a:rPr lang="ru-RU" dirty="0">
                <a:latin typeface="+mj-lt"/>
              </a:rPr>
              <a:t>опыта трансформирования почтовой отрасли других стран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19336" y="1234890"/>
            <a:ext cx="7853385" cy="4485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ru-RU" sz="2000" dirty="0" smtClean="0">
                <a:solidFill>
                  <a:srgbClr val="102D69"/>
                </a:solidFill>
                <a:latin typeface="+mj-lt"/>
              </a:rPr>
              <a:t>Динамика общей выручки почты Китая</a:t>
            </a:r>
            <a:endParaRPr lang="ru-RU" sz="2000" dirty="0">
              <a:solidFill>
                <a:srgbClr val="102D69"/>
              </a:solidFill>
              <a:latin typeface="+mj-lt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854776" y="6255668"/>
            <a:ext cx="4736869" cy="3416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ru-RU" sz="1400" dirty="0" smtClean="0">
                <a:solidFill>
                  <a:srgbClr val="102D69"/>
                </a:solidFill>
                <a:latin typeface="+mj-lt"/>
              </a:rPr>
              <a:t>Темпы </a:t>
            </a:r>
            <a:r>
              <a:rPr lang="ru-RU" sz="1400" dirty="0">
                <a:solidFill>
                  <a:srgbClr val="102D69"/>
                </a:solidFill>
                <a:latin typeface="+mj-lt"/>
              </a:rPr>
              <a:t>роста общей выручки </a:t>
            </a:r>
            <a:r>
              <a:rPr lang="ru-RU" sz="1400" dirty="0" smtClean="0">
                <a:solidFill>
                  <a:srgbClr val="102D69"/>
                </a:solidFill>
                <a:latin typeface="+mj-lt"/>
              </a:rPr>
              <a:t>почты Китая </a:t>
            </a:r>
            <a:r>
              <a:rPr lang="ru-RU" sz="1400" dirty="0">
                <a:solidFill>
                  <a:srgbClr val="102D69"/>
                </a:solidFill>
                <a:latin typeface="+mj-lt"/>
              </a:rPr>
              <a:t>(1980 год - 100%)</a:t>
            </a:r>
          </a:p>
        </p:txBody>
      </p:sp>
      <p:graphicFrame>
        <p:nvGraphicFramePr>
          <p:cNvPr id="8" name="Диаграмма 7">
            <a:extLst>
              <a:ext uri="{FF2B5EF4-FFF2-40B4-BE49-F238E27FC236}">
                <a16:creationId xmlns:a16="http://schemas.microsoft.com/office/drawing/2014/main" id="{5FA42910-B586-4154-9F10-04CE7FBCE377}"/>
              </a:ext>
            </a:extLst>
          </p:cNvPr>
          <p:cNvGraphicFramePr/>
          <p:nvPr/>
        </p:nvGraphicFramePr>
        <p:xfrm>
          <a:off x="619336" y="1927495"/>
          <a:ext cx="10792189" cy="41687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94629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2">
            <a:extLst>
              <a:ext uri="{FF2B5EF4-FFF2-40B4-BE49-F238E27FC236}">
                <a16:creationId xmlns:a16="http://schemas.microsoft.com/office/drawing/2014/main" id="{7AC81546-73C9-4A34-9DC3-52E53ED1227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18382" b="-1"/>
          <a:stretch/>
        </p:blipFill>
        <p:spPr>
          <a:xfrm>
            <a:off x="6223211" y="560738"/>
            <a:ext cx="2561760" cy="376256"/>
          </a:xfrm>
          <a:prstGeom prst="rect">
            <a:avLst/>
          </a:prstGeom>
        </p:spPr>
      </p:pic>
      <p:sp>
        <p:nvSpPr>
          <p:cNvPr id="10" name="Текст 1">
            <a:extLst>
              <a:ext uri="{FF2B5EF4-FFF2-40B4-BE49-F238E27FC236}">
                <a16:creationId xmlns:a16="http://schemas.microsoft.com/office/drawing/2014/main" id="{7AC8064E-5791-204C-B92F-A018279494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43689" y="540904"/>
            <a:ext cx="1901825" cy="415925"/>
          </a:xfrm>
        </p:spPr>
        <p:txBody>
          <a:bodyPr/>
          <a:lstStyle/>
          <a:p>
            <a:r>
              <a:rPr lang="ru-RU" dirty="0" smtClean="0">
                <a:solidFill>
                  <a:srgbClr val="102D69"/>
                </a:solidFill>
                <a:latin typeface="+mj-lt"/>
              </a:rPr>
              <a:t>Институт государственного и муниципального управления</a:t>
            </a:r>
            <a:endParaRPr lang="ru-RU" dirty="0">
              <a:solidFill>
                <a:srgbClr val="102D69"/>
              </a:solidFill>
              <a:latin typeface="+mj-lt"/>
            </a:endParaRPr>
          </a:p>
        </p:txBody>
      </p:sp>
      <p:sp>
        <p:nvSpPr>
          <p:cNvPr id="11" name="Текст 2">
            <a:extLst>
              <a:ext uri="{FF2B5EF4-FFF2-40B4-BE49-F238E27FC236}">
                <a16:creationId xmlns:a16="http://schemas.microsoft.com/office/drawing/2014/main" id="{C5A111DD-C00C-2D48-9F7A-4E23C5BA0C6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510979" y="544811"/>
            <a:ext cx="2070100" cy="408109"/>
          </a:xfrm>
        </p:spPr>
        <p:txBody>
          <a:bodyPr/>
          <a:lstStyle/>
          <a:p>
            <a:r>
              <a:rPr lang="ru-RU" dirty="0" smtClean="0">
                <a:latin typeface="+mj-lt"/>
              </a:rPr>
              <a:t>Анализ </a:t>
            </a:r>
            <a:r>
              <a:rPr lang="ru-RU" dirty="0">
                <a:latin typeface="+mj-lt"/>
              </a:rPr>
              <a:t>опыта трансформирования почтовой отрасли других стран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19336" y="1234890"/>
            <a:ext cx="7853385" cy="4485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ru-RU" sz="2000" dirty="0" smtClean="0">
                <a:solidFill>
                  <a:srgbClr val="102D69"/>
                </a:solidFill>
                <a:latin typeface="+mj-lt"/>
              </a:rPr>
              <a:t>Динамика общей выручки почтовых операторов</a:t>
            </a:r>
            <a:endParaRPr lang="ru-RU" sz="2000" dirty="0">
              <a:solidFill>
                <a:srgbClr val="102D69"/>
              </a:solidFill>
              <a:latin typeface="+mj-lt"/>
            </a:endParaRPr>
          </a:p>
        </p:txBody>
      </p:sp>
      <p:graphicFrame>
        <p:nvGraphicFramePr>
          <p:cNvPr id="9" name="Диаграмма 8">
            <a:extLst>
              <a:ext uri="{FF2B5EF4-FFF2-40B4-BE49-F238E27FC236}">
                <a16:creationId xmlns:a16="http://schemas.microsoft.com/office/drawing/2014/main" id="{95038D44-6106-4634-896F-8D7F90BD9F3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91008638"/>
              </p:ext>
            </p:extLst>
          </p:nvPr>
        </p:nvGraphicFramePr>
        <p:xfrm>
          <a:off x="6821424" y="1961535"/>
          <a:ext cx="4672585" cy="4014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7504091" y="5994695"/>
            <a:ext cx="4513496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ru-RU" sz="1400" dirty="0" smtClean="0">
                <a:solidFill>
                  <a:srgbClr val="102D69"/>
                </a:solidFill>
                <a:latin typeface="+mj-lt"/>
              </a:rPr>
              <a:t>Динамика </a:t>
            </a:r>
            <a:r>
              <a:rPr lang="ru-RU" sz="1400" dirty="0">
                <a:solidFill>
                  <a:srgbClr val="102D69"/>
                </a:solidFill>
                <a:latin typeface="+mj-lt"/>
              </a:rPr>
              <a:t>общей выручки почтовых операторов относительно базового года (2007 = 100%, без Китая)</a:t>
            </a:r>
          </a:p>
        </p:txBody>
      </p:sp>
      <p:graphicFrame>
        <p:nvGraphicFramePr>
          <p:cNvPr id="14" name="Диаграмма 13">
            <a:extLst>
              <a:ext uri="{FF2B5EF4-FFF2-40B4-BE49-F238E27FC236}">
                <a16:creationId xmlns:a16="http://schemas.microsoft.com/office/drawing/2014/main" id="{A003B52D-D24A-471E-A3E3-5EBE8C4AAC6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98012114"/>
              </p:ext>
            </p:extLst>
          </p:nvPr>
        </p:nvGraphicFramePr>
        <p:xfrm>
          <a:off x="749808" y="1981370"/>
          <a:ext cx="5029200" cy="39165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5" name="Прямоугольник 14"/>
          <p:cNvSpPr/>
          <p:nvPr/>
        </p:nvSpPr>
        <p:spPr>
          <a:xfrm>
            <a:off x="1067583" y="5976007"/>
            <a:ext cx="4513496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ru-RU" sz="1400" dirty="0" smtClean="0">
                <a:solidFill>
                  <a:srgbClr val="102D69"/>
                </a:solidFill>
                <a:latin typeface="+mj-lt"/>
              </a:rPr>
              <a:t>Динамика </a:t>
            </a:r>
            <a:r>
              <a:rPr lang="ru-RU" sz="1400" dirty="0">
                <a:solidFill>
                  <a:srgbClr val="102D69"/>
                </a:solidFill>
                <a:latin typeface="+mj-lt"/>
              </a:rPr>
              <a:t>общей выручки почтовых операторов относительно базового года (2007 = 100</a:t>
            </a:r>
            <a:r>
              <a:rPr lang="ru-RU" sz="1400" dirty="0" smtClean="0">
                <a:solidFill>
                  <a:srgbClr val="102D69"/>
                </a:solidFill>
                <a:latin typeface="+mj-lt"/>
              </a:rPr>
              <a:t>%)</a:t>
            </a:r>
            <a:endParaRPr lang="ru-RU" sz="1400" dirty="0">
              <a:solidFill>
                <a:srgbClr val="102D69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45576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2">
            <a:extLst>
              <a:ext uri="{FF2B5EF4-FFF2-40B4-BE49-F238E27FC236}">
                <a16:creationId xmlns:a16="http://schemas.microsoft.com/office/drawing/2014/main" id="{7AC81546-73C9-4A34-9DC3-52E53ED1227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18382" b="-1"/>
          <a:stretch/>
        </p:blipFill>
        <p:spPr>
          <a:xfrm>
            <a:off x="6223211" y="560738"/>
            <a:ext cx="2561760" cy="376256"/>
          </a:xfrm>
          <a:prstGeom prst="rect">
            <a:avLst/>
          </a:prstGeom>
        </p:spPr>
      </p:pic>
      <p:sp>
        <p:nvSpPr>
          <p:cNvPr id="10" name="Текст 1">
            <a:extLst>
              <a:ext uri="{FF2B5EF4-FFF2-40B4-BE49-F238E27FC236}">
                <a16:creationId xmlns:a16="http://schemas.microsoft.com/office/drawing/2014/main" id="{7AC8064E-5791-204C-B92F-A018279494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43689" y="540904"/>
            <a:ext cx="1901825" cy="415925"/>
          </a:xfrm>
        </p:spPr>
        <p:txBody>
          <a:bodyPr/>
          <a:lstStyle/>
          <a:p>
            <a:r>
              <a:rPr lang="ru-RU" dirty="0" smtClean="0">
                <a:solidFill>
                  <a:srgbClr val="102D69"/>
                </a:solidFill>
                <a:latin typeface="+mj-lt"/>
              </a:rPr>
              <a:t>Институт государственного и муниципального управления</a:t>
            </a:r>
            <a:endParaRPr lang="ru-RU" dirty="0">
              <a:solidFill>
                <a:srgbClr val="102D69"/>
              </a:solidFill>
              <a:latin typeface="+mj-lt"/>
            </a:endParaRPr>
          </a:p>
        </p:txBody>
      </p:sp>
      <p:sp>
        <p:nvSpPr>
          <p:cNvPr id="11" name="Текст 2">
            <a:extLst>
              <a:ext uri="{FF2B5EF4-FFF2-40B4-BE49-F238E27FC236}">
                <a16:creationId xmlns:a16="http://schemas.microsoft.com/office/drawing/2014/main" id="{C5A111DD-C00C-2D48-9F7A-4E23C5BA0C6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510979" y="544811"/>
            <a:ext cx="2070100" cy="408109"/>
          </a:xfrm>
        </p:spPr>
        <p:txBody>
          <a:bodyPr/>
          <a:lstStyle/>
          <a:p>
            <a:r>
              <a:rPr lang="ru-RU" dirty="0" smtClean="0">
                <a:latin typeface="+mj-lt"/>
              </a:rPr>
              <a:t>Анализ </a:t>
            </a:r>
            <a:r>
              <a:rPr lang="ru-RU" dirty="0">
                <a:latin typeface="+mj-lt"/>
              </a:rPr>
              <a:t>опыта трансформирования почтовой отрасли других стран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96269" y="1586250"/>
            <a:ext cx="2511115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ru-RU" sz="2000" dirty="0" smtClean="0">
                <a:solidFill>
                  <a:srgbClr val="102D69"/>
                </a:solidFill>
                <a:latin typeface="+mj-lt"/>
              </a:rPr>
              <a:t>Динамика темпов роста выручки на одно почтовое отделение</a:t>
            </a:r>
            <a:endParaRPr lang="ru-RU" sz="2000" dirty="0">
              <a:solidFill>
                <a:srgbClr val="102D69"/>
              </a:solidFill>
              <a:latin typeface="+mj-lt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3290298" y="1530040"/>
            <a:ext cx="2664000" cy="2160000"/>
            <a:chOff x="484039" y="1740004"/>
            <a:chExt cx="2664000" cy="2160000"/>
          </a:xfrm>
        </p:grpSpPr>
        <p:graphicFrame>
          <p:nvGraphicFramePr>
            <p:cNvPr id="17" name="Диаграмма 16">
              <a:extLst>
                <a:ext uri="{FF2B5EF4-FFF2-40B4-BE49-F238E27FC236}">
                  <a16:creationId xmlns:a16="http://schemas.microsoft.com/office/drawing/2014/main" id="{7F4806EA-A2BB-4625-A0D4-EE70E47BD287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439433086"/>
                </p:ext>
              </p:extLst>
            </p:nvPr>
          </p:nvGraphicFramePr>
          <p:xfrm>
            <a:off x="484039" y="1740004"/>
            <a:ext cx="2664000" cy="2160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pic>
          <p:nvPicPr>
            <p:cNvPr id="18" name="Рисунок 17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08" t="11750" r="3042" b="15500"/>
            <a:stretch/>
          </p:blipFill>
          <p:spPr>
            <a:xfrm>
              <a:off x="2676700" y="3080817"/>
              <a:ext cx="471339" cy="360000"/>
            </a:xfrm>
            <a:prstGeom prst="rect">
              <a:avLst/>
            </a:prstGeom>
          </p:spPr>
        </p:pic>
      </p:grpSp>
      <p:grpSp>
        <p:nvGrpSpPr>
          <p:cNvPr id="5" name="Группа 4"/>
          <p:cNvGrpSpPr/>
          <p:nvPr/>
        </p:nvGrpSpPr>
        <p:grpSpPr>
          <a:xfrm>
            <a:off x="3353843" y="4158350"/>
            <a:ext cx="2664000" cy="2160000"/>
            <a:chOff x="937399" y="4232110"/>
            <a:chExt cx="2664000" cy="2160000"/>
          </a:xfrm>
        </p:grpSpPr>
        <p:graphicFrame>
          <p:nvGraphicFramePr>
            <p:cNvPr id="19" name="Диаграмма 18">
              <a:extLst>
                <a:ext uri="{FF2B5EF4-FFF2-40B4-BE49-F238E27FC236}">
                  <a16:creationId xmlns:a16="http://schemas.microsoft.com/office/drawing/2014/main" id="{32D935D9-9D10-4262-B858-576678B82395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204673308"/>
                </p:ext>
              </p:extLst>
            </p:nvPr>
          </p:nvGraphicFramePr>
          <p:xfrm>
            <a:off x="937399" y="4232110"/>
            <a:ext cx="2664000" cy="2160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pic>
          <p:nvPicPr>
            <p:cNvPr id="20" name="Рисунок 19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88" t="11591" r="4125" b="16409"/>
            <a:stretch/>
          </p:blipFill>
          <p:spPr>
            <a:xfrm>
              <a:off x="3076919" y="5568005"/>
              <a:ext cx="460935" cy="360000"/>
            </a:xfrm>
            <a:prstGeom prst="rect">
              <a:avLst/>
            </a:prstGeom>
          </p:spPr>
        </p:pic>
      </p:grpSp>
      <p:grpSp>
        <p:nvGrpSpPr>
          <p:cNvPr id="7" name="Группа 6"/>
          <p:cNvGrpSpPr/>
          <p:nvPr/>
        </p:nvGrpSpPr>
        <p:grpSpPr>
          <a:xfrm>
            <a:off x="8955800" y="4158350"/>
            <a:ext cx="2664000" cy="2160000"/>
            <a:chOff x="8393841" y="4158350"/>
            <a:chExt cx="2664000" cy="2160000"/>
          </a:xfrm>
        </p:grpSpPr>
        <p:graphicFrame>
          <p:nvGraphicFramePr>
            <p:cNvPr id="21" name="Диаграмма 20">
              <a:extLst>
                <a:ext uri="{FF2B5EF4-FFF2-40B4-BE49-F238E27FC236}">
                  <a16:creationId xmlns:a16="http://schemas.microsoft.com/office/drawing/2014/main" id="{F0AFFD32-6E40-4298-924D-3AB350968BCF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64571299"/>
                </p:ext>
              </p:extLst>
            </p:nvPr>
          </p:nvGraphicFramePr>
          <p:xfrm>
            <a:off x="8393841" y="4158350"/>
            <a:ext cx="2664000" cy="2160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8"/>
            </a:graphicData>
          </a:graphic>
        </p:graphicFrame>
        <p:pic>
          <p:nvPicPr>
            <p:cNvPr id="22" name="Рисунок 21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34" t="10882" r="3375" b="14869"/>
            <a:stretch/>
          </p:blipFill>
          <p:spPr>
            <a:xfrm>
              <a:off x="10503293" y="5470998"/>
              <a:ext cx="459595" cy="360000"/>
            </a:xfrm>
            <a:prstGeom prst="rect">
              <a:avLst/>
            </a:prstGeom>
          </p:spPr>
        </p:pic>
      </p:grpSp>
      <p:grpSp>
        <p:nvGrpSpPr>
          <p:cNvPr id="2" name="Группа 1"/>
          <p:cNvGrpSpPr/>
          <p:nvPr/>
        </p:nvGrpSpPr>
        <p:grpSpPr>
          <a:xfrm>
            <a:off x="6123049" y="1548088"/>
            <a:ext cx="2664000" cy="2160000"/>
            <a:chOff x="3291277" y="1796380"/>
            <a:chExt cx="2664000" cy="2160000"/>
          </a:xfrm>
        </p:grpSpPr>
        <p:graphicFrame>
          <p:nvGraphicFramePr>
            <p:cNvPr id="23" name="Диаграмма 22">
              <a:extLst>
                <a:ext uri="{FF2B5EF4-FFF2-40B4-BE49-F238E27FC236}">
                  <a16:creationId xmlns:a16="http://schemas.microsoft.com/office/drawing/2014/main" id="{9ED85546-FBC4-4625-8F20-B6555174C4B4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918084897"/>
                </p:ext>
              </p:extLst>
            </p:nvPr>
          </p:nvGraphicFramePr>
          <p:xfrm>
            <a:off x="3291277" y="1796380"/>
            <a:ext cx="2664000" cy="2160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0"/>
            </a:graphicData>
          </a:graphic>
        </p:graphicFrame>
        <p:pic>
          <p:nvPicPr>
            <p:cNvPr id="24" name="Рисунок 23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00" t="11000" r="3249" b="16250"/>
            <a:stretch/>
          </p:blipFill>
          <p:spPr>
            <a:xfrm>
              <a:off x="5421419" y="3117402"/>
              <a:ext cx="456495" cy="360000"/>
            </a:xfrm>
            <a:prstGeom prst="rect">
              <a:avLst/>
            </a:prstGeom>
          </p:spPr>
        </p:pic>
      </p:grpSp>
      <p:grpSp>
        <p:nvGrpSpPr>
          <p:cNvPr id="6" name="Группа 5"/>
          <p:cNvGrpSpPr/>
          <p:nvPr/>
        </p:nvGrpSpPr>
        <p:grpSpPr>
          <a:xfrm>
            <a:off x="6123049" y="4158350"/>
            <a:ext cx="2664000" cy="2160000"/>
            <a:chOff x="4546029" y="4158350"/>
            <a:chExt cx="2664000" cy="2160000"/>
          </a:xfrm>
        </p:grpSpPr>
        <p:graphicFrame>
          <p:nvGraphicFramePr>
            <p:cNvPr id="25" name="Диаграмма 24">
              <a:extLst>
                <a:ext uri="{FF2B5EF4-FFF2-40B4-BE49-F238E27FC236}">
                  <a16:creationId xmlns:a16="http://schemas.microsoft.com/office/drawing/2014/main" id="{3AA1D5A3-108F-46FB-9CF1-CD5A3643E901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019410899"/>
                </p:ext>
              </p:extLst>
            </p:nvPr>
          </p:nvGraphicFramePr>
          <p:xfrm>
            <a:off x="4546029" y="4158350"/>
            <a:ext cx="2664000" cy="2160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2"/>
            </a:graphicData>
          </a:graphic>
        </p:graphicFrame>
        <p:pic>
          <p:nvPicPr>
            <p:cNvPr id="26" name="Рисунок 25"/>
            <p:cNvPicPr>
              <a:picLocks noChangeAspect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05" t="12500" r="3645" b="16250"/>
            <a:stretch/>
          </p:blipFill>
          <p:spPr>
            <a:xfrm>
              <a:off x="6658981" y="5494245"/>
              <a:ext cx="473685" cy="360000"/>
            </a:xfrm>
            <a:prstGeom prst="rect">
              <a:avLst/>
            </a:prstGeom>
          </p:spPr>
        </p:pic>
      </p:grpSp>
      <p:grpSp>
        <p:nvGrpSpPr>
          <p:cNvPr id="4" name="Группа 3"/>
          <p:cNvGrpSpPr/>
          <p:nvPr/>
        </p:nvGrpSpPr>
        <p:grpSpPr>
          <a:xfrm>
            <a:off x="8955800" y="1538596"/>
            <a:ext cx="2664000" cy="2169492"/>
            <a:chOff x="9283604" y="1862187"/>
            <a:chExt cx="2664000" cy="2169492"/>
          </a:xfrm>
        </p:grpSpPr>
        <p:graphicFrame>
          <p:nvGraphicFramePr>
            <p:cNvPr id="27" name="Диаграмма 26">
              <a:extLst>
                <a:ext uri="{FF2B5EF4-FFF2-40B4-BE49-F238E27FC236}">
                  <a16:creationId xmlns:a16="http://schemas.microsoft.com/office/drawing/2014/main" id="{752D71A5-318F-4DA2-B300-DDB7E5A57043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504229294"/>
                </p:ext>
              </p:extLst>
            </p:nvPr>
          </p:nvGraphicFramePr>
          <p:xfrm>
            <a:off x="9283604" y="1862187"/>
            <a:ext cx="2664000" cy="216949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4"/>
            </a:graphicData>
          </a:graphic>
        </p:graphicFrame>
        <p:pic>
          <p:nvPicPr>
            <p:cNvPr id="28" name="Рисунок 27"/>
            <p:cNvPicPr>
              <a:picLocks noChangeAspect="1"/>
            </p:cNvPicPr>
            <p:nvPr/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30" t="12132" r="2836" b="15868"/>
            <a:stretch/>
          </p:blipFill>
          <p:spPr>
            <a:xfrm>
              <a:off x="11351143" y="3158970"/>
              <a:ext cx="471671" cy="360000"/>
            </a:xfrm>
            <a:prstGeom prst="rect">
              <a:avLst/>
            </a:prstGeom>
          </p:spPr>
        </p:pic>
      </p:grpSp>
      <p:grpSp>
        <p:nvGrpSpPr>
          <p:cNvPr id="9" name="Группа 8"/>
          <p:cNvGrpSpPr/>
          <p:nvPr/>
        </p:nvGrpSpPr>
        <p:grpSpPr>
          <a:xfrm>
            <a:off x="521092" y="4084589"/>
            <a:ext cx="2664000" cy="2233761"/>
            <a:chOff x="519175" y="4084589"/>
            <a:chExt cx="2664000" cy="2233761"/>
          </a:xfrm>
        </p:grpSpPr>
        <p:graphicFrame>
          <p:nvGraphicFramePr>
            <p:cNvPr id="29" name="Диаграмма 28">
              <a:extLst>
                <a:ext uri="{FF2B5EF4-FFF2-40B4-BE49-F238E27FC236}">
                  <a16:creationId xmlns:a16="http://schemas.microsoft.com/office/drawing/2014/main" id="{EE3C3C2C-D93C-4253-8071-6D1B2A51597B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976320933"/>
                </p:ext>
              </p:extLst>
            </p:nvPr>
          </p:nvGraphicFramePr>
          <p:xfrm>
            <a:off x="519175" y="4084589"/>
            <a:ext cx="2664000" cy="223376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6"/>
            </a:graphicData>
          </a:graphic>
        </p:graphicFrame>
        <p:pic>
          <p:nvPicPr>
            <p:cNvPr id="30" name="Рисунок 29"/>
            <p:cNvPicPr>
              <a:picLocks noChangeAspect="1"/>
            </p:cNvPicPr>
            <p:nvPr/>
          </p:nvPicPr>
          <p:blipFill rotWithShape="1"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87" t="11750" r="3063" b="17000"/>
            <a:stretch/>
          </p:blipFill>
          <p:spPr>
            <a:xfrm>
              <a:off x="2504420" y="5483682"/>
              <a:ext cx="473685" cy="360000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1069675" y="4253641"/>
              <a:ext cx="369332" cy="412934"/>
            </a:xfrm>
            <a:prstGeom prst="rect">
              <a:avLst/>
            </a:prstGeom>
            <a:noFill/>
          </p:spPr>
          <p:txBody>
            <a:bodyPr vert="vert270" wrap="none" rtlCol="0">
              <a:spAutoFit/>
            </a:bodyPr>
            <a:lstStyle/>
            <a:p>
              <a:r>
                <a:rPr lang="ru-RU" sz="1200" dirty="0" smtClean="0">
                  <a:solidFill>
                    <a:srgbClr val="102D6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Евро</a:t>
              </a:r>
              <a:endParaRPr lang="ru-RU" sz="1200" dirty="0">
                <a:solidFill>
                  <a:srgbClr val="102D69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18519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2">
            <a:extLst>
              <a:ext uri="{FF2B5EF4-FFF2-40B4-BE49-F238E27FC236}">
                <a16:creationId xmlns:a16="http://schemas.microsoft.com/office/drawing/2014/main" id="{7AC81546-73C9-4A34-9DC3-52E53ED1227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18382" b="-1"/>
          <a:stretch/>
        </p:blipFill>
        <p:spPr>
          <a:xfrm>
            <a:off x="6223211" y="560738"/>
            <a:ext cx="2561760" cy="376256"/>
          </a:xfrm>
          <a:prstGeom prst="rect">
            <a:avLst/>
          </a:prstGeom>
        </p:spPr>
      </p:pic>
      <p:sp>
        <p:nvSpPr>
          <p:cNvPr id="10" name="Текст 1">
            <a:extLst>
              <a:ext uri="{FF2B5EF4-FFF2-40B4-BE49-F238E27FC236}">
                <a16:creationId xmlns:a16="http://schemas.microsoft.com/office/drawing/2014/main" id="{7AC8064E-5791-204C-B92F-A018279494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43689" y="540904"/>
            <a:ext cx="1901825" cy="415925"/>
          </a:xfrm>
        </p:spPr>
        <p:txBody>
          <a:bodyPr/>
          <a:lstStyle/>
          <a:p>
            <a:r>
              <a:rPr lang="ru-RU" dirty="0" smtClean="0">
                <a:solidFill>
                  <a:srgbClr val="102D69"/>
                </a:solidFill>
                <a:latin typeface="+mj-lt"/>
              </a:rPr>
              <a:t>Институт государственного и муниципального управления</a:t>
            </a:r>
            <a:endParaRPr lang="ru-RU" dirty="0">
              <a:solidFill>
                <a:srgbClr val="102D69"/>
              </a:solidFill>
              <a:latin typeface="+mj-lt"/>
            </a:endParaRPr>
          </a:p>
        </p:txBody>
      </p:sp>
      <p:sp>
        <p:nvSpPr>
          <p:cNvPr id="11" name="Текст 2">
            <a:extLst>
              <a:ext uri="{FF2B5EF4-FFF2-40B4-BE49-F238E27FC236}">
                <a16:creationId xmlns:a16="http://schemas.microsoft.com/office/drawing/2014/main" id="{C5A111DD-C00C-2D48-9F7A-4E23C5BA0C6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510979" y="544811"/>
            <a:ext cx="2070100" cy="408109"/>
          </a:xfrm>
        </p:spPr>
        <p:txBody>
          <a:bodyPr/>
          <a:lstStyle/>
          <a:p>
            <a:r>
              <a:rPr lang="ru-RU" dirty="0" smtClean="0">
                <a:latin typeface="+mj-lt"/>
              </a:rPr>
              <a:t>Анализ </a:t>
            </a:r>
            <a:r>
              <a:rPr lang="ru-RU" dirty="0">
                <a:latin typeface="+mj-lt"/>
              </a:rPr>
              <a:t>опыта трансформирования почтовой отрасли других стран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4449369"/>
              </p:ext>
            </p:extLst>
          </p:nvPr>
        </p:nvGraphicFramePr>
        <p:xfrm>
          <a:off x="490028" y="1582692"/>
          <a:ext cx="11235102" cy="506053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55102">
                  <a:extLst>
                    <a:ext uri="{9D8B030D-6E8A-4147-A177-3AD203B41FA5}">
                      <a16:colId xmlns:a16="http://schemas.microsoft.com/office/drawing/2014/main" val="2817791468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623042417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1954239443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3628937462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348110418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3904844694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766045185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713394139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321641729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1599293239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1471384524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133612744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1027870937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1084278888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1875050370"/>
                    </a:ext>
                  </a:extLst>
                </a:gridCol>
              </a:tblGrid>
              <a:tr h="108486">
                <a:tc rowSpan="2"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Год</a:t>
                      </a:r>
                      <a:endParaRPr lang="ru-RU" sz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Австралия</a:t>
                      </a:r>
                      <a:endParaRPr lang="ru-RU" sz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Канада</a:t>
                      </a:r>
                      <a:endParaRPr lang="ru-RU" sz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США</a:t>
                      </a:r>
                      <a:endParaRPr lang="ru-RU" sz="12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Британия</a:t>
                      </a:r>
                      <a:endParaRPr lang="ru-RU" sz="12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Бразилия</a:t>
                      </a:r>
                      <a:endParaRPr lang="ru-RU" sz="12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Германия</a:t>
                      </a:r>
                      <a:endParaRPr lang="ru-RU" sz="12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Китай</a:t>
                      </a:r>
                      <a:endParaRPr lang="ru-RU" sz="12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8416833"/>
                  </a:ext>
                </a:extLst>
              </a:tr>
              <a:tr h="41945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7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j-lt"/>
                        </a:rPr>
                        <a:t>выручка, млрд </a:t>
                      </a:r>
                      <a:r>
                        <a:rPr lang="ru-RU" sz="1000" b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j-lt"/>
                        </a:rPr>
                        <a:t>австр.долл</a:t>
                      </a:r>
                      <a:endParaRPr lang="ru-RU" sz="10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7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j-lt"/>
                        </a:rPr>
                        <a:t>ВВП, млрд долл. США</a:t>
                      </a:r>
                      <a:endParaRPr lang="ru-RU" sz="10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7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j-lt"/>
                        </a:rPr>
                        <a:t>выручка, млрд </a:t>
                      </a:r>
                      <a:r>
                        <a:rPr lang="ru-RU" sz="1000" b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j-lt"/>
                        </a:rPr>
                        <a:t>кан</a:t>
                      </a:r>
                      <a:r>
                        <a:rPr lang="ru-RU" sz="10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j-lt"/>
                        </a:rPr>
                        <a:t>. долл.</a:t>
                      </a:r>
                      <a:endParaRPr lang="ru-RU" sz="10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7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j-lt"/>
                        </a:rPr>
                        <a:t>ВВП, млрд долл. США</a:t>
                      </a:r>
                      <a:endParaRPr lang="ru-RU" sz="10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7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j-lt"/>
                        </a:rPr>
                        <a:t>выручка, млрд долл. США</a:t>
                      </a:r>
                      <a:endParaRPr lang="ru-RU" sz="10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7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j-lt"/>
                        </a:rPr>
                        <a:t>ВВП, млрд долл. США</a:t>
                      </a:r>
                      <a:endParaRPr lang="ru-RU" sz="10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7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j-lt"/>
                        </a:rPr>
                        <a:t>выручка, млрд фунт. ст.</a:t>
                      </a:r>
                      <a:endParaRPr lang="ru-RU" sz="10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7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j-lt"/>
                        </a:rPr>
                        <a:t>ВВП, млрд долл. США</a:t>
                      </a:r>
                      <a:endParaRPr lang="ru-RU" sz="10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7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j-lt"/>
                        </a:rPr>
                        <a:t>выручка, млрд </a:t>
                      </a:r>
                      <a:r>
                        <a:rPr lang="ru-RU" sz="1000" b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j-lt"/>
                        </a:rPr>
                        <a:t>браз</a:t>
                      </a:r>
                      <a:r>
                        <a:rPr lang="ru-RU" sz="10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j-lt"/>
                        </a:rPr>
                        <a:t>. Реал</a:t>
                      </a:r>
                      <a:endParaRPr lang="ru-RU" sz="10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7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j-lt"/>
                        </a:rPr>
                        <a:t>ВВП, млрд долл. США</a:t>
                      </a:r>
                      <a:endParaRPr lang="ru-RU" sz="10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7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j-lt"/>
                        </a:rPr>
                        <a:t>выручка, млрд евро</a:t>
                      </a:r>
                      <a:endParaRPr lang="ru-RU" sz="10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7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j-lt"/>
                        </a:rPr>
                        <a:t>ВВП, млрд долл. США</a:t>
                      </a:r>
                      <a:endParaRPr lang="ru-RU" sz="10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7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j-lt"/>
                        </a:rPr>
                        <a:t>выручка, млрд йен</a:t>
                      </a:r>
                      <a:endParaRPr lang="ru-RU" sz="10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7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j-lt"/>
                        </a:rPr>
                        <a:t>ВВП, млрд долл. США</a:t>
                      </a:r>
                      <a:endParaRPr lang="ru-RU" sz="10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6482364"/>
                  </a:ext>
                </a:extLst>
              </a:tr>
              <a:tr h="198000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2000</a:t>
                      </a:r>
                      <a:endParaRPr lang="ru-RU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0" marB="342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3,7</a:t>
                      </a:r>
                      <a:endParaRPr lang="ru-RU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0" marB="342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415,6</a:t>
                      </a:r>
                      <a:endParaRPr lang="ru-RU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0" marB="342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5,6</a:t>
                      </a:r>
                      <a:endParaRPr lang="ru-RU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0" marB="342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744,8</a:t>
                      </a:r>
                      <a:endParaRPr lang="ru-RU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0" marB="342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64,5</a:t>
                      </a:r>
                      <a:endParaRPr lang="ru-RU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0" marB="342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10252,3</a:t>
                      </a:r>
                      <a:endParaRPr lang="ru-RU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0" marB="342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0" marB="342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0" marB="342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2,0</a:t>
                      </a:r>
                      <a:endParaRPr lang="ru-RU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0" marB="342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655,4</a:t>
                      </a:r>
                      <a:endParaRPr lang="ru-RU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0" marB="342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32,7</a:t>
                      </a:r>
                      <a:endParaRPr lang="ru-RU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0" marB="342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1943,1</a:t>
                      </a:r>
                      <a:endParaRPr lang="ru-RU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0" marB="342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23,3</a:t>
                      </a:r>
                      <a:endParaRPr lang="ru-RU" sz="11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0" marB="342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1211,3</a:t>
                      </a:r>
                      <a:endParaRPr lang="ru-RU" sz="11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0" marB="342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36383690"/>
                  </a:ext>
                </a:extLst>
              </a:tr>
              <a:tr h="198000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2001</a:t>
                      </a:r>
                      <a:endParaRPr lang="ru-RU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0" marB="342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3,7</a:t>
                      </a:r>
                      <a:endParaRPr lang="ru-RU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0" marB="342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379,1</a:t>
                      </a:r>
                      <a:endParaRPr lang="ru-RU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0" marB="342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5,9</a:t>
                      </a:r>
                      <a:endParaRPr lang="ru-RU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0" marB="342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739,0</a:t>
                      </a:r>
                      <a:endParaRPr lang="ru-RU" sz="11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0" marB="342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65,8</a:t>
                      </a:r>
                      <a:endParaRPr lang="ru-RU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0" marB="342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10581,8</a:t>
                      </a:r>
                      <a:endParaRPr lang="ru-RU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0" marB="342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0" marB="342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0" marB="342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4,5</a:t>
                      </a:r>
                      <a:endParaRPr lang="ru-RU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0" marB="342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560,0</a:t>
                      </a:r>
                      <a:endParaRPr lang="ru-RU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0" marB="342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33,4</a:t>
                      </a:r>
                      <a:endParaRPr lang="ru-RU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0" marB="342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1944,1</a:t>
                      </a:r>
                      <a:endParaRPr lang="ru-RU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0" marB="342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0" marB="342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0" marB="342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5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625614"/>
                  </a:ext>
                </a:extLst>
              </a:tr>
              <a:tr h="198000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2002</a:t>
                      </a:r>
                      <a:endParaRPr lang="ru-RU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0" marB="342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3,8</a:t>
                      </a:r>
                      <a:endParaRPr lang="ru-RU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0" marB="342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395,3</a:t>
                      </a:r>
                      <a:endParaRPr lang="ru-RU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0" marB="342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6,2</a:t>
                      </a:r>
                      <a:endParaRPr lang="ru-RU" sz="11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0" marB="342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760,6</a:t>
                      </a:r>
                      <a:endParaRPr lang="ru-RU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0" marB="342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66,5</a:t>
                      </a:r>
                      <a:endParaRPr lang="ru-RU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0" marB="342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10936,4</a:t>
                      </a:r>
                      <a:endParaRPr lang="ru-RU" sz="11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0" marB="342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11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0" marB="342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11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0" marB="342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5,2</a:t>
                      </a:r>
                      <a:endParaRPr lang="ru-RU" sz="11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0" marB="342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509,8</a:t>
                      </a:r>
                      <a:endParaRPr lang="ru-RU" sz="11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0" marB="342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39,3</a:t>
                      </a:r>
                      <a:endParaRPr lang="ru-RU" sz="11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0" marB="342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2068,6</a:t>
                      </a:r>
                      <a:endParaRPr lang="ru-RU" sz="11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0" marB="342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11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0" marB="342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0" marB="342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18590726"/>
                  </a:ext>
                </a:extLst>
              </a:tr>
              <a:tr h="198000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2003</a:t>
                      </a:r>
                      <a:endParaRPr lang="ru-RU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0" marB="342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4,0</a:t>
                      </a:r>
                      <a:endParaRPr lang="ru-RU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0" marB="342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467,4</a:t>
                      </a:r>
                      <a:endParaRPr lang="ru-RU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0" marB="342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6,3</a:t>
                      </a:r>
                      <a:endParaRPr lang="ru-RU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0" marB="342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895,5</a:t>
                      </a:r>
                      <a:endParaRPr lang="ru-RU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0" marB="342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68,5</a:t>
                      </a:r>
                      <a:endParaRPr lang="ru-RU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0" marB="342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11458,2</a:t>
                      </a:r>
                      <a:endParaRPr lang="ru-RU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0" marB="342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0" marB="342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0" marB="342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5,6</a:t>
                      </a:r>
                      <a:endParaRPr lang="ru-RU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0" marB="342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558,2</a:t>
                      </a:r>
                      <a:endParaRPr lang="ru-RU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0" marB="342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40,0</a:t>
                      </a:r>
                      <a:endParaRPr lang="ru-RU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0" marB="342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2496,1</a:t>
                      </a:r>
                      <a:endParaRPr lang="ru-RU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0" marB="342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0" marB="342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0" marB="342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5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1572272"/>
                  </a:ext>
                </a:extLst>
              </a:tr>
              <a:tr h="198000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2004</a:t>
                      </a:r>
                      <a:endParaRPr lang="ru-RU" sz="11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0" marB="342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4,2</a:t>
                      </a:r>
                      <a:endParaRPr lang="ru-RU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0" marB="342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614,2</a:t>
                      </a:r>
                      <a:endParaRPr lang="ru-RU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0" marB="342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6,7</a:t>
                      </a:r>
                      <a:endParaRPr lang="ru-RU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0" marB="342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1026,7</a:t>
                      </a:r>
                      <a:endParaRPr lang="ru-RU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0" marB="342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69,0</a:t>
                      </a:r>
                      <a:endParaRPr lang="ru-RU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0" marB="342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12213,7</a:t>
                      </a:r>
                      <a:endParaRPr lang="ru-RU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0" marB="342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1,0</a:t>
                      </a:r>
                      <a:endParaRPr lang="ru-RU" sz="11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0" marB="342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2421,8</a:t>
                      </a:r>
                      <a:endParaRPr lang="ru-RU" sz="11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0" marB="342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6,7</a:t>
                      </a:r>
                      <a:endParaRPr lang="ru-RU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0" marB="342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669,3</a:t>
                      </a:r>
                      <a:endParaRPr lang="ru-RU" sz="11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0" marB="342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43,2</a:t>
                      </a:r>
                      <a:endParaRPr lang="ru-RU" sz="11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0" marB="342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2809,2</a:t>
                      </a:r>
                      <a:endParaRPr lang="ru-RU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0" marB="342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11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0" marB="342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11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0" marB="342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06656968"/>
                  </a:ext>
                </a:extLst>
              </a:tr>
              <a:tr h="198000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2005</a:t>
                      </a:r>
                      <a:endParaRPr lang="ru-RU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0" marB="342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4,3</a:t>
                      </a:r>
                      <a:endParaRPr lang="ru-RU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0" marB="342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695,1</a:t>
                      </a:r>
                      <a:endParaRPr lang="ru-RU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0" marB="342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6,9</a:t>
                      </a:r>
                      <a:endParaRPr lang="ru-RU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0" marB="342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1173,1</a:t>
                      </a:r>
                      <a:endParaRPr lang="ru-RU" sz="11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0" marB="342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70,0</a:t>
                      </a:r>
                      <a:endParaRPr lang="ru-RU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0" marB="342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13036,6</a:t>
                      </a:r>
                      <a:endParaRPr lang="ru-RU" sz="11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0" marB="342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1,0</a:t>
                      </a:r>
                      <a:endParaRPr lang="ru-RU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0" marB="342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2544,8</a:t>
                      </a:r>
                      <a:endParaRPr lang="ru-RU" sz="11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0" marB="342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7,6</a:t>
                      </a:r>
                      <a:endParaRPr lang="ru-RU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0" marB="342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891,6</a:t>
                      </a:r>
                      <a:endParaRPr lang="ru-RU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0" marB="342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44,6</a:t>
                      </a:r>
                      <a:endParaRPr lang="ru-RU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0" marB="342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2845,8</a:t>
                      </a:r>
                      <a:endParaRPr lang="ru-RU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0" marB="342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62,6</a:t>
                      </a:r>
                      <a:endParaRPr lang="ru-RU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0" marB="342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2286,0</a:t>
                      </a:r>
                      <a:endParaRPr lang="ru-RU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0" marB="342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5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3770015"/>
                  </a:ext>
                </a:extLst>
              </a:tr>
              <a:tr h="198000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2006</a:t>
                      </a:r>
                      <a:endParaRPr lang="ru-RU" sz="11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0" marB="342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4,5</a:t>
                      </a:r>
                      <a:endParaRPr lang="ru-RU" sz="11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0" marB="342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747,6</a:t>
                      </a:r>
                      <a:endParaRPr lang="ru-RU" sz="11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0" marB="342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7,3</a:t>
                      </a:r>
                      <a:endParaRPr lang="ru-RU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0" marB="342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1319,3</a:t>
                      </a:r>
                      <a:endParaRPr lang="ru-RU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0" marB="342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72,8</a:t>
                      </a:r>
                      <a:endParaRPr lang="ru-RU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0" marB="342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13814,6</a:t>
                      </a:r>
                      <a:endParaRPr lang="ru-RU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0" marB="342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0" marB="342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11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0" marB="342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8,5</a:t>
                      </a:r>
                      <a:endParaRPr lang="ru-RU" sz="11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0" marB="342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1107,6</a:t>
                      </a:r>
                      <a:endParaRPr lang="ru-RU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0" marB="342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60,5</a:t>
                      </a:r>
                      <a:endParaRPr lang="ru-RU" sz="11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0" marB="342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2992,2</a:t>
                      </a:r>
                      <a:endParaRPr lang="ru-RU" sz="11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0" marB="342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11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0" marB="342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11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0" marB="342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1470233"/>
                  </a:ext>
                </a:extLst>
              </a:tr>
              <a:tr h="198000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2007</a:t>
                      </a:r>
                      <a:endParaRPr lang="ru-RU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0" marB="342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4,7</a:t>
                      </a:r>
                      <a:endParaRPr lang="ru-RU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0" marB="342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854,0</a:t>
                      </a:r>
                      <a:endParaRPr lang="ru-RU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0" marB="342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7,5</a:t>
                      </a:r>
                      <a:endParaRPr lang="ru-RU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0" marB="342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1468,8</a:t>
                      </a:r>
                      <a:endParaRPr lang="ru-RU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0" marB="342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75,0</a:t>
                      </a:r>
                      <a:endParaRPr lang="ru-RU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0" marB="342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14451,9</a:t>
                      </a:r>
                      <a:endParaRPr lang="ru-RU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0" marB="342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1,2</a:t>
                      </a:r>
                      <a:endParaRPr lang="ru-RU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0" marB="342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3106,2</a:t>
                      </a:r>
                      <a:endParaRPr lang="ru-RU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0" marB="342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9,3</a:t>
                      </a:r>
                      <a:endParaRPr lang="ru-RU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0" marB="342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1397,1</a:t>
                      </a:r>
                      <a:endParaRPr lang="ru-RU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0" marB="342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54,0</a:t>
                      </a:r>
                      <a:endParaRPr lang="ru-RU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0" marB="342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3421,2</a:t>
                      </a:r>
                      <a:endParaRPr lang="ru-RU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0" marB="342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121,4</a:t>
                      </a:r>
                      <a:endParaRPr lang="ru-RU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0" marB="342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3550,3</a:t>
                      </a:r>
                      <a:endParaRPr lang="ru-RU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0" marB="342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5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1328136"/>
                  </a:ext>
                </a:extLst>
              </a:tr>
              <a:tr h="198000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2008</a:t>
                      </a:r>
                      <a:endParaRPr lang="ru-RU" sz="11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0" marB="342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5,0</a:t>
                      </a:r>
                      <a:endParaRPr lang="ru-RU" sz="11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0" marB="342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1055,1</a:t>
                      </a:r>
                      <a:endParaRPr lang="ru-RU" sz="11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0" marB="342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7,7</a:t>
                      </a:r>
                      <a:endParaRPr lang="ru-RU" sz="11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0" marB="342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1553,0</a:t>
                      </a:r>
                      <a:endParaRPr lang="ru-RU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0" marB="342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75,0</a:t>
                      </a:r>
                      <a:endParaRPr lang="ru-RU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0" marB="342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14712,8</a:t>
                      </a:r>
                      <a:endParaRPr lang="ru-RU" sz="11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0" marB="342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1,3</a:t>
                      </a:r>
                      <a:endParaRPr lang="ru-RU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0" marB="342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2938,9</a:t>
                      </a:r>
                      <a:endParaRPr lang="ru-RU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0" marB="342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10,4</a:t>
                      </a:r>
                      <a:endParaRPr lang="ru-RU" sz="11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0" marB="342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1695,9</a:t>
                      </a:r>
                      <a:endParaRPr lang="ru-RU" sz="11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0" marB="342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54,5</a:t>
                      </a:r>
                      <a:endParaRPr lang="ru-RU" sz="11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0" marB="342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3730,0</a:t>
                      </a:r>
                      <a:endParaRPr lang="ru-RU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0" marB="342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0" marB="342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0" marB="342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25358715"/>
                  </a:ext>
                </a:extLst>
              </a:tr>
              <a:tr h="198000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2009</a:t>
                      </a:r>
                      <a:endParaRPr lang="ru-RU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0" marB="342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5,0</a:t>
                      </a:r>
                      <a:endParaRPr lang="ru-RU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0" marB="342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928,0</a:t>
                      </a:r>
                      <a:endParaRPr lang="ru-RU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0" marB="342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7,3</a:t>
                      </a:r>
                      <a:endParaRPr lang="ru-RU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0" marB="342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1374,6</a:t>
                      </a:r>
                      <a:endParaRPr lang="ru-RU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0" marB="342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68,1</a:t>
                      </a:r>
                      <a:endParaRPr lang="ru-RU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0" marB="342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14448,9</a:t>
                      </a:r>
                      <a:endParaRPr lang="ru-RU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0" marB="342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1,3</a:t>
                      </a:r>
                      <a:endParaRPr lang="ru-RU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0" marB="342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2425,8</a:t>
                      </a:r>
                      <a:endParaRPr lang="ru-RU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0" marB="342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11,0</a:t>
                      </a:r>
                      <a:endParaRPr lang="ru-RU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0" marB="342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1667,0</a:t>
                      </a:r>
                      <a:endParaRPr lang="ru-RU" sz="11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0" marB="342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46,2</a:t>
                      </a:r>
                      <a:endParaRPr lang="ru-RU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0" marB="342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3397,8</a:t>
                      </a:r>
                      <a:endParaRPr lang="ru-RU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0" marB="342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164,0</a:t>
                      </a:r>
                      <a:endParaRPr lang="ru-RU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0" marB="342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5101,7</a:t>
                      </a:r>
                      <a:endParaRPr lang="ru-RU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0" marB="342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5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2219121"/>
                  </a:ext>
                </a:extLst>
              </a:tr>
              <a:tr h="198000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2010</a:t>
                      </a:r>
                      <a:endParaRPr lang="ru-RU" sz="11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0" marB="342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4,9</a:t>
                      </a:r>
                      <a:endParaRPr lang="ru-RU" sz="11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0" marB="342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1147,6</a:t>
                      </a:r>
                      <a:endParaRPr lang="ru-RU" sz="11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0" marB="342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7,5</a:t>
                      </a:r>
                      <a:endParaRPr lang="ru-RU" sz="11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0" marB="342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1617,3</a:t>
                      </a:r>
                      <a:endParaRPr lang="ru-RU" sz="11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0" marB="342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67,1</a:t>
                      </a:r>
                      <a:endParaRPr lang="ru-RU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0" marB="342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14992,1</a:t>
                      </a:r>
                      <a:endParaRPr lang="ru-RU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0" marB="342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1,2</a:t>
                      </a:r>
                      <a:endParaRPr lang="ru-RU" sz="11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0" marB="342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2491,1</a:t>
                      </a:r>
                      <a:endParaRPr lang="ru-RU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0" marB="342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12,1</a:t>
                      </a:r>
                      <a:endParaRPr lang="ru-RU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0" marB="342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2208,8</a:t>
                      </a:r>
                      <a:endParaRPr lang="ru-RU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0" marB="342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51,4</a:t>
                      </a:r>
                      <a:endParaRPr lang="ru-RU" sz="11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0" marB="342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3396,4</a:t>
                      </a:r>
                      <a:endParaRPr lang="ru-RU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0" marB="342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11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0" marB="342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0" marB="342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78484161"/>
                  </a:ext>
                </a:extLst>
              </a:tr>
              <a:tr h="198000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2011</a:t>
                      </a:r>
                      <a:endParaRPr lang="ru-RU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0" marB="342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5,0</a:t>
                      </a:r>
                      <a:endParaRPr lang="ru-RU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0" marB="342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1397,9</a:t>
                      </a:r>
                      <a:endParaRPr lang="ru-RU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0" marB="342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7,5</a:t>
                      </a:r>
                      <a:endParaRPr lang="ru-RU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0" marB="342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1793,3</a:t>
                      </a:r>
                      <a:endParaRPr lang="ru-RU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0" marB="342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65,7</a:t>
                      </a:r>
                      <a:endParaRPr lang="ru-RU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0" marB="342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15542,6</a:t>
                      </a:r>
                      <a:endParaRPr lang="ru-RU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0" marB="342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1,1</a:t>
                      </a:r>
                      <a:endParaRPr lang="ru-RU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0" marB="342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2674,9</a:t>
                      </a:r>
                      <a:endParaRPr lang="ru-RU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0" marB="342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13,2</a:t>
                      </a:r>
                      <a:endParaRPr lang="ru-RU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0" marB="342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2616,2</a:t>
                      </a:r>
                      <a:endParaRPr lang="ru-RU" sz="11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0" marB="342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52,8</a:t>
                      </a:r>
                      <a:endParaRPr lang="ru-RU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0" marB="342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3744,4</a:t>
                      </a:r>
                      <a:endParaRPr lang="ru-RU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0" marB="342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156,2</a:t>
                      </a:r>
                      <a:endParaRPr lang="ru-RU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0" marB="342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7551,5</a:t>
                      </a:r>
                      <a:endParaRPr lang="ru-RU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0" marB="342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5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7246472"/>
                  </a:ext>
                </a:extLst>
              </a:tr>
              <a:tr h="198000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2012</a:t>
                      </a:r>
                      <a:endParaRPr lang="ru-RU" sz="11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0" marB="342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5,1</a:t>
                      </a:r>
                      <a:endParaRPr lang="ru-RU" sz="11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0" marB="342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1546,5</a:t>
                      </a:r>
                      <a:endParaRPr lang="ru-RU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0" marB="342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7,5</a:t>
                      </a:r>
                      <a:endParaRPr lang="ru-RU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0" marB="342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1828,4</a:t>
                      </a:r>
                      <a:endParaRPr lang="ru-RU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0" marB="342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65,2</a:t>
                      </a:r>
                      <a:endParaRPr lang="ru-RU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0" marB="342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16197,0</a:t>
                      </a:r>
                      <a:endParaRPr lang="ru-RU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0" marB="342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1,2</a:t>
                      </a:r>
                      <a:endParaRPr lang="ru-RU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0" marB="342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2719,2</a:t>
                      </a:r>
                      <a:endParaRPr lang="ru-RU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0" marB="342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14,0</a:t>
                      </a:r>
                      <a:endParaRPr lang="ru-RU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0" marB="342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2465,2</a:t>
                      </a:r>
                      <a:endParaRPr lang="ru-RU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0" marB="342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55,5</a:t>
                      </a:r>
                      <a:endParaRPr lang="ru-RU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0" marB="342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3527,3</a:t>
                      </a:r>
                      <a:endParaRPr lang="ru-RU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0" marB="342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11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0" marB="342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0" marB="342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94895623"/>
                  </a:ext>
                </a:extLst>
              </a:tr>
              <a:tr h="198000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2013</a:t>
                      </a:r>
                      <a:endParaRPr lang="ru-RU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0" marB="342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5,9</a:t>
                      </a:r>
                      <a:endParaRPr lang="ru-RU" sz="11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0" marB="342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1576,3</a:t>
                      </a:r>
                      <a:endParaRPr lang="ru-RU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0" marB="342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7,6</a:t>
                      </a:r>
                      <a:endParaRPr lang="ru-RU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0" marB="342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1846,6</a:t>
                      </a:r>
                      <a:endParaRPr lang="ru-RU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0" marB="342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67,3</a:t>
                      </a:r>
                      <a:endParaRPr lang="ru-RU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0" marB="342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16784,8</a:t>
                      </a:r>
                      <a:endParaRPr lang="ru-RU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0" marB="342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0" marB="342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0" marB="342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14,8</a:t>
                      </a:r>
                      <a:endParaRPr lang="ru-RU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0" marB="342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2472,8</a:t>
                      </a:r>
                      <a:endParaRPr lang="ru-RU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0" marB="342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55,1</a:t>
                      </a:r>
                      <a:endParaRPr lang="ru-RU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0" marB="342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3732,7</a:t>
                      </a:r>
                      <a:endParaRPr lang="ru-RU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0" marB="342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257,8</a:t>
                      </a:r>
                      <a:endParaRPr lang="ru-RU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0" marB="342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9570,4</a:t>
                      </a:r>
                      <a:endParaRPr lang="ru-RU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0" marB="342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5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9662277"/>
                  </a:ext>
                </a:extLst>
              </a:tr>
              <a:tr h="198000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2014</a:t>
                      </a:r>
                      <a:endParaRPr lang="ru-RU" sz="11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0" marB="342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6,4</a:t>
                      </a:r>
                      <a:endParaRPr lang="ru-RU" sz="11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0" marB="342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1467,5</a:t>
                      </a:r>
                      <a:endParaRPr lang="ru-RU" sz="11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0" marB="342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8,0</a:t>
                      </a:r>
                      <a:endParaRPr lang="ru-RU" sz="11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0" marB="342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1805,7</a:t>
                      </a:r>
                      <a:endParaRPr lang="ru-RU" sz="11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0" marB="342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67,8</a:t>
                      </a:r>
                      <a:endParaRPr lang="ru-RU" sz="11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0" marB="342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17527,2</a:t>
                      </a:r>
                      <a:endParaRPr lang="ru-RU" sz="11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0" marB="342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1,2</a:t>
                      </a:r>
                      <a:endParaRPr lang="ru-RU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0" marB="342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3087,2</a:t>
                      </a:r>
                      <a:endParaRPr lang="ru-RU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0" marB="342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16,1</a:t>
                      </a:r>
                      <a:endParaRPr lang="ru-RU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0" marB="342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2456,0</a:t>
                      </a:r>
                      <a:endParaRPr lang="ru-RU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0" marB="342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56,6</a:t>
                      </a:r>
                      <a:endParaRPr lang="ru-RU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0" marB="342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3883,9</a:t>
                      </a:r>
                      <a:endParaRPr lang="ru-RU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0" marB="342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0" marB="342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0" marB="342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5970451"/>
                  </a:ext>
                </a:extLst>
              </a:tr>
              <a:tr h="198000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2015</a:t>
                      </a:r>
                      <a:endParaRPr lang="ru-RU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0" marB="342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6,4</a:t>
                      </a:r>
                      <a:endParaRPr lang="ru-RU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0" marB="342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1350,5</a:t>
                      </a:r>
                      <a:endParaRPr lang="ru-RU" sz="11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0" marB="342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8,0</a:t>
                      </a:r>
                      <a:endParaRPr lang="ru-RU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0" marB="342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1556,5</a:t>
                      </a:r>
                      <a:endParaRPr lang="ru-RU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0" marB="342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68,9</a:t>
                      </a:r>
                      <a:endParaRPr lang="ru-RU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0" marB="342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18238,3</a:t>
                      </a:r>
                      <a:endParaRPr lang="ru-RU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0" marB="342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1,1</a:t>
                      </a:r>
                      <a:endParaRPr lang="ru-RU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0" marB="342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2956,6</a:t>
                      </a:r>
                      <a:endParaRPr lang="ru-RU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0" marB="342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17,1</a:t>
                      </a:r>
                      <a:endParaRPr lang="ru-RU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0" marB="342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1802,2</a:t>
                      </a:r>
                      <a:endParaRPr lang="ru-RU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0" marB="342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59,2</a:t>
                      </a:r>
                      <a:endParaRPr lang="ru-RU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0" marB="342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3356,2</a:t>
                      </a:r>
                      <a:endParaRPr lang="ru-RU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0" marB="342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403,9</a:t>
                      </a:r>
                      <a:endParaRPr lang="ru-RU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0" marB="342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11061,6</a:t>
                      </a:r>
                      <a:endParaRPr lang="ru-RU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0" marB="342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5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2587123"/>
                  </a:ext>
                </a:extLst>
              </a:tr>
              <a:tr h="198000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2016</a:t>
                      </a:r>
                      <a:endParaRPr lang="ru-RU" sz="11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0" marB="342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6,6</a:t>
                      </a:r>
                      <a:endParaRPr lang="ru-RU" sz="11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0" marB="342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1206,7</a:t>
                      </a:r>
                      <a:endParaRPr lang="ru-RU" sz="11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0" marB="342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7,9</a:t>
                      </a:r>
                      <a:endParaRPr lang="ru-RU" sz="11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0" marB="342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1528,0</a:t>
                      </a:r>
                      <a:endParaRPr lang="ru-RU" sz="11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0" marB="342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71,5</a:t>
                      </a:r>
                      <a:endParaRPr lang="ru-RU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0" marB="342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18745,1</a:t>
                      </a:r>
                      <a:endParaRPr lang="ru-RU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0" marB="342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1,1</a:t>
                      </a:r>
                      <a:endParaRPr lang="ru-RU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0" marB="342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2722,9</a:t>
                      </a:r>
                      <a:endParaRPr lang="ru-RU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0" marB="342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17,7</a:t>
                      </a:r>
                      <a:endParaRPr lang="ru-RU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0" marB="342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1795,7</a:t>
                      </a:r>
                      <a:endParaRPr lang="ru-RU" sz="11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0" marB="342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57,3</a:t>
                      </a:r>
                      <a:endParaRPr lang="ru-RU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0" marB="342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3467,5</a:t>
                      </a:r>
                      <a:endParaRPr lang="ru-RU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0" marB="342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0" marB="342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0" marB="342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52744876"/>
                  </a:ext>
                </a:extLst>
              </a:tr>
              <a:tr h="198000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2017</a:t>
                      </a:r>
                      <a:endParaRPr lang="ru-RU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0" marB="342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6,8</a:t>
                      </a:r>
                      <a:endParaRPr lang="ru-RU" sz="11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0" marB="342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1326,9</a:t>
                      </a:r>
                      <a:endParaRPr lang="ru-RU" sz="11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0" marB="342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8,3</a:t>
                      </a:r>
                      <a:endParaRPr lang="ru-RU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0" marB="342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1649,3</a:t>
                      </a:r>
                      <a:endParaRPr lang="ru-RU" sz="11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0" marB="342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69,6</a:t>
                      </a:r>
                      <a:endParaRPr lang="ru-RU" sz="11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0" marB="342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19543,0</a:t>
                      </a:r>
                      <a:endParaRPr lang="ru-RU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0" marB="342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1,0</a:t>
                      </a:r>
                      <a:endParaRPr lang="ru-RU" sz="11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0" marB="342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2699,0</a:t>
                      </a:r>
                      <a:endParaRPr lang="ru-RU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0" marB="342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17,3</a:t>
                      </a:r>
                      <a:endParaRPr lang="ru-RU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0" marB="342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2063,5</a:t>
                      </a:r>
                      <a:endParaRPr lang="ru-RU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0" marB="342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60,4</a:t>
                      </a:r>
                      <a:endParaRPr lang="ru-RU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0" marB="342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3681,7</a:t>
                      </a:r>
                      <a:endParaRPr lang="ru-RU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0" marB="342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662,3</a:t>
                      </a:r>
                      <a:endParaRPr lang="ru-RU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0" marB="342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12310,4</a:t>
                      </a:r>
                      <a:endParaRPr lang="ru-RU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0" marB="342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5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6649572"/>
                  </a:ext>
                </a:extLst>
              </a:tr>
              <a:tr h="198000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2018</a:t>
                      </a:r>
                      <a:endParaRPr lang="ru-RU" sz="11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0" marB="342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6,9</a:t>
                      </a:r>
                      <a:endParaRPr lang="ru-RU" sz="11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0" marB="342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1428,5</a:t>
                      </a:r>
                      <a:endParaRPr lang="ru-RU" sz="11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0" marB="342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8,7</a:t>
                      </a:r>
                      <a:endParaRPr lang="ru-RU" sz="11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0" marB="342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1725,3</a:t>
                      </a:r>
                      <a:endParaRPr lang="ru-RU" sz="11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0" marB="342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70,7</a:t>
                      </a:r>
                      <a:endParaRPr lang="ru-RU" sz="11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0" marB="342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20611,9</a:t>
                      </a:r>
                      <a:endParaRPr lang="ru-RU" sz="11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0" marB="342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1,0</a:t>
                      </a:r>
                      <a:endParaRPr lang="ru-RU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0" marB="342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2900,8</a:t>
                      </a:r>
                      <a:endParaRPr lang="ru-RU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0" marB="342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18,2</a:t>
                      </a:r>
                      <a:endParaRPr lang="ru-RU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0" marB="342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1916,9</a:t>
                      </a:r>
                      <a:endParaRPr lang="ru-RU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0" marB="342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61,6</a:t>
                      </a:r>
                      <a:endParaRPr lang="ru-RU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0" marB="342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3975,3</a:t>
                      </a:r>
                      <a:endParaRPr lang="ru-RU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0" marB="342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790,5</a:t>
                      </a:r>
                      <a:endParaRPr lang="ru-RU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0" marB="342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13894,8</a:t>
                      </a:r>
                      <a:endParaRPr lang="ru-RU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0" marB="342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52845892"/>
                  </a:ext>
                </a:extLst>
              </a:tr>
              <a:tr h="198000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2019</a:t>
                      </a:r>
                      <a:endParaRPr lang="ru-RU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0" marB="342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7,0</a:t>
                      </a:r>
                      <a:endParaRPr lang="ru-RU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0" marB="342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1392,0</a:t>
                      </a:r>
                      <a:endParaRPr lang="ru-RU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0" marB="342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8,9</a:t>
                      </a:r>
                      <a:endParaRPr lang="ru-RU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0" marB="342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1742,0</a:t>
                      </a:r>
                      <a:endParaRPr lang="ru-RU" sz="11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0" marB="342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71,2</a:t>
                      </a:r>
                      <a:endParaRPr lang="ru-RU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0" marB="342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21433,2</a:t>
                      </a:r>
                      <a:endParaRPr lang="ru-RU" sz="11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0" marB="342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1,0</a:t>
                      </a:r>
                      <a:endParaRPr lang="ru-RU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0" marB="342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2878,7</a:t>
                      </a:r>
                      <a:endParaRPr lang="ru-RU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0" marB="342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18,4</a:t>
                      </a:r>
                      <a:endParaRPr lang="ru-RU" sz="11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0" marB="342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1877,8</a:t>
                      </a:r>
                      <a:endParaRPr lang="ru-RU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0" marB="342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63,3</a:t>
                      </a:r>
                      <a:endParaRPr lang="ru-RU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0" marB="342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3888,3</a:t>
                      </a:r>
                      <a:endParaRPr lang="ru-RU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0" marB="342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964,3</a:t>
                      </a:r>
                      <a:endParaRPr lang="ru-RU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0" marB="342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14279,9</a:t>
                      </a:r>
                      <a:endParaRPr lang="ru-RU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0" marB="342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5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0751826"/>
                  </a:ext>
                </a:extLst>
              </a:tr>
              <a:tr h="198000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2020</a:t>
                      </a:r>
                      <a:endParaRPr lang="ru-RU" sz="11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0" marB="342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7,5</a:t>
                      </a:r>
                      <a:endParaRPr lang="ru-RU" sz="11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0" marB="342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1327,8</a:t>
                      </a:r>
                      <a:endParaRPr lang="ru-RU" sz="11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0" marB="342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9,3</a:t>
                      </a:r>
                      <a:endParaRPr lang="ru-RU" sz="11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0" marB="342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1645,4</a:t>
                      </a:r>
                      <a:endParaRPr lang="ru-RU" sz="11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0" marB="342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73,1</a:t>
                      </a:r>
                      <a:endParaRPr lang="ru-RU" sz="11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0" marB="342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20953,0</a:t>
                      </a:r>
                      <a:endParaRPr lang="ru-RU" sz="11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0" marB="342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1,0</a:t>
                      </a:r>
                      <a:endParaRPr lang="ru-RU" sz="11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0" marB="342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2759,8</a:t>
                      </a:r>
                      <a:endParaRPr lang="ru-RU" sz="11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0" marB="342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21,3</a:t>
                      </a:r>
                      <a:endParaRPr lang="ru-RU" sz="11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0" marB="342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1444,7</a:t>
                      </a:r>
                      <a:endParaRPr lang="ru-RU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0" marB="342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66,8</a:t>
                      </a:r>
                      <a:endParaRPr lang="ru-RU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0" marB="342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3846,4</a:t>
                      </a:r>
                      <a:endParaRPr lang="ru-RU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0" marB="342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1103,8</a:t>
                      </a:r>
                      <a:endParaRPr lang="ru-RU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0" marB="342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14722,7</a:t>
                      </a:r>
                      <a:endParaRPr lang="ru-RU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3420" marB="342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24698552"/>
                  </a:ext>
                </a:extLst>
              </a:tr>
              <a:tr h="208758"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Корреляция</a:t>
                      </a:r>
                      <a:endParaRPr lang="ru-RU" sz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Сильная 0,825</a:t>
                      </a:r>
                      <a:endParaRPr lang="ru-RU" sz="12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Сильная 0,839</a:t>
                      </a:r>
                      <a:endParaRPr lang="ru-RU" sz="12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Слабая 0,382</a:t>
                      </a:r>
                      <a:endParaRPr lang="ru-RU" sz="12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Оч. слабая 0,212</a:t>
                      </a:r>
                      <a:endParaRPr lang="ru-RU" sz="12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Средняя 0,740</a:t>
                      </a:r>
                      <a:endParaRPr lang="ru-RU" sz="12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Сильная 0,884</a:t>
                      </a:r>
                      <a:endParaRPr lang="ru-RU" sz="12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</a:rPr>
                        <a:t>Оч. Сильная 0,918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8648864"/>
                  </a:ext>
                </a:extLst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619336" y="1051477"/>
            <a:ext cx="7853385" cy="4485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ru-RU" sz="2000" dirty="0" smtClean="0">
                <a:solidFill>
                  <a:srgbClr val="102D69"/>
                </a:solidFill>
                <a:latin typeface="+mj-lt"/>
              </a:rPr>
              <a:t>Корреляция динамики выручки почтового оператора и ВВП страны</a:t>
            </a:r>
            <a:endParaRPr lang="ru-RU" sz="2000" dirty="0">
              <a:solidFill>
                <a:srgbClr val="102D69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45247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2">
            <a:extLst>
              <a:ext uri="{FF2B5EF4-FFF2-40B4-BE49-F238E27FC236}">
                <a16:creationId xmlns:a16="http://schemas.microsoft.com/office/drawing/2014/main" id="{7AC81546-73C9-4A34-9DC3-52E53ED1227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18382" b="-1"/>
          <a:stretch/>
        </p:blipFill>
        <p:spPr>
          <a:xfrm>
            <a:off x="6223211" y="560738"/>
            <a:ext cx="2561760" cy="376256"/>
          </a:xfrm>
          <a:prstGeom prst="rect">
            <a:avLst/>
          </a:prstGeom>
        </p:spPr>
      </p:pic>
      <p:sp>
        <p:nvSpPr>
          <p:cNvPr id="10" name="Текст 1">
            <a:extLst>
              <a:ext uri="{FF2B5EF4-FFF2-40B4-BE49-F238E27FC236}">
                <a16:creationId xmlns:a16="http://schemas.microsoft.com/office/drawing/2014/main" id="{7AC8064E-5791-204C-B92F-A018279494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43689" y="540904"/>
            <a:ext cx="1901825" cy="415925"/>
          </a:xfrm>
        </p:spPr>
        <p:txBody>
          <a:bodyPr/>
          <a:lstStyle/>
          <a:p>
            <a:r>
              <a:rPr lang="ru-RU" dirty="0" smtClean="0">
                <a:solidFill>
                  <a:srgbClr val="102D69"/>
                </a:solidFill>
                <a:latin typeface="+mj-lt"/>
              </a:rPr>
              <a:t>Институт государственного и муниципального управления</a:t>
            </a:r>
            <a:endParaRPr lang="ru-RU" dirty="0">
              <a:solidFill>
                <a:srgbClr val="102D69"/>
              </a:solidFill>
              <a:latin typeface="+mj-lt"/>
            </a:endParaRPr>
          </a:p>
        </p:txBody>
      </p:sp>
      <p:sp>
        <p:nvSpPr>
          <p:cNvPr id="11" name="Текст 2">
            <a:extLst>
              <a:ext uri="{FF2B5EF4-FFF2-40B4-BE49-F238E27FC236}">
                <a16:creationId xmlns:a16="http://schemas.microsoft.com/office/drawing/2014/main" id="{C5A111DD-C00C-2D48-9F7A-4E23C5BA0C6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510979" y="544811"/>
            <a:ext cx="2070100" cy="408109"/>
          </a:xfrm>
        </p:spPr>
        <p:txBody>
          <a:bodyPr/>
          <a:lstStyle/>
          <a:p>
            <a:r>
              <a:rPr lang="ru-RU" dirty="0" smtClean="0">
                <a:latin typeface="+mj-lt"/>
              </a:rPr>
              <a:t>Анализ </a:t>
            </a:r>
            <a:r>
              <a:rPr lang="ru-RU" dirty="0">
                <a:latin typeface="+mj-lt"/>
              </a:rPr>
              <a:t>опыта трансформирования почтовой отрасли других стран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19336" y="1051477"/>
            <a:ext cx="7853385" cy="4485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ru-RU" sz="2000" dirty="0" smtClean="0">
                <a:solidFill>
                  <a:srgbClr val="102D69"/>
                </a:solidFill>
                <a:latin typeface="+mj-lt"/>
              </a:rPr>
              <a:t>Выводы</a:t>
            </a:r>
            <a:endParaRPr lang="ru-RU" sz="2000" dirty="0">
              <a:solidFill>
                <a:srgbClr val="102D69"/>
              </a:solidFill>
              <a:latin typeface="+mj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69170" y="1500061"/>
            <a:ext cx="11293743" cy="5037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Aft>
                <a:spcPts val="400"/>
              </a:spcAft>
              <a:buFont typeface="Symbol" panose="05050102010706020507" pitchFamily="18" charset="2"/>
              <a:buChar char=""/>
            </a:pPr>
            <a:r>
              <a:rPr lang="ru-RU" sz="1600" b="1" dirty="0" smtClean="0">
                <a:solidFill>
                  <a:srgbClr val="102D69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Принятые </a:t>
            </a:r>
            <a:r>
              <a:rPr lang="ru-RU" sz="1600" b="1" dirty="0">
                <a:solidFill>
                  <a:srgbClr val="102D69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и реализуемые планы </a:t>
            </a:r>
            <a:r>
              <a:rPr lang="ru-RU" sz="1600" dirty="0">
                <a:solidFill>
                  <a:srgbClr val="102D69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развития почтовых операторов </a:t>
            </a:r>
            <a:r>
              <a:rPr lang="ru-RU" sz="1600" b="1" dirty="0">
                <a:solidFill>
                  <a:srgbClr val="102D69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не приводят к революционным изменениям </a:t>
            </a:r>
            <a:r>
              <a:rPr lang="ru-RU" sz="1600" dirty="0">
                <a:solidFill>
                  <a:srgbClr val="102D69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в динамике развития, почтовые операторы чрезвычайно инерционны;</a:t>
            </a:r>
          </a:p>
          <a:p>
            <a:pPr marL="342900" lvl="0" indent="-342900" algn="just">
              <a:spcAft>
                <a:spcPts val="400"/>
              </a:spcAft>
              <a:buFont typeface="Symbol" panose="05050102010706020507" pitchFamily="18" charset="2"/>
              <a:buChar char=""/>
            </a:pPr>
            <a:r>
              <a:rPr lang="ru-RU" sz="1600" b="1" dirty="0">
                <a:solidFill>
                  <a:srgbClr val="102D69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Пройденные трансформации </a:t>
            </a:r>
            <a:r>
              <a:rPr lang="ru-RU" sz="1600" dirty="0">
                <a:solidFill>
                  <a:srgbClr val="102D69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в рассмотренных почтовых операторах, в большинстве случаев, </a:t>
            </a:r>
            <a:r>
              <a:rPr lang="ru-RU" sz="1600" b="1" dirty="0">
                <a:solidFill>
                  <a:srgbClr val="102D69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не привели к кардинальной смене динамики</a:t>
            </a:r>
            <a:r>
              <a:rPr lang="ru-RU" sz="1600" dirty="0">
                <a:solidFill>
                  <a:srgbClr val="102D69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и основных показателей;</a:t>
            </a:r>
          </a:p>
          <a:p>
            <a:pPr marL="342900" lvl="0" indent="-342900" algn="just">
              <a:spcAft>
                <a:spcPts val="400"/>
              </a:spcAft>
              <a:buFont typeface="Symbol" panose="05050102010706020507" pitchFamily="18" charset="2"/>
              <a:buChar char=""/>
            </a:pPr>
            <a:r>
              <a:rPr lang="ru-RU" sz="1600" b="1" dirty="0">
                <a:solidFill>
                  <a:srgbClr val="102D69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Участие государства</a:t>
            </a:r>
            <a:r>
              <a:rPr lang="ru-RU" sz="1600" dirty="0">
                <a:solidFill>
                  <a:srgbClr val="102D69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в работе почтового оператора (присутствует по всех странах), </a:t>
            </a:r>
            <a:r>
              <a:rPr lang="ru-RU" sz="1600" b="1" dirty="0">
                <a:solidFill>
                  <a:srgbClr val="102D69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не является определяющим фактором </a:t>
            </a:r>
            <a:r>
              <a:rPr lang="ru-RU" sz="1600" dirty="0">
                <a:solidFill>
                  <a:srgbClr val="102D69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успеха или неуспеха стратегии;</a:t>
            </a:r>
          </a:p>
          <a:p>
            <a:pPr marL="342900" lvl="0" indent="-342900" algn="just">
              <a:spcAft>
                <a:spcPts val="400"/>
              </a:spcAft>
              <a:buFont typeface="Symbol" panose="05050102010706020507" pitchFamily="18" charset="2"/>
              <a:buChar char=""/>
            </a:pPr>
            <a:r>
              <a:rPr lang="ru-RU" sz="1600" b="1" dirty="0">
                <a:solidFill>
                  <a:srgbClr val="102D69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Бюрократизация и политизация</a:t>
            </a:r>
            <a:r>
              <a:rPr lang="ru-RU" sz="1600" dirty="0">
                <a:solidFill>
                  <a:srgbClr val="102D69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работы почтового оператора однозначно </a:t>
            </a:r>
            <a:r>
              <a:rPr lang="ru-RU" sz="1600" b="1" dirty="0">
                <a:solidFill>
                  <a:srgbClr val="102D69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приводит к падению эффективности </a:t>
            </a:r>
            <a:r>
              <a:rPr lang="ru-RU" sz="1600" dirty="0">
                <a:solidFill>
                  <a:srgbClr val="102D69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его работы (США, Великобритания);</a:t>
            </a:r>
          </a:p>
          <a:p>
            <a:pPr marL="342900" lvl="0" indent="-342900" algn="just">
              <a:spcAft>
                <a:spcPts val="400"/>
              </a:spcAft>
              <a:buFont typeface="Symbol" panose="05050102010706020507" pitchFamily="18" charset="2"/>
              <a:buChar char=""/>
            </a:pPr>
            <a:r>
              <a:rPr lang="ru-RU" sz="1600" dirty="0">
                <a:solidFill>
                  <a:srgbClr val="102D69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Существенная </a:t>
            </a:r>
            <a:r>
              <a:rPr lang="ru-RU" sz="1600" b="1" dirty="0">
                <a:solidFill>
                  <a:srgbClr val="102D69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динамика возможна</a:t>
            </a:r>
            <a:r>
              <a:rPr lang="ru-RU" sz="1600" dirty="0">
                <a:solidFill>
                  <a:srgbClr val="102D69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при следующих обстоятельствах:</a:t>
            </a:r>
          </a:p>
          <a:p>
            <a:pPr marL="800100" lvl="1" indent="-342900" algn="just">
              <a:spcAft>
                <a:spcPts val="400"/>
              </a:spcAft>
              <a:buFont typeface="Courier New" panose="02070309020205020404" pitchFamily="49" charset="0"/>
              <a:buChar char="o"/>
            </a:pPr>
            <a:r>
              <a:rPr lang="ru-RU" sz="1600" b="1" dirty="0" smtClean="0">
                <a:solidFill>
                  <a:srgbClr val="102D69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Эффект низкой базы </a:t>
            </a:r>
            <a:r>
              <a:rPr lang="ru-RU" sz="1600" dirty="0" smtClean="0">
                <a:solidFill>
                  <a:srgbClr val="102D69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– слабая насыщенность почтово-логистическими услугами;</a:t>
            </a:r>
          </a:p>
          <a:p>
            <a:pPr marL="800100" lvl="1" indent="-342900" algn="just">
              <a:spcAft>
                <a:spcPts val="400"/>
              </a:spcAft>
              <a:buFont typeface="Courier New" panose="02070309020205020404" pitchFamily="49" charset="0"/>
              <a:buChar char="o"/>
            </a:pPr>
            <a:r>
              <a:rPr lang="ru-RU" sz="1600" b="1" dirty="0" smtClean="0">
                <a:solidFill>
                  <a:srgbClr val="102D69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Быстрый рост экономики </a:t>
            </a:r>
            <a:r>
              <a:rPr lang="ru-RU" sz="1600" dirty="0" smtClean="0">
                <a:solidFill>
                  <a:srgbClr val="102D69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государства;</a:t>
            </a:r>
          </a:p>
          <a:p>
            <a:pPr marL="800100" lvl="1" indent="-342900" algn="just">
              <a:spcAft>
                <a:spcPts val="400"/>
              </a:spcAft>
              <a:buFont typeface="Courier New" panose="02070309020205020404" pitchFamily="49" charset="0"/>
              <a:buChar char="o"/>
            </a:pPr>
            <a:r>
              <a:rPr lang="ru-RU" sz="1600" b="1" dirty="0" smtClean="0">
                <a:solidFill>
                  <a:srgbClr val="102D69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Расширение сфер деятельности</a:t>
            </a:r>
            <a:r>
              <a:rPr lang="ru-RU" sz="1600" dirty="0" smtClean="0">
                <a:solidFill>
                  <a:srgbClr val="102D69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но обязательно – </a:t>
            </a:r>
            <a:r>
              <a:rPr lang="ru-RU" sz="1600" b="1" dirty="0" smtClean="0">
                <a:solidFill>
                  <a:srgbClr val="102D69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в растущих секторах малой конкуренции </a:t>
            </a:r>
            <a:r>
              <a:rPr lang="ru-RU" sz="1600" dirty="0" smtClean="0">
                <a:solidFill>
                  <a:srgbClr val="102D69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(интернет-торговля на старте, международная логистика в годы бурного роста и т.д., банковский сектор в конце 20-го века), </a:t>
            </a:r>
            <a:r>
              <a:rPr lang="ru-RU" sz="1600" b="1" dirty="0" smtClean="0">
                <a:solidFill>
                  <a:srgbClr val="102D69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выход из секторов высокой конкуренции</a:t>
            </a:r>
            <a:r>
              <a:rPr lang="ru-RU" sz="1600" dirty="0" smtClean="0">
                <a:solidFill>
                  <a:srgbClr val="102D69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marL="800100" lvl="1" indent="-342900" algn="just">
              <a:spcAft>
                <a:spcPts val="400"/>
              </a:spcAft>
              <a:buFont typeface="Courier New" panose="02070309020205020404" pitchFamily="49" charset="0"/>
              <a:buChar char="o"/>
            </a:pPr>
            <a:r>
              <a:rPr lang="ru-RU" sz="1600" b="1" dirty="0" smtClean="0">
                <a:solidFill>
                  <a:srgbClr val="102D69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Клиентоориентированность</a:t>
            </a:r>
          </a:p>
          <a:p>
            <a:pPr marL="342900" lvl="0" indent="-342900" algn="just">
              <a:spcAft>
                <a:spcPts val="400"/>
              </a:spcAft>
              <a:buFont typeface="Symbol" panose="05050102010706020507" pitchFamily="18" charset="2"/>
              <a:buChar char=""/>
            </a:pPr>
            <a:r>
              <a:rPr lang="ru-RU" sz="1600" b="1" dirty="0" smtClean="0">
                <a:solidFill>
                  <a:srgbClr val="102D69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Сокращение занятости</a:t>
            </a:r>
            <a:r>
              <a:rPr lang="ru-RU" sz="1600" dirty="0" smtClean="0">
                <a:solidFill>
                  <a:srgbClr val="102D69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как правило, </a:t>
            </a:r>
            <a:r>
              <a:rPr lang="ru-RU" sz="1600" b="1" dirty="0" smtClean="0">
                <a:solidFill>
                  <a:srgbClr val="102D69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не приводит к росту эффективности</a:t>
            </a:r>
            <a:r>
              <a:rPr lang="ru-RU" sz="1600" dirty="0" smtClean="0">
                <a:solidFill>
                  <a:srgbClr val="102D69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но может привести к её падению;</a:t>
            </a:r>
          </a:p>
          <a:p>
            <a:pPr marL="342900" lvl="0" indent="-342900" algn="just">
              <a:spcAft>
                <a:spcPts val="400"/>
              </a:spcAft>
              <a:buFont typeface="Symbol" panose="05050102010706020507" pitchFamily="18" charset="2"/>
              <a:buChar char=""/>
            </a:pPr>
            <a:r>
              <a:rPr lang="ru-RU" sz="1600" b="1" dirty="0" smtClean="0">
                <a:solidFill>
                  <a:srgbClr val="102D69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Доля </a:t>
            </a:r>
            <a:r>
              <a:rPr lang="ru-RU" sz="1600" b="1" dirty="0">
                <a:solidFill>
                  <a:srgbClr val="102D69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собственных и партнёрских почтовых отделений </a:t>
            </a:r>
            <a:r>
              <a:rPr lang="ru-RU" sz="1600" dirty="0">
                <a:solidFill>
                  <a:srgbClr val="102D69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(лицензия, франшиза и т.п.) </a:t>
            </a:r>
            <a:r>
              <a:rPr lang="ru-RU" sz="1600" b="1" dirty="0">
                <a:solidFill>
                  <a:srgbClr val="102D69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не оказыва</a:t>
            </a:r>
            <a:r>
              <a:rPr lang="ru-RU" sz="1600" dirty="0">
                <a:solidFill>
                  <a:srgbClr val="102D69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ет принципиального </a:t>
            </a:r>
            <a:r>
              <a:rPr lang="ru-RU" sz="1600" b="1" dirty="0" smtClean="0">
                <a:solidFill>
                  <a:srgbClr val="102D69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влияния </a:t>
            </a:r>
            <a:r>
              <a:rPr lang="ru-RU" sz="1600" b="1" dirty="0">
                <a:solidFill>
                  <a:srgbClr val="102D69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на</a:t>
            </a:r>
            <a:r>
              <a:rPr lang="ru-RU" sz="1600" dirty="0">
                <a:solidFill>
                  <a:srgbClr val="102D69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общую </a:t>
            </a:r>
            <a:r>
              <a:rPr lang="ru-RU" sz="1600" b="1" dirty="0">
                <a:solidFill>
                  <a:srgbClr val="102D69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эффективность</a:t>
            </a:r>
            <a:r>
              <a:rPr lang="ru-RU" sz="1600" dirty="0">
                <a:solidFill>
                  <a:srgbClr val="102D69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почтового оператора</a:t>
            </a:r>
            <a:r>
              <a:rPr lang="ru-RU" sz="1600" dirty="0" smtClean="0">
                <a:solidFill>
                  <a:srgbClr val="102D69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600" dirty="0">
              <a:solidFill>
                <a:srgbClr val="102D69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2057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373367" y="3595450"/>
            <a:ext cx="4215385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b="1" dirty="0" smtClean="0">
                <a:solidFill>
                  <a:srgbClr val="0E2D69"/>
                </a:solidFill>
                <a:latin typeface="HSE Sans Thin" panose="02000000000000000000" pitchFamily="50" charset="0"/>
              </a:rPr>
              <a:t>Спасибо за внимание !</a:t>
            </a:r>
            <a:endParaRPr lang="en-US" sz="2600" b="1" dirty="0" smtClean="0">
              <a:solidFill>
                <a:srgbClr val="0E2D69"/>
              </a:solidFill>
              <a:latin typeface="HSE Sans Thin" panose="02000000000000000000" pitchFamily="50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0151" y="5669279"/>
            <a:ext cx="837318" cy="84124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4" t="408" b="-1"/>
          <a:stretch/>
        </p:blipFill>
        <p:spPr>
          <a:xfrm>
            <a:off x="146584" y="132174"/>
            <a:ext cx="5513551" cy="661045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1976" y="390798"/>
            <a:ext cx="2820543" cy="557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5379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7AC8064E-5791-204C-B92F-A018279494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102D69"/>
                </a:solidFill>
              </a:rPr>
              <a:t>Институт государственного и муниципального управления</a:t>
            </a:r>
            <a:endParaRPr lang="ru-RU" dirty="0">
              <a:solidFill>
                <a:srgbClr val="102D69"/>
              </a:solidFill>
            </a:endParaRPr>
          </a:p>
        </p:txBody>
      </p:sp>
      <p:pic>
        <p:nvPicPr>
          <p:cNvPr id="16" name="Picture 12">
            <a:extLst>
              <a:ext uri="{FF2B5EF4-FFF2-40B4-BE49-F238E27FC236}">
                <a16:creationId xmlns:a16="http://schemas.microsoft.com/office/drawing/2014/main" id="{7AC81546-73C9-4A34-9DC3-52E53ED1227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18382" b="-1"/>
          <a:stretch/>
        </p:blipFill>
        <p:spPr>
          <a:xfrm>
            <a:off x="6223211" y="560738"/>
            <a:ext cx="2561760" cy="376256"/>
          </a:xfrm>
          <a:prstGeom prst="rect">
            <a:avLst/>
          </a:prstGeom>
        </p:spPr>
      </p:pic>
      <p:sp>
        <p:nvSpPr>
          <p:cNvPr id="9" name="Текст 2">
            <a:extLst>
              <a:ext uri="{FF2B5EF4-FFF2-40B4-BE49-F238E27FC236}">
                <a16:creationId xmlns:a16="http://schemas.microsoft.com/office/drawing/2014/main" id="{C5A111DD-C00C-2D48-9F7A-4E23C5BA0C6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510979" y="544811"/>
            <a:ext cx="2070100" cy="408109"/>
          </a:xfrm>
        </p:spPr>
        <p:txBody>
          <a:bodyPr/>
          <a:lstStyle/>
          <a:p>
            <a:r>
              <a:rPr lang="ru-RU" dirty="0" smtClean="0"/>
              <a:t>Анализ </a:t>
            </a:r>
            <a:r>
              <a:rPr lang="ru-RU" dirty="0"/>
              <a:t>опыта трансформирования почтовой отрасли других стран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67655" y="1125601"/>
            <a:ext cx="4762713" cy="4519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ru-RU" sz="2000" dirty="0" smtClean="0">
                <a:solidFill>
                  <a:srgbClr val="102D69"/>
                </a:solidFill>
                <a:latin typeface="HSE Sans" panose="02000000000000000000" pitchFamily="50" charset="-52"/>
              </a:rPr>
              <a:t>Правовой статус почтового оператора</a:t>
            </a:r>
            <a:endParaRPr lang="ru-RU" sz="2000" dirty="0">
              <a:solidFill>
                <a:srgbClr val="102D69"/>
              </a:solidFill>
              <a:latin typeface="HSE Sans" panose="02000000000000000000" pitchFamily="50" charset="-52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8" t="11750" r="3042" b="15500"/>
          <a:stretch/>
        </p:blipFill>
        <p:spPr>
          <a:xfrm>
            <a:off x="540807" y="1703907"/>
            <a:ext cx="784640" cy="59929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0" t="11000" r="3249" b="16250"/>
          <a:stretch/>
        </p:blipFill>
        <p:spPr>
          <a:xfrm>
            <a:off x="547350" y="2330083"/>
            <a:ext cx="778096" cy="61362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4" t="10882" r="3375" b="14869"/>
          <a:stretch/>
        </p:blipFill>
        <p:spPr>
          <a:xfrm>
            <a:off x="540807" y="5558999"/>
            <a:ext cx="789919" cy="61874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0" t="12132" r="2836" b="15868"/>
          <a:stretch/>
        </p:blipFill>
        <p:spPr>
          <a:xfrm>
            <a:off x="540810" y="2988198"/>
            <a:ext cx="784636" cy="59886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7" t="11750" r="3063" b="17000"/>
          <a:stretch/>
        </p:blipFill>
        <p:spPr>
          <a:xfrm>
            <a:off x="540807" y="3628942"/>
            <a:ext cx="784639" cy="59632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8" t="11591" r="4125" b="16409"/>
          <a:stretch/>
        </p:blipFill>
        <p:spPr>
          <a:xfrm>
            <a:off x="540808" y="4266625"/>
            <a:ext cx="784638" cy="612816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5" t="12500" r="3645" b="16250"/>
          <a:stretch/>
        </p:blipFill>
        <p:spPr>
          <a:xfrm>
            <a:off x="540807" y="4921953"/>
            <a:ext cx="783120" cy="595171"/>
          </a:xfrm>
          <a:prstGeom prst="rect">
            <a:avLst/>
          </a:prstGeom>
        </p:spPr>
      </p:pic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0024691"/>
              </p:ext>
            </p:extLst>
          </p:nvPr>
        </p:nvGraphicFramePr>
        <p:xfrm>
          <a:off x="1517078" y="1703907"/>
          <a:ext cx="10068369" cy="445955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068369">
                  <a:extLst>
                    <a:ext uri="{9D8B030D-6E8A-4147-A177-3AD203B41FA5}">
                      <a16:colId xmlns:a16="http://schemas.microsoft.com/office/drawing/2014/main" val="1438933963"/>
                    </a:ext>
                  </a:extLst>
                </a:gridCol>
              </a:tblGrid>
              <a:tr h="642478"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rgbClr val="102D6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Коммерческая</a:t>
                      </a:r>
                      <a:r>
                        <a:rPr lang="ru-RU" sz="1400" kern="1200" baseline="0" dirty="0" smtClean="0">
                          <a:solidFill>
                            <a:srgbClr val="102D6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к</a:t>
                      </a:r>
                      <a:r>
                        <a:rPr lang="ru-RU" sz="1400" kern="1200" dirty="0" smtClean="0">
                          <a:solidFill>
                            <a:srgbClr val="102D6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омпания в собственности государства. Деятельность Почты Австралии регулируется отдельным правительственным актом – Закон об Австралийской почтовой Корпорации (</a:t>
                      </a:r>
                      <a:r>
                        <a:rPr lang="ru-RU" sz="1400" kern="1200" dirty="0" err="1" smtClean="0">
                          <a:solidFill>
                            <a:srgbClr val="102D6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Australian</a:t>
                      </a:r>
                      <a:r>
                        <a:rPr lang="ru-RU" sz="1400" kern="1200" dirty="0" smtClean="0">
                          <a:solidFill>
                            <a:srgbClr val="102D6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kern="1200" dirty="0" err="1" smtClean="0">
                          <a:solidFill>
                            <a:srgbClr val="102D6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Postal</a:t>
                      </a:r>
                      <a:r>
                        <a:rPr lang="ru-RU" sz="1400" kern="1200" dirty="0" smtClean="0">
                          <a:solidFill>
                            <a:srgbClr val="102D6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kern="1200" dirty="0" err="1" smtClean="0">
                          <a:solidFill>
                            <a:srgbClr val="102D6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Corporation</a:t>
                      </a:r>
                      <a:r>
                        <a:rPr lang="ru-RU" sz="1400" kern="1200" dirty="0" smtClean="0">
                          <a:solidFill>
                            <a:srgbClr val="102D6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kern="1200" dirty="0" err="1" smtClean="0">
                          <a:solidFill>
                            <a:srgbClr val="102D6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Act</a:t>
                      </a:r>
                      <a:r>
                        <a:rPr lang="ru-RU" sz="1400" kern="1200" dirty="0" smtClean="0">
                          <a:solidFill>
                            <a:srgbClr val="102D6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1989).</a:t>
                      </a:r>
                      <a:endParaRPr lang="ru-RU" sz="1400" dirty="0">
                        <a:solidFill>
                          <a:srgbClr val="102D69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5013810"/>
                  </a:ext>
                </a:extLst>
              </a:tr>
              <a:tr h="672821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102D69"/>
                          </a:solidFill>
                        </a:rPr>
                        <a:t>Государственная</a:t>
                      </a:r>
                      <a:r>
                        <a:rPr lang="ru-RU" sz="1400" baseline="0" dirty="0" smtClean="0">
                          <a:solidFill>
                            <a:srgbClr val="102D69"/>
                          </a:solidFill>
                        </a:rPr>
                        <a:t> компания, в</a:t>
                      </a:r>
                      <a:r>
                        <a:rPr lang="ru-RU" sz="1400" kern="1200" dirty="0" smtClean="0">
                          <a:solidFill>
                            <a:srgbClr val="102D6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августе 2021 г. Палата депутатов утвердила законопроект PL 591/21 о приватизации </a:t>
                      </a:r>
                      <a:r>
                        <a:rPr lang="ru-RU" sz="1400" kern="1200" dirty="0" err="1" smtClean="0">
                          <a:solidFill>
                            <a:srgbClr val="102D6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Correios</a:t>
                      </a:r>
                      <a:r>
                        <a:rPr lang="ru-RU" sz="1400" kern="1200" dirty="0" smtClean="0">
                          <a:solidFill>
                            <a:srgbClr val="102D6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Аукцион – начало</a:t>
                      </a:r>
                      <a:r>
                        <a:rPr lang="ru-RU" sz="1400" kern="1200" baseline="0" dirty="0" smtClean="0">
                          <a:solidFill>
                            <a:srgbClr val="102D6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2022</a:t>
                      </a:r>
                      <a:endParaRPr lang="ru-RU" sz="1400" dirty="0">
                        <a:solidFill>
                          <a:srgbClr val="102D69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4024632"/>
                  </a:ext>
                </a:extLst>
              </a:tr>
              <a:tr h="645281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102D69"/>
                          </a:solidFill>
                        </a:rPr>
                        <a:t>Публичная</a:t>
                      </a:r>
                      <a:r>
                        <a:rPr lang="ru-RU" sz="1400" baseline="0" dirty="0" smtClean="0">
                          <a:solidFill>
                            <a:srgbClr val="102D69"/>
                          </a:solidFill>
                        </a:rPr>
                        <a:t> компания в собственности государства </a:t>
                      </a:r>
                      <a:r>
                        <a:rPr lang="ru-RU" sz="1400" kern="1200" dirty="0" smtClean="0">
                          <a:solidFill>
                            <a:srgbClr val="102D6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ru-RU" sz="1000" kern="1200" dirty="0" smtClean="0">
                          <a:solidFill>
                            <a:srgbClr val="102D6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Закон о почтовых услугах 2000 г.; Закон о почтовых услугах 2011 г.); Решения (приказы) регулятора (Государственного секретаря) по вопросам лицензирования, выпуска акций, займов, государственных субсидий и иным вопросам</a:t>
                      </a:r>
                      <a:r>
                        <a:rPr lang="ru-RU" sz="1400" kern="1200" dirty="0" smtClean="0">
                          <a:solidFill>
                            <a:srgbClr val="102D6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5614508"/>
                  </a:ext>
                </a:extLst>
              </a:tr>
              <a:tr h="592961">
                <a:tc>
                  <a:txBody>
                    <a:bodyPr/>
                    <a:lstStyle/>
                    <a:p>
                      <a:pPr lvl="0"/>
                      <a:r>
                        <a:rPr lang="ru-RU" sz="1400" kern="1200" dirty="0" smtClean="0">
                          <a:solidFill>
                            <a:srgbClr val="102D69"/>
                          </a:solidFill>
                          <a:latin typeface="+mn-lt"/>
                          <a:ea typeface="+mn-ea"/>
                          <a:cs typeface="+mn-cs"/>
                        </a:rPr>
                        <a:t>DHL полностью частная компания, является преемником немецкого почтового ведомства </a:t>
                      </a:r>
                      <a:r>
                        <a:rPr lang="ru-RU" sz="1400" kern="1200" dirty="0" err="1" smtClean="0">
                          <a:solidFill>
                            <a:srgbClr val="102D69"/>
                          </a:solidFill>
                          <a:latin typeface="+mn-lt"/>
                          <a:ea typeface="+mn-ea"/>
                          <a:cs typeface="+mn-cs"/>
                        </a:rPr>
                        <a:t>Deutsche</a:t>
                      </a:r>
                      <a:r>
                        <a:rPr lang="ru-RU" sz="1400" kern="1200" dirty="0" smtClean="0">
                          <a:solidFill>
                            <a:srgbClr val="102D69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kern="1200" dirty="0" err="1" smtClean="0">
                          <a:solidFill>
                            <a:srgbClr val="102D69"/>
                          </a:solidFill>
                          <a:latin typeface="+mn-lt"/>
                          <a:ea typeface="+mn-ea"/>
                          <a:cs typeface="+mn-cs"/>
                        </a:rPr>
                        <a:t>Bundespost</a:t>
                      </a:r>
                      <a:r>
                        <a:rPr lang="ru-RU" sz="1400" kern="1200" dirty="0" smtClean="0">
                          <a:solidFill>
                            <a:srgbClr val="102D69"/>
                          </a:solidFill>
                          <a:latin typeface="+mn-lt"/>
                          <a:ea typeface="+mn-ea"/>
                          <a:cs typeface="+mn-cs"/>
                        </a:rPr>
                        <a:t>, приватизировано в 1995 г. и стало полностью независимой компанией в 2000 г.  (</a:t>
                      </a:r>
                      <a:r>
                        <a:rPr lang="ru-RU" sz="1000" kern="1200" dirty="0" smtClean="0">
                          <a:solidFill>
                            <a:srgbClr val="102D69"/>
                          </a:solidFill>
                          <a:latin typeface="+mn-lt"/>
                          <a:ea typeface="+mn-ea"/>
                          <a:cs typeface="+mn-cs"/>
                        </a:rPr>
                        <a:t>Законодательство</a:t>
                      </a:r>
                      <a:r>
                        <a:rPr lang="ru-RU" sz="1000" kern="1200" baseline="0" dirty="0" smtClean="0">
                          <a:solidFill>
                            <a:srgbClr val="102D69"/>
                          </a:solidFill>
                          <a:latin typeface="+mn-lt"/>
                          <a:ea typeface="+mn-ea"/>
                          <a:cs typeface="+mn-cs"/>
                        </a:rPr>
                        <a:t> - </a:t>
                      </a:r>
                      <a:r>
                        <a:rPr lang="en-US" sz="1000" kern="1200" dirty="0" smtClean="0">
                          <a:solidFill>
                            <a:srgbClr val="102D6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Postal act 1977 </a:t>
                      </a:r>
                      <a:r>
                        <a:rPr lang="ru-RU" sz="1000" kern="1200" dirty="0" smtClean="0">
                          <a:solidFill>
                            <a:srgbClr val="102D6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г.; </a:t>
                      </a:r>
                      <a:r>
                        <a:rPr lang="en-US" sz="1000" kern="1200" dirty="0" smtClean="0">
                          <a:solidFill>
                            <a:srgbClr val="102D6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Postal Universal Service Ordinance 1998 </a:t>
                      </a:r>
                      <a:r>
                        <a:rPr lang="ru-RU" sz="1000" kern="1200" dirty="0" smtClean="0">
                          <a:solidFill>
                            <a:srgbClr val="102D6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</a:t>
                      </a:r>
                      <a:r>
                        <a:rPr lang="en-US" sz="1000" kern="1200" dirty="0" smtClean="0">
                          <a:solidFill>
                            <a:srgbClr val="102D6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lang="ru-RU" sz="1400" kern="1200" dirty="0" smtClean="0">
                          <a:solidFill>
                            <a:srgbClr val="102D69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ru-RU" sz="1400" kern="1200" dirty="0">
                        <a:solidFill>
                          <a:srgbClr val="102D6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8340067"/>
                  </a:ext>
                </a:extLst>
              </a:tr>
              <a:tr h="711367"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rgbClr val="102D6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Канадская почтовая корпорация является агентом Её Величества, однако при этом может заключать контракты с Её Величеством, как если бы она не была агентом Короны (</a:t>
                      </a:r>
                      <a:r>
                        <a:rPr lang="ru-RU" sz="1000" kern="1200" dirty="0" err="1" smtClean="0">
                          <a:solidFill>
                            <a:srgbClr val="102D6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</a:t>
                      </a:r>
                      <a:r>
                        <a:rPr lang="ru-RU" sz="1000" kern="1200" dirty="0" smtClean="0">
                          <a:solidFill>
                            <a:srgbClr val="102D6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kern="1200" dirty="0" err="1" smtClean="0">
                          <a:solidFill>
                            <a:srgbClr val="102D6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Canada</a:t>
                      </a:r>
                      <a:r>
                        <a:rPr lang="ru-RU" sz="1000" kern="1200" dirty="0" smtClean="0">
                          <a:solidFill>
                            <a:srgbClr val="102D6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kern="1200" dirty="0" err="1" smtClean="0">
                          <a:solidFill>
                            <a:srgbClr val="102D6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post</a:t>
                      </a:r>
                      <a:r>
                        <a:rPr lang="ru-RU" sz="1000" kern="1200" dirty="0" smtClean="0">
                          <a:solidFill>
                            <a:srgbClr val="102D6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kern="1200" dirty="0" err="1" smtClean="0">
                          <a:solidFill>
                            <a:srgbClr val="102D6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corporation</a:t>
                      </a:r>
                      <a:r>
                        <a:rPr lang="ru-RU" sz="1000" kern="1200" dirty="0" smtClean="0">
                          <a:solidFill>
                            <a:srgbClr val="102D6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00" kern="1200" dirty="0" err="1" smtClean="0">
                          <a:solidFill>
                            <a:srgbClr val="102D6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Act</a:t>
                      </a:r>
                      <a:r>
                        <a:rPr lang="ru-RU" sz="1000" kern="1200" dirty="0" smtClean="0">
                          <a:solidFill>
                            <a:srgbClr val="102D6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1981 г.)</a:t>
                      </a:r>
                      <a:endParaRPr lang="ru-RU" sz="1400" dirty="0">
                        <a:solidFill>
                          <a:srgbClr val="102D69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414464"/>
                  </a:ext>
                </a:extLst>
              </a:tr>
              <a:tr h="643445"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rgbClr val="102D6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Почта Китая является полностью государственной компанией, учрежденной в соответствии с «Законом о компаниях Китайской Народной Республики»</a:t>
                      </a:r>
                      <a:endParaRPr lang="ru-RU" sz="1400" dirty="0">
                        <a:solidFill>
                          <a:srgbClr val="102D69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3296773"/>
                  </a:ext>
                </a:extLst>
              </a:tr>
              <a:tr h="551198"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rgbClr val="102D6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Почта США является «независимым предприятием исполнительной власти Правительства США» (</a:t>
                      </a:r>
                      <a:r>
                        <a:rPr lang="ru-RU" sz="1000" kern="1200" dirty="0" smtClean="0">
                          <a:solidFill>
                            <a:srgbClr val="102D6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39 </a:t>
                      </a:r>
                      <a:r>
                        <a:rPr lang="en-US" sz="1000" kern="1200" dirty="0" smtClean="0">
                          <a:solidFill>
                            <a:srgbClr val="102D6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</a:t>
                      </a:r>
                      <a:r>
                        <a:rPr lang="ru-RU" sz="1000" kern="1200" dirty="0" smtClean="0">
                          <a:solidFill>
                            <a:srgbClr val="102D6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lang="en-US" sz="1000" kern="1200" dirty="0" smtClean="0">
                          <a:solidFill>
                            <a:srgbClr val="102D6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r>
                        <a:rPr lang="ru-RU" sz="1000" kern="1200" dirty="0" smtClean="0">
                          <a:solidFill>
                            <a:srgbClr val="102D6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en-US" sz="1000" kern="1200" dirty="0" smtClean="0">
                          <a:solidFill>
                            <a:srgbClr val="102D6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Code</a:t>
                      </a:r>
                      <a:r>
                        <a:rPr lang="ru-RU" sz="1000" kern="1200" dirty="0" smtClean="0">
                          <a:solidFill>
                            <a:srgbClr val="102D6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§201 – </a:t>
                      </a:r>
                      <a:r>
                        <a:rPr lang="en-US" sz="1000" kern="1200" dirty="0" smtClean="0">
                          <a:solidFill>
                            <a:srgbClr val="102D6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United States Postal Service</a:t>
                      </a:r>
                      <a:r>
                        <a:rPr lang="ru-RU" sz="1400" kern="1200" dirty="0" smtClean="0">
                          <a:solidFill>
                            <a:srgbClr val="102D6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), которое целиком принадлежит правительству. Статус</a:t>
                      </a:r>
                      <a:r>
                        <a:rPr lang="ru-RU" sz="1400" kern="1200" baseline="0" dirty="0" smtClean="0">
                          <a:solidFill>
                            <a:srgbClr val="102D6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агентства.</a:t>
                      </a:r>
                      <a:endParaRPr lang="ru-RU" sz="1400" dirty="0">
                        <a:solidFill>
                          <a:srgbClr val="102D69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00198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2670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7AC8064E-5791-204C-B92F-A018279494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102D69"/>
                </a:solidFill>
              </a:rPr>
              <a:t>Институт государственного и муниципального управления</a:t>
            </a:r>
            <a:endParaRPr lang="ru-RU" dirty="0">
              <a:solidFill>
                <a:srgbClr val="102D69"/>
              </a:solidFill>
            </a:endParaRPr>
          </a:p>
        </p:txBody>
      </p:sp>
      <p:pic>
        <p:nvPicPr>
          <p:cNvPr id="16" name="Picture 12">
            <a:extLst>
              <a:ext uri="{FF2B5EF4-FFF2-40B4-BE49-F238E27FC236}">
                <a16:creationId xmlns:a16="http://schemas.microsoft.com/office/drawing/2014/main" id="{7AC81546-73C9-4A34-9DC3-52E53ED1227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18382" b="-1"/>
          <a:stretch/>
        </p:blipFill>
        <p:spPr>
          <a:xfrm>
            <a:off x="6223211" y="560738"/>
            <a:ext cx="2561760" cy="376256"/>
          </a:xfrm>
          <a:prstGeom prst="rect">
            <a:avLst/>
          </a:prstGeom>
        </p:spPr>
      </p:pic>
      <p:sp>
        <p:nvSpPr>
          <p:cNvPr id="9" name="Текст 2">
            <a:extLst>
              <a:ext uri="{FF2B5EF4-FFF2-40B4-BE49-F238E27FC236}">
                <a16:creationId xmlns:a16="http://schemas.microsoft.com/office/drawing/2014/main" id="{C5A111DD-C00C-2D48-9F7A-4E23C5BA0C6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510979" y="544811"/>
            <a:ext cx="2070100" cy="408109"/>
          </a:xfrm>
        </p:spPr>
        <p:txBody>
          <a:bodyPr/>
          <a:lstStyle/>
          <a:p>
            <a:r>
              <a:rPr lang="ru-RU" dirty="0" smtClean="0"/>
              <a:t>Анализ </a:t>
            </a:r>
            <a:r>
              <a:rPr lang="ru-RU" dirty="0"/>
              <a:t>опыта трансформирования почтовой отрасли других стран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67655" y="1031297"/>
            <a:ext cx="7192602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ru-RU" sz="2000" dirty="0" smtClean="0">
                <a:solidFill>
                  <a:srgbClr val="102D69"/>
                </a:solidFill>
                <a:latin typeface="HSE Sans" panose="02000000000000000000" pitchFamily="50" charset="-52"/>
              </a:rPr>
              <a:t>Компоненты трансформации почтовых операторов</a:t>
            </a:r>
            <a:endParaRPr lang="ru-RU" sz="2000" dirty="0">
              <a:solidFill>
                <a:srgbClr val="102D69"/>
              </a:solidFill>
              <a:latin typeface="HSE Sans" panose="02000000000000000000" pitchFamily="50" charset="-52"/>
            </a:endParaRPr>
          </a:p>
        </p:txBody>
      </p:sp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327739"/>
              </p:ext>
            </p:extLst>
          </p:nvPr>
        </p:nvGraphicFramePr>
        <p:xfrm>
          <a:off x="614304" y="1602654"/>
          <a:ext cx="10980000" cy="49399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040000">
                  <a:extLst>
                    <a:ext uri="{9D8B030D-6E8A-4147-A177-3AD203B41FA5}">
                      <a16:colId xmlns:a16="http://schemas.microsoft.com/office/drawing/2014/main" val="1438933963"/>
                    </a:ext>
                  </a:extLst>
                </a:gridCol>
                <a:gridCol w="5940000">
                  <a:extLst>
                    <a:ext uri="{9D8B030D-6E8A-4147-A177-3AD203B41FA5}">
                      <a16:colId xmlns:a16="http://schemas.microsoft.com/office/drawing/2014/main" val="398543545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b="0" kern="1200" dirty="0" smtClean="0">
                          <a:solidFill>
                            <a:srgbClr val="102D6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Полноценное техническое</a:t>
                      </a:r>
                      <a:r>
                        <a:rPr lang="ru-RU" sz="1400" b="0" kern="1200" baseline="0" dirty="0" smtClean="0">
                          <a:solidFill>
                            <a:srgbClr val="102D6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перевооружение, внедрение цифровых технологий</a:t>
                      </a:r>
                      <a:endParaRPr lang="ru-RU" sz="1400" b="0" dirty="0">
                        <a:solidFill>
                          <a:srgbClr val="102D69"/>
                        </a:solidFill>
                      </a:endParaRPr>
                    </a:p>
                  </a:txBody>
                  <a:tcPr marL="72000" marR="72000" marT="72000" marB="72000"/>
                </a:tc>
                <a:tc>
                  <a:txBody>
                    <a:bodyPr/>
                    <a:lstStyle/>
                    <a:p>
                      <a:r>
                        <a:rPr lang="ru-RU" sz="1300" i="1" dirty="0" smtClean="0">
                          <a:solidFill>
                            <a:srgbClr val="102D69"/>
                          </a:solidFill>
                        </a:rPr>
                        <a:t>Полноценное</a:t>
                      </a:r>
                      <a:r>
                        <a:rPr lang="ru-RU" sz="1300" i="1" baseline="0" dirty="0" smtClean="0">
                          <a:solidFill>
                            <a:srgbClr val="102D69"/>
                          </a:solidFill>
                        </a:rPr>
                        <a:t> техническое перевооружение – обязательный компонент всех стратегий, необходимое условие сохранения позиций почтового оператора</a:t>
                      </a:r>
                      <a:endParaRPr lang="ru-RU" sz="1300" i="1" dirty="0">
                        <a:solidFill>
                          <a:srgbClr val="102D69"/>
                        </a:solidFill>
                      </a:endParaRPr>
                    </a:p>
                  </a:txBody>
                  <a:tcPr marL="72000" marR="72000" marT="72000" marB="72000"/>
                </a:tc>
                <a:extLst>
                  <a:ext uri="{0D108BD9-81ED-4DB2-BD59-A6C34878D82A}">
                    <a16:rowId xmlns:a16="http://schemas.microsoft.com/office/drawing/2014/main" val="16950138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rgbClr val="102D69"/>
                          </a:solidFill>
                        </a:rPr>
                        <a:t>Расширение перечня сервисов </a:t>
                      </a:r>
                      <a:r>
                        <a:rPr lang="ru-RU" sz="1400" b="0" kern="1200" dirty="0" smtClean="0">
                          <a:solidFill>
                            <a:srgbClr val="102D69"/>
                          </a:solidFill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 растущих секторах малой конкуренции (интернет-торговля на старте, международная логистика в годы бурного роста и т.д., банковский сектор в конце 20-го века), выход из секторов высокой конкуренции;</a:t>
                      </a:r>
                    </a:p>
                  </a:txBody>
                  <a:tcPr marL="72000" marR="72000" marT="72000" marB="72000"/>
                </a:tc>
                <a:tc>
                  <a:txBody>
                    <a:bodyPr/>
                    <a:lstStyle/>
                    <a:p>
                      <a:r>
                        <a:rPr lang="ru-RU" sz="1300" i="1" dirty="0" smtClean="0">
                          <a:solidFill>
                            <a:srgbClr val="102D69"/>
                          </a:solidFill>
                        </a:rPr>
                        <a:t>Расширение</a:t>
                      </a:r>
                      <a:r>
                        <a:rPr lang="ru-RU" sz="1300" i="1" baseline="0" dirty="0" smtClean="0">
                          <a:solidFill>
                            <a:srgbClr val="102D69"/>
                          </a:solidFill>
                        </a:rPr>
                        <a:t> перечня сервисов успешно тогда, когда параллельно проходит процесс оценки успешности направлений и своевременное сворачивание направлений, ставших высококонкурентными</a:t>
                      </a:r>
                      <a:endParaRPr lang="ru-RU" sz="1300" i="1" dirty="0">
                        <a:solidFill>
                          <a:srgbClr val="102D69"/>
                        </a:solidFill>
                      </a:endParaRPr>
                    </a:p>
                  </a:txBody>
                  <a:tcPr marL="72000" marR="72000" marT="72000" marB="72000"/>
                </a:tc>
                <a:extLst>
                  <a:ext uri="{0D108BD9-81ED-4DB2-BD59-A6C34878D82A}">
                    <a16:rowId xmlns:a16="http://schemas.microsoft.com/office/drawing/2014/main" val="67402463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rgbClr val="102D69"/>
                          </a:solidFill>
                        </a:rPr>
                        <a:t>Изменение структуры почтовых отделений</a:t>
                      </a:r>
                      <a:r>
                        <a:rPr lang="ru-RU" sz="1400" b="0" baseline="0" dirty="0" smtClean="0">
                          <a:solidFill>
                            <a:srgbClr val="102D69"/>
                          </a:solidFill>
                        </a:rPr>
                        <a:t> (введение частных, лицензирование, франчайзинг и т.п.)</a:t>
                      </a:r>
                      <a:endParaRPr lang="ru-RU" sz="1400" b="0" dirty="0" smtClean="0">
                        <a:solidFill>
                          <a:srgbClr val="102D69"/>
                        </a:solidFill>
                      </a:endParaRPr>
                    </a:p>
                  </a:txBody>
                  <a:tcPr marL="72000" marR="72000" marT="72000" marB="72000"/>
                </a:tc>
                <a:tc>
                  <a:txBody>
                    <a:bodyPr/>
                    <a:lstStyle/>
                    <a:p>
                      <a:r>
                        <a:rPr lang="ru-RU" sz="1300" i="1" kern="1200" dirty="0" smtClean="0">
                          <a:solidFill>
                            <a:srgbClr val="102D6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Анализ показывает, что изменение</a:t>
                      </a:r>
                      <a:r>
                        <a:rPr lang="ru-RU" sz="1300" i="1" kern="1200" baseline="0" dirty="0" smtClean="0">
                          <a:solidFill>
                            <a:srgbClr val="102D6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структуры почтовых отправлений не оказывает значимого воздействия на результаты деятельности почтового оператора (исключение – Великобритания, фактический коллапс)</a:t>
                      </a:r>
                      <a:endParaRPr lang="ru-RU" sz="1300" i="1" kern="1200" dirty="0" smtClean="0">
                        <a:solidFill>
                          <a:srgbClr val="102D69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72000" marB="72000"/>
                </a:tc>
                <a:extLst>
                  <a:ext uri="{0D108BD9-81ED-4DB2-BD59-A6C34878D82A}">
                    <a16:rowId xmlns:a16="http://schemas.microsoft.com/office/drawing/2014/main" val="32756145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kern="1200" dirty="0" smtClean="0">
                          <a:solidFill>
                            <a:srgbClr val="102D69"/>
                          </a:solidFill>
                          <a:latin typeface="+mn-lt"/>
                          <a:ea typeface="+mn-ea"/>
                          <a:cs typeface="+mn-cs"/>
                        </a:rPr>
                        <a:t>Организационная реструктуризация</a:t>
                      </a:r>
                      <a:r>
                        <a:rPr lang="ru-RU" sz="1400" kern="1200" baseline="0" dirty="0" smtClean="0">
                          <a:solidFill>
                            <a:srgbClr val="102D69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kern="1200" dirty="0" smtClean="0">
                          <a:solidFill>
                            <a:srgbClr val="102D69"/>
                          </a:solidFill>
                          <a:latin typeface="+mn-lt"/>
                          <a:ea typeface="+mn-ea"/>
                          <a:cs typeface="+mn-cs"/>
                        </a:rPr>
                        <a:t>(разделение организации на несколько различных организаций)</a:t>
                      </a:r>
                      <a:endParaRPr lang="ru-RU" sz="1400" kern="1200" dirty="0">
                        <a:solidFill>
                          <a:srgbClr val="102D6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72000" marB="72000"/>
                </a:tc>
                <a:tc>
                  <a:txBody>
                    <a:bodyPr/>
                    <a:lstStyle/>
                    <a:p>
                      <a:pPr lvl="0"/>
                      <a:r>
                        <a:rPr lang="ru-RU" sz="1300" i="1" kern="1200" dirty="0" smtClean="0">
                          <a:solidFill>
                            <a:srgbClr val="102D69"/>
                          </a:solidFill>
                          <a:latin typeface="+mn-lt"/>
                          <a:ea typeface="+mn-ea"/>
                          <a:cs typeface="+mn-cs"/>
                        </a:rPr>
                        <a:t>Реструктуризация,</a:t>
                      </a:r>
                      <a:r>
                        <a:rPr lang="ru-RU" sz="1300" i="1" kern="1200" baseline="0" dirty="0" smtClean="0">
                          <a:solidFill>
                            <a:srgbClr val="102D69"/>
                          </a:solidFill>
                          <a:latin typeface="+mn-lt"/>
                          <a:ea typeface="+mn-ea"/>
                          <a:cs typeface="+mn-cs"/>
                        </a:rPr>
                        <a:t> как правило, не приводит к каким-либо значимым изменениям (исключение – Германия, реструктуризация как метод оптимизации приватизации, успешное привлечение денег)</a:t>
                      </a:r>
                      <a:endParaRPr lang="ru-RU" sz="1300" i="1" kern="1200" dirty="0">
                        <a:solidFill>
                          <a:srgbClr val="102D69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72000" marB="72000"/>
                </a:tc>
                <a:extLst>
                  <a:ext uri="{0D108BD9-81ED-4DB2-BD59-A6C34878D82A}">
                    <a16:rowId xmlns:a16="http://schemas.microsoft.com/office/drawing/2014/main" val="149834006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dirty="0" smtClean="0">
                          <a:solidFill>
                            <a:srgbClr val="102D69"/>
                          </a:solidFill>
                        </a:rPr>
                        <a:t>Приватизация, выход на биржу</a:t>
                      </a:r>
                      <a:endParaRPr lang="ru-RU" sz="1400" dirty="0">
                        <a:solidFill>
                          <a:srgbClr val="102D69"/>
                        </a:solidFill>
                      </a:endParaRPr>
                    </a:p>
                  </a:txBody>
                  <a:tcPr marL="72000" marR="72000" marT="72000" marB="72000"/>
                </a:tc>
                <a:tc>
                  <a:txBody>
                    <a:bodyPr/>
                    <a:lstStyle/>
                    <a:p>
                      <a:r>
                        <a:rPr lang="ru-RU" sz="1300" i="1" dirty="0" smtClean="0">
                          <a:solidFill>
                            <a:srgbClr val="102D69"/>
                          </a:solidFill>
                        </a:rPr>
                        <a:t>Приватизация</a:t>
                      </a:r>
                      <a:r>
                        <a:rPr lang="ru-RU" sz="1300" i="1" baseline="0" dirty="0" smtClean="0">
                          <a:solidFill>
                            <a:srgbClr val="102D69"/>
                          </a:solidFill>
                        </a:rPr>
                        <a:t> сама по себе не является драйвером развития почтового оператора</a:t>
                      </a:r>
                      <a:endParaRPr lang="ru-RU" sz="1300" i="1" dirty="0">
                        <a:solidFill>
                          <a:srgbClr val="102D69"/>
                        </a:solidFill>
                      </a:endParaRPr>
                    </a:p>
                  </a:txBody>
                  <a:tcPr marL="72000" marR="72000" marT="72000" marB="72000"/>
                </a:tc>
                <a:extLst>
                  <a:ext uri="{0D108BD9-81ED-4DB2-BD59-A6C34878D82A}">
                    <a16:rowId xmlns:a16="http://schemas.microsoft.com/office/drawing/2014/main" val="34541446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dirty="0" smtClean="0">
                          <a:solidFill>
                            <a:srgbClr val="102D69"/>
                          </a:solidFill>
                        </a:rPr>
                        <a:t>Рост клиентоориентированности (маркетинговые мероприятия, настройка сервисов, новые продукты и услуги, в</a:t>
                      </a:r>
                      <a:r>
                        <a:rPr lang="ru-RU" sz="1400" baseline="0" dirty="0" smtClean="0">
                          <a:solidFill>
                            <a:srgbClr val="102D69"/>
                          </a:solidFill>
                        </a:rPr>
                        <a:t> ряде случаев – расширение сети</a:t>
                      </a:r>
                      <a:r>
                        <a:rPr lang="ru-RU" sz="1400" dirty="0" smtClean="0">
                          <a:solidFill>
                            <a:srgbClr val="102D69"/>
                          </a:solidFill>
                        </a:rPr>
                        <a:t>)</a:t>
                      </a:r>
                      <a:endParaRPr lang="ru-RU" sz="1400" dirty="0">
                        <a:solidFill>
                          <a:srgbClr val="102D69"/>
                        </a:solidFill>
                      </a:endParaRPr>
                    </a:p>
                  </a:txBody>
                  <a:tcPr marL="72000" marR="72000" marT="72000" marB="72000"/>
                </a:tc>
                <a:tc>
                  <a:txBody>
                    <a:bodyPr/>
                    <a:lstStyle/>
                    <a:p>
                      <a:r>
                        <a:rPr lang="ru-RU" sz="1300" i="1" dirty="0" smtClean="0">
                          <a:solidFill>
                            <a:srgbClr val="102D69"/>
                          </a:solidFill>
                        </a:rPr>
                        <a:t>Клиентоориентированность практически всегда приносит положительные результаты, если она не</a:t>
                      </a:r>
                      <a:r>
                        <a:rPr lang="ru-RU" sz="1300" i="1" baseline="0" dirty="0" smtClean="0">
                          <a:solidFill>
                            <a:srgbClr val="102D69"/>
                          </a:solidFill>
                        </a:rPr>
                        <a:t> является «бумажной»</a:t>
                      </a:r>
                      <a:endParaRPr lang="ru-RU" sz="1300" i="1" dirty="0">
                        <a:solidFill>
                          <a:srgbClr val="102D69"/>
                        </a:solidFill>
                      </a:endParaRPr>
                    </a:p>
                  </a:txBody>
                  <a:tcPr marL="72000" marR="72000" marT="72000" marB="72000"/>
                </a:tc>
                <a:extLst>
                  <a:ext uri="{0D108BD9-81ED-4DB2-BD59-A6C34878D82A}">
                    <a16:rowId xmlns:a16="http://schemas.microsoft.com/office/drawing/2014/main" val="83329677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dirty="0" smtClean="0">
                          <a:solidFill>
                            <a:srgbClr val="102D69"/>
                          </a:solidFill>
                        </a:rPr>
                        <a:t>Оптимизация ресурсов</a:t>
                      </a:r>
                      <a:r>
                        <a:rPr lang="ru-RU" sz="1400" baseline="0" dirty="0" smtClean="0">
                          <a:solidFill>
                            <a:srgbClr val="102D69"/>
                          </a:solidFill>
                        </a:rPr>
                        <a:t> (снижение затрат на сеть, персонал и т.д.)</a:t>
                      </a:r>
                      <a:endParaRPr lang="ru-RU" sz="1400" dirty="0">
                        <a:solidFill>
                          <a:srgbClr val="102D69"/>
                        </a:solidFill>
                      </a:endParaRPr>
                    </a:p>
                  </a:txBody>
                  <a:tcPr marL="72000" marR="72000" marT="72000" marB="72000"/>
                </a:tc>
                <a:tc>
                  <a:txBody>
                    <a:bodyPr/>
                    <a:lstStyle/>
                    <a:p>
                      <a:r>
                        <a:rPr lang="ru-RU" sz="1300" i="1" dirty="0" smtClean="0">
                          <a:solidFill>
                            <a:srgbClr val="102D69"/>
                          </a:solidFill>
                        </a:rPr>
                        <a:t>Снижение издержек, как правило, подрывает</a:t>
                      </a:r>
                      <a:r>
                        <a:rPr lang="ru-RU" sz="1300" i="1" baseline="0" dirty="0" smtClean="0">
                          <a:solidFill>
                            <a:srgbClr val="102D69"/>
                          </a:solidFill>
                        </a:rPr>
                        <a:t> способность организации к развитию и ведёт к постепенной деградации и падению эффективности</a:t>
                      </a:r>
                      <a:endParaRPr lang="ru-RU" sz="1300" i="1" dirty="0">
                        <a:solidFill>
                          <a:srgbClr val="102D69"/>
                        </a:solidFill>
                      </a:endParaRPr>
                    </a:p>
                  </a:txBody>
                  <a:tcPr marL="72000" marR="72000" marT="72000" marB="72000"/>
                </a:tc>
                <a:extLst>
                  <a:ext uri="{0D108BD9-81ED-4DB2-BD59-A6C34878D82A}">
                    <a16:rowId xmlns:a16="http://schemas.microsoft.com/office/drawing/2014/main" val="36800198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93202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7AC8064E-5791-204C-B92F-A018279494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102D69"/>
                </a:solidFill>
                <a:latin typeface="+mn-lt"/>
              </a:rPr>
              <a:t>Институт государственного и муниципального управления</a:t>
            </a:r>
            <a:endParaRPr lang="ru-RU" dirty="0">
              <a:solidFill>
                <a:srgbClr val="102D69"/>
              </a:solidFill>
              <a:latin typeface="+mn-lt"/>
            </a:endParaRPr>
          </a:p>
        </p:txBody>
      </p:sp>
      <p:pic>
        <p:nvPicPr>
          <p:cNvPr id="16" name="Picture 12">
            <a:extLst>
              <a:ext uri="{FF2B5EF4-FFF2-40B4-BE49-F238E27FC236}">
                <a16:creationId xmlns:a16="http://schemas.microsoft.com/office/drawing/2014/main" id="{7AC81546-73C9-4A34-9DC3-52E53ED1227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18382" b="-1"/>
          <a:stretch/>
        </p:blipFill>
        <p:spPr>
          <a:xfrm>
            <a:off x="6223211" y="560738"/>
            <a:ext cx="2561760" cy="376256"/>
          </a:xfrm>
          <a:prstGeom prst="rect">
            <a:avLst/>
          </a:prstGeom>
        </p:spPr>
      </p:pic>
      <p:sp>
        <p:nvSpPr>
          <p:cNvPr id="9" name="Текст 2">
            <a:extLst>
              <a:ext uri="{FF2B5EF4-FFF2-40B4-BE49-F238E27FC236}">
                <a16:creationId xmlns:a16="http://schemas.microsoft.com/office/drawing/2014/main" id="{C5A111DD-C00C-2D48-9F7A-4E23C5BA0C6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510979" y="544811"/>
            <a:ext cx="2070100" cy="408109"/>
          </a:xfrm>
        </p:spPr>
        <p:txBody>
          <a:bodyPr/>
          <a:lstStyle/>
          <a:p>
            <a:r>
              <a:rPr lang="ru-RU" dirty="0" smtClean="0">
                <a:latin typeface="+mn-lt"/>
              </a:rPr>
              <a:t>Анализ </a:t>
            </a:r>
            <a:r>
              <a:rPr lang="ru-RU" dirty="0">
                <a:latin typeface="+mn-lt"/>
              </a:rPr>
              <a:t>опыта трансформирования почтовой отрасли других стран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232447" y="1220685"/>
            <a:ext cx="4762713" cy="4485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ru-RU" sz="2000" dirty="0" smtClean="0">
                <a:solidFill>
                  <a:srgbClr val="112F6D"/>
                </a:solidFill>
                <a:latin typeface="+mj-lt"/>
              </a:rPr>
              <a:t>Почта Австралии. Показатели</a:t>
            </a:r>
            <a:endParaRPr lang="ru-RU" sz="2000" dirty="0">
              <a:solidFill>
                <a:srgbClr val="112F6D"/>
              </a:solidFill>
              <a:latin typeface="+mj-lt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8" t="11750" r="3042" b="15500"/>
          <a:stretch/>
        </p:blipFill>
        <p:spPr>
          <a:xfrm>
            <a:off x="577639" y="1146998"/>
            <a:ext cx="784640" cy="599293"/>
          </a:xfrm>
          <a:prstGeom prst="rect">
            <a:avLst/>
          </a:prstGeom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/>
          </p:nvPr>
        </p:nvGraphicFramePr>
        <p:xfrm>
          <a:off x="469584" y="1952680"/>
          <a:ext cx="11304000" cy="43698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960000">
                  <a:extLst>
                    <a:ext uri="{9D8B030D-6E8A-4147-A177-3AD203B41FA5}">
                      <a16:colId xmlns:a16="http://schemas.microsoft.com/office/drawing/2014/main" val="3032313194"/>
                    </a:ext>
                  </a:extLst>
                </a:gridCol>
                <a:gridCol w="1224000">
                  <a:extLst>
                    <a:ext uri="{9D8B030D-6E8A-4147-A177-3AD203B41FA5}">
                      <a16:colId xmlns:a16="http://schemas.microsoft.com/office/drawing/2014/main" val="2806932699"/>
                    </a:ext>
                  </a:extLst>
                </a:gridCol>
                <a:gridCol w="1224000">
                  <a:extLst>
                    <a:ext uri="{9D8B030D-6E8A-4147-A177-3AD203B41FA5}">
                      <a16:colId xmlns:a16="http://schemas.microsoft.com/office/drawing/2014/main" val="2716975214"/>
                    </a:ext>
                  </a:extLst>
                </a:gridCol>
                <a:gridCol w="1224000">
                  <a:extLst>
                    <a:ext uri="{9D8B030D-6E8A-4147-A177-3AD203B41FA5}">
                      <a16:colId xmlns:a16="http://schemas.microsoft.com/office/drawing/2014/main" val="952072487"/>
                    </a:ext>
                  </a:extLst>
                </a:gridCol>
                <a:gridCol w="1224000">
                  <a:extLst>
                    <a:ext uri="{9D8B030D-6E8A-4147-A177-3AD203B41FA5}">
                      <a16:colId xmlns:a16="http://schemas.microsoft.com/office/drawing/2014/main" val="4233006657"/>
                    </a:ext>
                  </a:extLst>
                </a:gridCol>
                <a:gridCol w="1224000">
                  <a:extLst>
                    <a:ext uri="{9D8B030D-6E8A-4147-A177-3AD203B41FA5}">
                      <a16:colId xmlns:a16="http://schemas.microsoft.com/office/drawing/2014/main" val="1891592398"/>
                    </a:ext>
                  </a:extLst>
                </a:gridCol>
                <a:gridCol w="1224000">
                  <a:extLst>
                    <a:ext uri="{9D8B030D-6E8A-4147-A177-3AD203B41FA5}">
                      <a16:colId xmlns:a16="http://schemas.microsoft.com/office/drawing/2014/main" val="3614129347"/>
                    </a:ext>
                  </a:extLst>
                </a:gridCol>
              </a:tblGrid>
              <a:tr h="40932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Показатель</a:t>
                      </a:r>
                      <a:endParaRPr lang="ru-RU" sz="13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2000</a:t>
                      </a:r>
                      <a:endParaRPr lang="ru-RU" sz="13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2005</a:t>
                      </a:r>
                      <a:endParaRPr lang="ru-RU" sz="13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2010</a:t>
                      </a:r>
                      <a:endParaRPr lang="ru-RU" sz="13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2015</a:t>
                      </a:r>
                      <a:endParaRPr lang="ru-RU" sz="13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2020</a:t>
                      </a:r>
                      <a:endParaRPr lang="ru-RU" sz="13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Динамика</a:t>
                      </a:r>
                    </a:p>
                    <a:p>
                      <a:pPr algn="ctr" fontAlgn="b"/>
                      <a:r>
                        <a:rPr lang="ru-RU" sz="1300" b="1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(</a:t>
                      </a:r>
                      <a:r>
                        <a:rPr lang="ru-RU" sz="13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2020 к 2000), %</a:t>
                      </a:r>
                      <a:endParaRPr lang="ru-RU" sz="13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89252643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72000" algn="l" fontAlgn="b"/>
                      <a:r>
                        <a:rPr lang="ru-RU" sz="1300" u="none" strike="noStrike" dirty="0">
                          <a:effectLst/>
                          <a:latin typeface="+mj-lt"/>
                        </a:rPr>
                        <a:t>ВВП, млрд </a:t>
                      </a:r>
                      <a:r>
                        <a:rPr lang="ru-RU" sz="1300" u="none" strike="noStrike" dirty="0" smtClean="0">
                          <a:effectLst/>
                          <a:latin typeface="+mj-lt"/>
                        </a:rPr>
                        <a:t>австралийских </a:t>
                      </a:r>
                      <a:r>
                        <a:rPr lang="ru-RU" sz="1300" u="none" strike="noStrike" dirty="0">
                          <a:effectLst/>
                          <a:latin typeface="+mj-lt"/>
                        </a:rPr>
                        <a:t>долларов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dirty="0">
                          <a:effectLst/>
                          <a:latin typeface="+mj-lt"/>
                        </a:rPr>
                        <a:t>1 155,31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7200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dirty="0">
                          <a:effectLst/>
                          <a:latin typeface="+mj-lt"/>
                        </a:rPr>
                        <a:t>1 361,16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7200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dirty="0">
                          <a:effectLst/>
                          <a:latin typeface="+mj-lt"/>
                        </a:rPr>
                        <a:t>1 563,03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7200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>
                          <a:effectLst/>
                          <a:latin typeface="+mj-lt"/>
                        </a:rPr>
                        <a:t>1 788,61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7200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>
                          <a:effectLst/>
                          <a:latin typeface="+mj-lt"/>
                        </a:rPr>
                        <a:t>1 926,08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7200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dirty="0">
                          <a:effectLst/>
                          <a:latin typeface="+mj-lt"/>
                        </a:rPr>
                        <a:t>66,72%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7200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911848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72000" algn="l" fontAlgn="b"/>
                      <a:r>
                        <a:rPr lang="ru-RU" sz="1300" u="none" strike="noStrike" dirty="0">
                          <a:effectLst/>
                          <a:latin typeface="+mj-lt"/>
                        </a:rPr>
                        <a:t>Количество населения, млн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u="none" strike="noStrike" dirty="0">
                          <a:effectLst/>
                          <a:latin typeface="+mj-lt"/>
                        </a:rPr>
                        <a:t>18,99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7200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u="none" strike="noStrike" dirty="0">
                          <a:effectLst/>
                          <a:latin typeface="+mj-lt"/>
                        </a:rPr>
                        <a:t>20,18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7200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u="none" strike="noStrike" dirty="0">
                          <a:effectLst/>
                          <a:latin typeface="+mj-lt"/>
                        </a:rPr>
                        <a:t>22,15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7200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u="none" strike="noStrike" dirty="0">
                          <a:effectLst/>
                          <a:latin typeface="+mj-lt"/>
                        </a:rPr>
                        <a:t>23,93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7200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u="none" strike="noStrike" dirty="0">
                          <a:effectLst/>
                          <a:latin typeface="+mj-lt"/>
                        </a:rPr>
                        <a:t>25,50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7200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dirty="0">
                          <a:effectLst/>
                          <a:latin typeface="+mj-lt"/>
                        </a:rPr>
                        <a:t>34,28%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7200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651822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72000" algn="l" fontAlgn="b"/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7200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7200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7200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7200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7200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7200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56507317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72000" algn="l" fontAlgn="b"/>
                      <a:r>
                        <a:rPr lang="ru-RU" sz="1300" u="none" strike="noStrike" dirty="0">
                          <a:effectLst/>
                          <a:latin typeface="+mj-lt"/>
                        </a:rPr>
                        <a:t>Выручка (общая), млн австралийских долларов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dirty="0">
                          <a:effectLst/>
                          <a:latin typeface="+mj-lt"/>
                        </a:rPr>
                        <a:t>3 739,30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7200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dirty="0">
                          <a:effectLst/>
                          <a:latin typeface="+mj-lt"/>
                        </a:rPr>
                        <a:t>4 325,90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7200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dirty="0">
                          <a:effectLst/>
                          <a:latin typeface="+mj-lt"/>
                        </a:rPr>
                        <a:t>4 870,60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7200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dirty="0">
                          <a:effectLst/>
                          <a:latin typeface="+mj-lt"/>
                        </a:rPr>
                        <a:t>6 373,80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7200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dirty="0">
                          <a:effectLst/>
                          <a:latin typeface="+mj-lt"/>
                        </a:rPr>
                        <a:t>7 499,20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7200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dirty="0">
                          <a:effectLst/>
                          <a:latin typeface="+mj-lt"/>
                        </a:rPr>
                        <a:t>100,55%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7200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2F5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038154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72000" algn="l" fontAlgn="b"/>
                      <a:r>
                        <a:rPr lang="ru-RU" sz="1300" u="none" strike="noStrike" dirty="0">
                          <a:effectLst/>
                          <a:latin typeface="+mj-lt"/>
                        </a:rPr>
                        <a:t>Прибыль (до налогов), млн австралийских долларов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dirty="0">
                          <a:effectLst/>
                          <a:latin typeface="+mj-lt"/>
                        </a:rPr>
                        <a:t>391,90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7200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dirty="0">
                          <a:effectLst/>
                          <a:latin typeface="+mj-lt"/>
                        </a:rPr>
                        <a:t>469,80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7200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dirty="0">
                          <a:effectLst/>
                          <a:latin typeface="+mj-lt"/>
                        </a:rPr>
                        <a:t>103,00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7200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dirty="0">
                          <a:effectLst/>
                          <a:latin typeface="+mj-lt"/>
                        </a:rPr>
                        <a:t>-352,10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7200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>
                          <a:effectLst/>
                          <a:latin typeface="+mj-lt"/>
                        </a:rPr>
                        <a:t>53,60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7200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-86,32%</a:t>
                      </a:r>
                      <a:endParaRPr lang="ru-RU" sz="1300" b="0" i="0" u="none" strike="noStrike" dirty="0">
                        <a:solidFill>
                          <a:srgbClr val="FF0000"/>
                        </a:solidFill>
                        <a:effectLst/>
                        <a:latin typeface="+mj-lt"/>
                      </a:endParaRPr>
                    </a:p>
                  </a:txBody>
                  <a:tcPr marL="0" marR="7200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4898488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72000" algn="l" fontAlgn="b"/>
                      <a:r>
                        <a:rPr lang="ru-RU" sz="1300" u="none" strike="noStrike" dirty="0">
                          <a:effectLst/>
                          <a:latin typeface="+mj-lt"/>
                        </a:rPr>
                        <a:t>Чистая прибыль (после вычета налогов), млн австралийских долларов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dirty="0">
                          <a:effectLst/>
                          <a:latin typeface="+mj-lt"/>
                        </a:rPr>
                        <a:t>259,50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7200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dirty="0">
                          <a:effectLst/>
                          <a:latin typeface="+mj-lt"/>
                        </a:rPr>
                        <a:t>341,30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7200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dirty="0">
                          <a:effectLst/>
                          <a:latin typeface="+mj-lt"/>
                        </a:rPr>
                        <a:t>89,50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7200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dirty="0">
                          <a:effectLst/>
                          <a:latin typeface="+mj-lt"/>
                        </a:rPr>
                        <a:t>-221,70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7200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dirty="0">
                          <a:effectLst/>
                          <a:latin typeface="+mj-lt"/>
                        </a:rPr>
                        <a:t>42,90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7200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-83,47%</a:t>
                      </a:r>
                      <a:endParaRPr lang="ru-RU" sz="1300" b="0" i="0" u="none" strike="noStrike" dirty="0">
                        <a:solidFill>
                          <a:srgbClr val="FF0000"/>
                        </a:solidFill>
                        <a:effectLst/>
                        <a:latin typeface="+mj-lt"/>
                      </a:endParaRPr>
                    </a:p>
                  </a:txBody>
                  <a:tcPr marL="0" marR="7200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2F5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631050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72000" algn="l" fontAlgn="b"/>
                      <a:r>
                        <a:rPr lang="ru-RU" sz="1300" u="none" strike="noStrike" dirty="0">
                          <a:effectLst/>
                          <a:latin typeface="+mj-lt"/>
                        </a:rPr>
                        <a:t>Чистые активы, млн австралийских долларов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>
                          <a:effectLst/>
                          <a:latin typeface="+mj-lt"/>
                        </a:rPr>
                        <a:t>3 037,30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7200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>
                          <a:effectLst/>
                          <a:latin typeface="+mj-lt"/>
                        </a:rPr>
                        <a:t>4 192,70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7200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dirty="0">
                          <a:effectLst/>
                          <a:latin typeface="+mj-lt"/>
                        </a:rPr>
                        <a:t>3 915,20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7200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dirty="0">
                          <a:effectLst/>
                          <a:latin typeface="+mj-lt"/>
                        </a:rPr>
                        <a:t>5 093,20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7200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dirty="0">
                          <a:effectLst/>
                          <a:latin typeface="+mj-lt"/>
                        </a:rPr>
                        <a:t>6 785,30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7200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dirty="0">
                          <a:effectLst/>
                          <a:latin typeface="+mj-lt"/>
                        </a:rPr>
                        <a:t>123,40%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7200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5512482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72000" algn="l" fontAlgn="b"/>
                      <a:r>
                        <a:rPr lang="ru-RU" sz="1300" u="none" strike="noStrike" dirty="0">
                          <a:effectLst/>
                          <a:latin typeface="+mj-lt"/>
                        </a:rPr>
                        <a:t>Количество занятых (полная занятость), человек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dirty="0">
                          <a:effectLst/>
                          <a:latin typeface="+mj-lt"/>
                        </a:rPr>
                        <a:t>26 915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7200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dirty="0">
                          <a:effectLst/>
                          <a:latin typeface="+mj-lt"/>
                        </a:rPr>
                        <a:t>25 851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7200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dirty="0">
                          <a:effectLst/>
                          <a:latin typeface="+mj-lt"/>
                        </a:rPr>
                        <a:t>24 205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7200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dirty="0">
                          <a:effectLst/>
                          <a:latin typeface="+mj-lt"/>
                        </a:rPr>
                        <a:t>27 098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7200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dirty="0">
                          <a:effectLst/>
                          <a:latin typeface="+mj-lt"/>
                        </a:rPr>
                        <a:t>27 785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7200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dirty="0">
                          <a:effectLst/>
                          <a:latin typeface="+mj-lt"/>
                        </a:rPr>
                        <a:t>3,23%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7200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2F5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0689098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72000" algn="l" fontAlgn="b"/>
                      <a:r>
                        <a:rPr lang="ru-RU" sz="1300" u="none" strike="noStrike" dirty="0">
                          <a:effectLst/>
                          <a:latin typeface="+mj-lt"/>
                        </a:rPr>
                        <a:t>Количество занятых (частичная занятость), человек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>
                          <a:effectLst/>
                          <a:latin typeface="+mj-lt"/>
                        </a:rPr>
                        <a:t>8 482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7200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>
                          <a:effectLst/>
                          <a:latin typeface="+mj-lt"/>
                        </a:rPr>
                        <a:t>8 953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7200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>
                          <a:effectLst/>
                          <a:latin typeface="+mj-lt"/>
                        </a:rPr>
                        <a:t>10 252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7200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dirty="0">
                          <a:effectLst/>
                          <a:latin typeface="+mj-lt"/>
                        </a:rPr>
                        <a:t>8 195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7200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dirty="0">
                          <a:effectLst/>
                          <a:latin typeface="+mj-lt"/>
                        </a:rPr>
                        <a:t>7 316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7200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-13,75%</a:t>
                      </a:r>
                      <a:endParaRPr lang="ru-RU" sz="1300" b="0" i="0" u="none" strike="noStrike" dirty="0">
                        <a:solidFill>
                          <a:srgbClr val="FF0000"/>
                        </a:solidFill>
                        <a:effectLst/>
                        <a:latin typeface="+mj-lt"/>
                      </a:endParaRPr>
                    </a:p>
                  </a:txBody>
                  <a:tcPr marL="0" marR="7200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60343203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72000" algn="l" fontAlgn="b"/>
                      <a:r>
                        <a:rPr lang="ru-RU" sz="1300" u="none" strike="noStrike" dirty="0">
                          <a:effectLst/>
                          <a:latin typeface="+mj-lt"/>
                        </a:rPr>
                        <a:t>Всего занятых, человек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dirty="0">
                          <a:effectLst/>
                          <a:latin typeface="+mj-lt"/>
                        </a:rPr>
                        <a:t>35 397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7200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dirty="0">
                          <a:effectLst/>
                          <a:latin typeface="+mj-lt"/>
                        </a:rPr>
                        <a:t>34 804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7200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dirty="0">
                          <a:effectLst/>
                          <a:latin typeface="+mj-lt"/>
                        </a:rPr>
                        <a:t>34 457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7200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dirty="0">
                          <a:effectLst/>
                          <a:latin typeface="+mj-lt"/>
                        </a:rPr>
                        <a:t>35 293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7200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dirty="0">
                          <a:effectLst/>
                          <a:latin typeface="+mj-lt"/>
                        </a:rPr>
                        <a:t>35 101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7200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-0,84%</a:t>
                      </a:r>
                      <a:endParaRPr lang="ru-RU" sz="1300" b="0" i="0" u="none" strike="noStrike" dirty="0">
                        <a:solidFill>
                          <a:srgbClr val="FF0000"/>
                        </a:solidFill>
                        <a:effectLst/>
                        <a:latin typeface="+mj-lt"/>
                      </a:endParaRPr>
                    </a:p>
                  </a:txBody>
                  <a:tcPr marL="0" marR="7200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2F5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333481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72000" algn="l" fontAlgn="b"/>
                      <a:r>
                        <a:rPr lang="ru-RU" sz="1300" u="none" strike="noStrike" dirty="0">
                          <a:effectLst/>
                          <a:latin typeface="+mj-lt"/>
                        </a:rPr>
                        <a:t>Производительность труда, австралийских долларов на человека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>
                          <a:effectLst/>
                          <a:latin typeface="+mj-lt"/>
                        </a:rPr>
                        <a:t>105 638,90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7200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>
                          <a:effectLst/>
                          <a:latin typeface="+mj-lt"/>
                        </a:rPr>
                        <a:t>124 293,18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7200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>
                          <a:effectLst/>
                          <a:latin typeface="+mj-lt"/>
                        </a:rPr>
                        <a:t>141 352,99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7200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dirty="0">
                          <a:effectLst/>
                          <a:latin typeface="+mj-lt"/>
                        </a:rPr>
                        <a:t>180 596,72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7200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dirty="0">
                          <a:effectLst/>
                          <a:latin typeface="+mj-lt"/>
                        </a:rPr>
                        <a:t>213 646,33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7200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dirty="0">
                          <a:effectLst/>
                          <a:latin typeface="+mj-lt"/>
                        </a:rPr>
                        <a:t>102,24%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7200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7510082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72000" algn="l" fontAlgn="b"/>
                      <a:r>
                        <a:rPr lang="ru-RU" sz="1300" u="none" strike="noStrike" dirty="0">
                          <a:effectLst/>
                          <a:latin typeface="+mj-lt"/>
                        </a:rPr>
                        <a:t>Количество отделений всего, единиц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dirty="0">
                          <a:effectLst/>
                          <a:latin typeface="+mj-lt"/>
                        </a:rPr>
                        <a:t>4 479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7200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dirty="0">
                          <a:effectLst/>
                          <a:latin typeface="+mj-lt"/>
                        </a:rPr>
                        <a:t>4 474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7200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dirty="0">
                          <a:effectLst/>
                          <a:latin typeface="+mj-lt"/>
                        </a:rPr>
                        <a:t>4 415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7200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dirty="0">
                          <a:effectLst/>
                          <a:latin typeface="+mj-lt"/>
                        </a:rPr>
                        <a:t>4 406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7200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dirty="0">
                          <a:effectLst/>
                          <a:latin typeface="+mj-lt"/>
                        </a:rPr>
                        <a:t>4 330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7200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-3,33%</a:t>
                      </a:r>
                      <a:endParaRPr lang="ru-RU" sz="1300" b="0" i="0" u="none" strike="noStrike" dirty="0">
                        <a:solidFill>
                          <a:srgbClr val="FF0000"/>
                        </a:solidFill>
                        <a:effectLst/>
                        <a:latin typeface="+mj-lt"/>
                      </a:endParaRPr>
                    </a:p>
                  </a:txBody>
                  <a:tcPr marL="0" marR="7200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2F5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594440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72000" algn="l" fontAlgn="b"/>
                      <a:r>
                        <a:rPr lang="ru-RU" sz="1300" u="none" strike="noStrike" dirty="0">
                          <a:effectLst/>
                          <a:latin typeface="+mj-lt"/>
                        </a:rPr>
                        <a:t>Количество отделений "лицензия", единиц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>
                          <a:effectLst/>
                          <a:latin typeface="+mj-lt"/>
                        </a:rPr>
                        <a:t>2 985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7200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>
                          <a:effectLst/>
                          <a:latin typeface="+mj-lt"/>
                        </a:rPr>
                        <a:t>2 979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7200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>
                          <a:effectLst/>
                          <a:latin typeface="+mj-lt"/>
                        </a:rPr>
                        <a:t>2 963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7200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>
                          <a:effectLst/>
                          <a:latin typeface="+mj-lt"/>
                        </a:rPr>
                        <a:t>2 899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7200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dirty="0">
                          <a:effectLst/>
                          <a:latin typeface="+mj-lt"/>
                        </a:rPr>
                        <a:t>-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7200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-2,88%</a:t>
                      </a:r>
                      <a:endParaRPr lang="ru-RU" sz="1300" b="0" i="0" u="none" strike="noStrike" dirty="0">
                        <a:solidFill>
                          <a:srgbClr val="FF0000"/>
                        </a:solidFill>
                        <a:effectLst/>
                        <a:latin typeface="+mj-lt"/>
                      </a:endParaRPr>
                    </a:p>
                  </a:txBody>
                  <a:tcPr marL="0" marR="7200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0890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38821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7AC8064E-5791-204C-B92F-A018279494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102D69"/>
                </a:solidFill>
                <a:latin typeface="+mj-lt"/>
              </a:rPr>
              <a:t>Институт государственного и муниципального управления</a:t>
            </a:r>
            <a:endParaRPr lang="ru-RU" dirty="0">
              <a:solidFill>
                <a:srgbClr val="102D69"/>
              </a:solidFill>
              <a:latin typeface="+mj-lt"/>
            </a:endParaRPr>
          </a:p>
        </p:txBody>
      </p:sp>
      <p:pic>
        <p:nvPicPr>
          <p:cNvPr id="16" name="Picture 12">
            <a:extLst>
              <a:ext uri="{FF2B5EF4-FFF2-40B4-BE49-F238E27FC236}">
                <a16:creationId xmlns:a16="http://schemas.microsoft.com/office/drawing/2014/main" id="{7AC81546-73C9-4A34-9DC3-52E53ED1227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18382" b="-1"/>
          <a:stretch/>
        </p:blipFill>
        <p:spPr>
          <a:xfrm>
            <a:off x="6223211" y="560738"/>
            <a:ext cx="2561760" cy="376256"/>
          </a:xfrm>
          <a:prstGeom prst="rect">
            <a:avLst/>
          </a:prstGeom>
        </p:spPr>
      </p:pic>
      <p:sp>
        <p:nvSpPr>
          <p:cNvPr id="9" name="Текст 2">
            <a:extLst>
              <a:ext uri="{FF2B5EF4-FFF2-40B4-BE49-F238E27FC236}">
                <a16:creationId xmlns:a16="http://schemas.microsoft.com/office/drawing/2014/main" id="{C5A111DD-C00C-2D48-9F7A-4E23C5BA0C6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510979" y="544811"/>
            <a:ext cx="2070100" cy="408109"/>
          </a:xfrm>
        </p:spPr>
        <p:txBody>
          <a:bodyPr/>
          <a:lstStyle/>
          <a:p>
            <a:r>
              <a:rPr lang="ru-RU" dirty="0" smtClean="0">
                <a:latin typeface="+mj-lt"/>
              </a:rPr>
              <a:t>Анализ </a:t>
            </a:r>
            <a:r>
              <a:rPr lang="ru-RU" dirty="0">
                <a:latin typeface="+mj-lt"/>
              </a:rPr>
              <a:t>опыта трансформирования почтовой отрасли других стран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0" t="11000" r="3249" b="16250"/>
          <a:stretch/>
        </p:blipFill>
        <p:spPr>
          <a:xfrm>
            <a:off x="547350" y="1139833"/>
            <a:ext cx="778096" cy="613621"/>
          </a:xfrm>
          <a:prstGeom prst="rect">
            <a:avLst/>
          </a:prstGeom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/>
          </p:nvPr>
        </p:nvGraphicFramePr>
        <p:xfrm>
          <a:off x="455910" y="1953540"/>
          <a:ext cx="11212217" cy="427269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868217">
                  <a:extLst>
                    <a:ext uri="{9D8B030D-6E8A-4147-A177-3AD203B41FA5}">
                      <a16:colId xmlns:a16="http://schemas.microsoft.com/office/drawing/2014/main" val="3326388230"/>
                    </a:ext>
                  </a:extLst>
                </a:gridCol>
                <a:gridCol w="1224000">
                  <a:extLst>
                    <a:ext uri="{9D8B030D-6E8A-4147-A177-3AD203B41FA5}">
                      <a16:colId xmlns:a16="http://schemas.microsoft.com/office/drawing/2014/main" val="2872216258"/>
                    </a:ext>
                  </a:extLst>
                </a:gridCol>
                <a:gridCol w="1224000">
                  <a:extLst>
                    <a:ext uri="{9D8B030D-6E8A-4147-A177-3AD203B41FA5}">
                      <a16:colId xmlns:a16="http://schemas.microsoft.com/office/drawing/2014/main" val="2445292822"/>
                    </a:ext>
                  </a:extLst>
                </a:gridCol>
                <a:gridCol w="1224000">
                  <a:extLst>
                    <a:ext uri="{9D8B030D-6E8A-4147-A177-3AD203B41FA5}">
                      <a16:colId xmlns:a16="http://schemas.microsoft.com/office/drawing/2014/main" val="1626479737"/>
                    </a:ext>
                  </a:extLst>
                </a:gridCol>
                <a:gridCol w="1224000">
                  <a:extLst>
                    <a:ext uri="{9D8B030D-6E8A-4147-A177-3AD203B41FA5}">
                      <a16:colId xmlns:a16="http://schemas.microsoft.com/office/drawing/2014/main" val="367704101"/>
                    </a:ext>
                  </a:extLst>
                </a:gridCol>
                <a:gridCol w="1224000">
                  <a:extLst>
                    <a:ext uri="{9D8B030D-6E8A-4147-A177-3AD203B41FA5}">
                      <a16:colId xmlns:a16="http://schemas.microsoft.com/office/drawing/2014/main" val="3241509107"/>
                    </a:ext>
                  </a:extLst>
                </a:gridCol>
                <a:gridCol w="1224000">
                  <a:extLst>
                    <a:ext uri="{9D8B030D-6E8A-4147-A177-3AD203B41FA5}">
                      <a16:colId xmlns:a16="http://schemas.microsoft.com/office/drawing/2014/main" val="1563342011"/>
                    </a:ext>
                  </a:extLst>
                </a:gridCol>
              </a:tblGrid>
              <a:tr h="60021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u="none" strike="noStrike" dirty="0">
                          <a:effectLst/>
                          <a:latin typeface="+mn-lt"/>
                        </a:rPr>
                        <a:t>Показатели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u="none" strike="noStrike" dirty="0">
                          <a:effectLst/>
                          <a:latin typeface="+mn-lt"/>
                        </a:rPr>
                        <a:t>2000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u="none" strike="noStrike" dirty="0">
                          <a:effectLst/>
                          <a:latin typeface="+mn-lt"/>
                        </a:rPr>
                        <a:t>2005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u="none" strike="noStrike" dirty="0">
                          <a:effectLst/>
                          <a:latin typeface="+mn-lt"/>
                        </a:rPr>
                        <a:t>2010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u="none" strike="noStrike" dirty="0">
                          <a:effectLst/>
                          <a:latin typeface="+mn-lt"/>
                        </a:rPr>
                        <a:t>2015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u="none" strike="noStrike" dirty="0">
                          <a:effectLst/>
                          <a:latin typeface="+mn-lt"/>
                        </a:rPr>
                        <a:t>2020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u="none" strike="noStrike" dirty="0" smtClean="0">
                          <a:effectLst/>
                          <a:latin typeface="+mn-lt"/>
                        </a:rPr>
                        <a:t>Динамика</a:t>
                      </a:r>
                    </a:p>
                    <a:p>
                      <a:pPr algn="ctr" fontAlgn="b"/>
                      <a:r>
                        <a:rPr lang="ru-RU" sz="1300" b="1" u="none" strike="noStrike" dirty="0" smtClean="0">
                          <a:effectLst/>
                          <a:latin typeface="+mn-lt"/>
                        </a:rPr>
                        <a:t>(</a:t>
                      </a:r>
                      <a:r>
                        <a:rPr lang="ru-RU" sz="1300" b="1" u="none" strike="noStrike" dirty="0">
                          <a:effectLst/>
                          <a:latin typeface="+mn-lt"/>
                        </a:rPr>
                        <a:t>2020 к 2000), %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41916735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72000" algn="l" fontAlgn="b"/>
                      <a:r>
                        <a:rPr lang="ru-RU" sz="1300" u="none" strike="noStrike" dirty="0">
                          <a:effectLst/>
                          <a:latin typeface="+mj-lt"/>
                        </a:rPr>
                        <a:t>ВВП, млрд бразильских реалов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dirty="0">
                          <a:effectLst/>
                          <a:latin typeface="+mj-lt"/>
                        </a:rPr>
                        <a:t>785,11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7200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dirty="0">
                          <a:effectLst/>
                          <a:latin typeface="+mj-lt"/>
                        </a:rPr>
                        <a:t>905,58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7200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dirty="0">
                          <a:effectLst/>
                          <a:latin typeface="+mj-lt"/>
                        </a:rPr>
                        <a:t>1 127,06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7200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dirty="0">
                          <a:effectLst/>
                          <a:latin typeface="+mj-lt"/>
                        </a:rPr>
                        <a:t>1 192,61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7200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dirty="0">
                          <a:effectLst/>
                          <a:latin typeface="+mj-lt"/>
                        </a:rPr>
                        <a:t>1 157,47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7200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dirty="0">
                          <a:effectLst/>
                          <a:latin typeface="+mj-lt"/>
                        </a:rPr>
                        <a:t>47,43%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7200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8908036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72000" algn="l" fontAlgn="b"/>
                      <a:r>
                        <a:rPr lang="ru-RU" sz="1300" u="none" strike="noStrike" dirty="0">
                          <a:effectLst/>
                          <a:latin typeface="+mj-lt"/>
                        </a:rPr>
                        <a:t>Количество населения, млн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u="none" strike="noStrike" dirty="0">
                          <a:effectLst/>
                          <a:latin typeface="+mj-lt"/>
                        </a:rPr>
                        <a:t>173,77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7200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u="none" strike="noStrike" dirty="0">
                          <a:effectLst/>
                          <a:latin typeface="+mj-lt"/>
                        </a:rPr>
                        <a:t>184,99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7200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u="none" strike="noStrike" dirty="0">
                          <a:effectLst/>
                          <a:latin typeface="+mj-lt"/>
                        </a:rPr>
                        <a:t>194,89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7200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u="none" strike="noStrike" dirty="0">
                          <a:effectLst/>
                          <a:latin typeface="+mj-lt"/>
                        </a:rPr>
                        <a:t>203,48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7200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u="none" strike="noStrike">
                          <a:effectLst/>
                          <a:latin typeface="+mj-lt"/>
                        </a:rPr>
                        <a:t>211,76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7200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dirty="0">
                          <a:effectLst/>
                          <a:latin typeface="+mj-lt"/>
                        </a:rPr>
                        <a:t>21,86%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7200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716724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72000" algn="l" fontAlgn="b"/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7200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7200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7200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7200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7200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7200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40973702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72000" algn="l" fontAlgn="b"/>
                      <a:r>
                        <a:rPr lang="ru-RU" sz="1300" u="none" strike="noStrike" dirty="0">
                          <a:effectLst/>
                          <a:latin typeface="+mj-lt"/>
                        </a:rPr>
                        <a:t>Выручка (общая), млн  бразильских реалов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dirty="0">
                          <a:effectLst/>
                          <a:latin typeface="+mj-lt"/>
                        </a:rPr>
                        <a:t>2 012,00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7200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dirty="0">
                          <a:effectLst/>
                          <a:latin typeface="+mj-lt"/>
                        </a:rPr>
                        <a:t>7 604,58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7200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dirty="0">
                          <a:effectLst/>
                          <a:latin typeface="+mj-lt"/>
                        </a:rPr>
                        <a:t>12 083,85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7200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dirty="0">
                          <a:effectLst/>
                          <a:latin typeface="+mj-lt"/>
                        </a:rPr>
                        <a:t>17 138,73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7200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dirty="0">
                          <a:effectLst/>
                          <a:latin typeface="+mj-lt"/>
                        </a:rPr>
                        <a:t>21 305,10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7200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dirty="0">
                          <a:effectLst/>
                          <a:latin typeface="+mj-lt"/>
                        </a:rPr>
                        <a:t>958,90%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7200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2F5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7385402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72000" algn="l" fontAlgn="b"/>
                      <a:r>
                        <a:rPr lang="ru-RU" sz="1300" u="none" strike="noStrike" dirty="0">
                          <a:effectLst/>
                          <a:latin typeface="+mj-lt"/>
                        </a:rPr>
                        <a:t>Прибыль (до налогов), млн  бразильских реалов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dirty="0">
                          <a:effectLst/>
                          <a:latin typeface="+mj-lt"/>
                        </a:rPr>
                        <a:t>-73,00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7200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dirty="0">
                          <a:effectLst/>
                          <a:latin typeface="+mj-lt"/>
                        </a:rPr>
                        <a:t>1 951,72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7200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dirty="0">
                          <a:effectLst/>
                          <a:latin typeface="+mj-lt"/>
                        </a:rPr>
                        <a:t>4 169,08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7200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dirty="0">
                          <a:effectLst/>
                          <a:latin typeface="+mj-lt"/>
                        </a:rPr>
                        <a:t>2 527,00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7200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>
                          <a:effectLst/>
                          <a:latin typeface="+mj-lt"/>
                        </a:rPr>
                        <a:t>3 280,93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7200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dirty="0" smtClean="0">
                          <a:solidFill>
                            <a:srgbClr val="112F6D"/>
                          </a:solidFill>
                          <a:effectLst/>
                          <a:latin typeface="+mj-lt"/>
                        </a:rPr>
                        <a:t>4 594,43</a:t>
                      </a:r>
                      <a:r>
                        <a:rPr lang="ru-RU" sz="1300" u="none" strike="noStrike" dirty="0">
                          <a:solidFill>
                            <a:srgbClr val="112F6D"/>
                          </a:solidFill>
                          <a:effectLst/>
                          <a:latin typeface="+mj-lt"/>
                        </a:rPr>
                        <a:t>%</a:t>
                      </a:r>
                      <a:endParaRPr lang="ru-RU" sz="1300" b="0" i="0" u="none" strike="noStrike" dirty="0">
                        <a:solidFill>
                          <a:srgbClr val="112F6D"/>
                        </a:solidFill>
                        <a:effectLst/>
                        <a:latin typeface="+mj-lt"/>
                      </a:endParaRPr>
                    </a:p>
                  </a:txBody>
                  <a:tcPr marL="0" marR="7200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187503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72000" algn="l" fontAlgn="b"/>
                      <a:r>
                        <a:rPr lang="ru-RU" sz="1300" u="none" strike="noStrike" dirty="0">
                          <a:effectLst/>
                          <a:latin typeface="+mj-lt"/>
                        </a:rPr>
                        <a:t>Чистая прибыль (после вычета налогов), млн  бразильских реалов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dirty="0">
                          <a:effectLst/>
                          <a:latin typeface="+mj-lt"/>
                        </a:rPr>
                        <a:t>-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7200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dirty="0">
                          <a:effectLst/>
                          <a:latin typeface="+mj-lt"/>
                        </a:rPr>
                        <a:t>396,39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7200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dirty="0">
                          <a:effectLst/>
                          <a:latin typeface="+mj-lt"/>
                        </a:rPr>
                        <a:t>818,97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7200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dirty="0">
                          <a:effectLst/>
                          <a:latin typeface="+mj-lt"/>
                        </a:rPr>
                        <a:t>-2 121,24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7200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dirty="0">
                          <a:effectLst/>
                          <a:latin typeface="+mj-lt"/>
                        </a:rPr>
                        <a:t>1 530,38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7200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dirty="0">
                          <a:effectLst/>
                          <a:latin typeface="+mj-lt"/>
                        </a:rPr>
                        <a:t>286,08%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7200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2F5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563759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72000" algn="l" fontAlgn="b"/>
                      <a:r>
                        <a:rPr lang="ru-RU" sz="1300" u="none" strike="noStrike" dirty="0">
                          <a:effectLst/>
                          <a:latin typeface="+mj-lt"/>
                        </a:rPr>
                        <a:t>Чистые активы, млн  бразильских реалов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dirty="0">
                          <a:effectLst/>
                          <a:latin typeface="+mj-lt"/>
                        </a:rPr>
                        <a:t>-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7200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dirty="0">
                          <a:effectLst/>
                          <a:latin typeface="+mj-lt"/>
                        </a:rPr>
                        <a:t>5 461,04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7200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dirty="0">
                          <a:effectLst/>
                          <a:latin typeface="+mj-lt"/>
                        </a:rPr>
                        <a:t>8 773,26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7200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dirty="0">
                          <a:effectLst/>
                          <a:latin typeface="+mj-lt"/>
                        </a:rPr>
                        <a:t>15 509,18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7200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dirty="0">
                          <a:effectLst/>
                          <a:latin typeface="+mj-lt"/>
                        </a:rPr>
                        <a:t>14 323,93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7200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dirty="0">
                          <a:effectLst/>
                          <a:latin typeface="+mj-lt"/>
                        </a:rPr>
                        <a:t>162,29%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7200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84126097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72000" algn="l" fontAlgn="b"/>
                      <a:r>
                        <a:rPr lang="ru-RU" sz="1300" u="none" strike="noStrike" dirty="0">
                          <a:effectLst/>
                          <a:latin typeface="+mj-lt"/>
                        </a:rPr>
                        <a:t>Всего занятых, человек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dirty="0" smtClean="0">
                          <a:effectLst/>
                          <a:latin typeface="+mj-lt"/>
                        </a:rPr>
                        <a:t>82 426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7200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dirty="0" smtClean="0">
                          <a:effectLst/>
                          <a:latin typeface="+mj-lt"/>
                        </a:rPr>
                        <a:t>105 334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7200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dirty="0" smtClean="0">
                          <a:effectLst/>
                          <a:latin typeface="+mj-lt"/>
                        </a:rPr>
                        <a:t>108 000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7200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dirty="0" smtClean="0">
                          <a:effectLst/>
                          <a:latin typeface="+mj-lt"/>
                        </a:rPr>
                        <a:t>118 000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7200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dirty="0" smtClean="0">
                          <a:effectLst/>
                          <a:latin typeface="+mj-lt"/>
                        </a:rPr>
                        <a:t>98 092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7200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dirty="0">
                          <a:effectLst/>
                          <a:latin typeface="+mj-lt"/>
                        </a:rPr>
                        <a:t>19,01%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7200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2F5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428490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72000" algn="l" fontAlgn="b"/>
                      <a:r>
                        <a:rPr lang="ru-RU" sz="1300" u="none" strike="noStrike" dirty="0">
                          <a:effectLst/>
                          <a:latin typeface="+mj-lt"/>
                        </a:rPr>
                        <a:t>Производительность труда,  бразильских реалов на человека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>
                          <a:effectLst/>
                          <a:latin typeface="+mj-lt"/>
                        </a:rPr>
                        <a:t>24 409,77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7200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>
                          <a:effectLst/>
                          <a:latin typeface="+mj-lt"/>
                        </a:rPr>
                        <a:t>72 194,95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7200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dirty="0">
                          <a:effectLst/>
                          <a:latin typeface="+mj-lt"/>
                        </a:rPr>
                        <a:t>111 887,47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7200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dirty="0">
                          <a:effectLst/>
                          <a:latin typeface="+mj-lt"/>
                        </a:rPr>
                        <a:t>145 243,46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7200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dirty="0">
                          <a:effectLst/>
                          <a:latin typeface="+mj-lt"/>
                        </a:rPr>
                        <a:t>217 195,09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7200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dirty="0">
                          <a:effectLst/>
                          <a:latin typeface="+mj-lt"/>
                        </a:rPr>
                        <a:t>789,79%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7200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74964538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72000" algn="l" fontAlgn="b"/>
                      <a:r>
                        <a:rPr lang="ru-RU" sz="1300" u="none" strike="noStrike" dirty="0">
                          <a:effectLst/>
                          <a:latin typeface="+mj-lt"/>
                        </a:rPr>
                        <a:t>Количество отделений всего, единиц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dirty="0" smtClean="0">
                          <a:effectLst/>
                          <a:latin typeface="+mj-lt"/>
                        </a:rPr>
                        <a:t>12 212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7200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dirty="0" smtClean="0">
                          <a:effectLst/>
                          <a:latin typeface="+mj-lt"/>
                        </a:rPr>
                        <a:t>12 531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7200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dirty="0" smtClean="0">
                          <a:effectLst/>
                          <a:latin typeface="+mj-lt"/>
                        </a:rPr>
                        <a:t>12 298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7200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dirty="0" smtClean="0">
                          <a:effectLst/>
                          <a:latin typeface="+mj-lt"/>
                        </a:rPr>
                        <a:t>12 331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7200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dirty="0" smtClean="0">
                          <a:effectLst/>
                          <a:latin typeface="+mj-lt"/>
                        </a:rPr>
                        <a:t>10 917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7200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-10,60%</a:t>
                      </a:r>
                      <a:endParaRPr lang="ru-RU" sz="1300" b="0" i="0" u="none" strike="noStrike" dirty="0">
                        <a:solidFill>
                          <a:srgbClr val="FF0000"/>
                        </a:solidFill>
                        <a:effectLst/>
                        <a:latin typeface="+mj-lt"/>
                      </a:endParaRPr>
                    </a:p>
                  </a:txBody>
                  <a:tcPr marL="0" marR="7200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2F5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779795"/>
                  </a:ext>
                </a:extLst>
              </a:tr>
            </a:tbl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2232447" y="1220685"/>
            <a:ext cx="4762713" cy="4485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ru-RU" sz="2000" dirty="0" smtClean="0">
                <a:solidFill>
                  <a:srgbClr val="102D69"/>
                </a:solidFill>
                <a:latin typeface="+mj-lt"/>
              </a:rPr>
              <a:t>Почта Бразилии. Показатели</a:t>
            </a:r>
            <a:endParaRPr lang="ru-RU" sz="2000" dirty="0">
              <a:solidFill>
                <a:srgbClr val="102D69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34330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2">
            <a:extLst>
              <a:ext uri="{FF2B5EF4-FFF2-40B4-BE49-F238E27FC236}">
                <a16:creationId xmlns:a16="http://schemas.microsoft.com/office/drawing/2014/main" id="{7AC81546-73C9-4A34-9DC3-52E53ED1227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18382" b="-1"/>
          <a:stretch/>
        </p:blipFill>
        <p:spPr>
          <a:xfrm>
            <a:off x="6223211" y="560738"/>
            <a:ext cx="2561760" cy="37625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0" t="12132" r="2836" b="15868"/>
          <a:stretch/>
        </p:blipFill>
        <p:spPr>
          <a:xfrm>
            <a:off x="540810" y="1147209"/>
            <a:ext cx="784636" cy="598869"/>
          </a:xfrm>
          <a:prstGeom prst="rect">
            <a:avLst/>
          </a:prstGeom>
        </p:spPr>
      </p:pic>
      <p:sp>
        <p:nvSpPr>
          <p:cNvPr id="10" name="Текст 1">
            <a:extLst>
              <a:ext uri="{FF2B5EF4-FFF2-40B4-BE49-F238E27FC236}">
                <a16:creationId xmlns:a16="http://schemas.microsoft.com/office/drawing/2014/main" id="{7AC8064E-5791-204C-B92F-A018279494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43689" y="540904"/>
            <a:ext cx="1901825" cy="415925"/>
          </a:xfrm>
        </p:spPr>
        <p:txBody>
          <a:bodyPr/>
          <a:lstStyle/>
          <a:p>
            <a:r>
              <a:rPr lang="ru-RU" dirty="0" smtClean="0">
                <a:solidFill>
                  <a:srgbClr val="102D69"/>
                </a:solidFill>
                <a:latin typeface="+mj-lt"/>
              </a:rPr>
              <a:t>Институт государственного и муниципального управления</a:t>
            </a:r>
            <a:endParaRPr lang="ru-RU" dirty="0">
              <a:solidFill>
                <a:srgbClr val="102D69"/>
              </a:solidFill>
              <a:latin typeface="+mj-lt"/>
            </a:endParaRPr>
          </a:p>
        </p:txBody>
      </p:sp>
      <p:sp>
        <p:nvSpPr>
          <p:cNvPr id="11" name="Текст 2">
            <a:extLst>
              <a:ext uri="{FF2B5EF4-FFF2-40B4-BE49-F238E27FC236}">
                <a16:creationId xmlns:a16="http://schemas.microsoft.com/office/drawing/2014/main" id="{C5A111DD-C00C-2D48-9F7A-4E23C5BA0C6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510979" y="544811"/>
            <a:ext cx="2070100" cy="408109"/>
          </a:xfrm>
        </p:spPr>
        <p:txBody>
          <a:bodyPr/>
          <a:lstStyle/>
          <a:p>
            <a:r>
              <a:rPr lang="ru-RU" dirty="0" smtClean="0">
                <a:latin typeface="+mj-lt"/>
              </a:rPr>
              <a:t>Анализ </a:t>
            </a:r>
            <a:r>
              <a:rPr lang="ru-RU" dirty="0">
                <a:latin typeface="+mj-lt"/>
              </a:rPr>
              <a:t>опыта трансформирования почтовой отрасли других стран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9816913"/>
              </p:ext>
            </p:extLst>
          </p:nvPr>
        </p:nvGraphicFramePr>
        <p:xfrm>
          <a:off x="422563" y="1908505"/>
          <a:ext cx="11304000" cy="463269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960000">
                  <a:extLst>
                    <a:ext uri="{9D8B030D-6E8A-4147-A177-3AD203B41FA5}">
                      <a16:colId xmlns:a16="http://schemas.microsoft.com/office/drawing/2014/main" val="238509213"/>
                    </a:ext>
                  </a:extLst>
                </a:gridCol>
                <a:gridCol w="1224000">
                  <a:extLst>
                    <a:ext uri="{9D8B030D-6E8A-4147-A177-3AD203B41FA5}">
                      <a16:colId xmlns:a16="http://schemas.microsoft.com/office/drawing/2014/main" val="606838035"/>
                    </a:ext>
                  </a:extLst>
                </a:gridCol>
                <a:gridCol w="1224000">
                  <a:extLst>
                    <a:ext uri="{9D8B030D-6E8A-4147-A177-3AD203B41FA5}">
                      <a16:colId xmlns:a16="http://schemas.microsoft.com/office/drawing/2014/main" val="3165501062"/>
                    </a:ext>
                  </a:extLst>
                </a:gridCol>
                <a:gridCol w="1224000">
                  <a:extLst>
                    <a:ext uri="{9D8B030D-6E8A-4147-A177-3AD203B41FA5}">
                      <a16:colId xmlns:a16="http://schemas.microsoft.com/office/drawing/2014/main" val="2445891418"/>
                    </a:ext>
                  </a:extLst>
                </a:gridCol>
                <a:gridCol w="1224000">
                  <a:extLst>
                    <a:ext uri="{9D8B030D-6E8A-4147-A177-3AD203B41FA5}">
                      <a16:colId xmlns:a16="http://schemas.microsoft.com/office/drawing/2014/main" val="774272313"/>
                    </a:ext>
                  </a:extLst>
                </a:gridCol>
                <a:gridCol w="1224000">
                  <a:extLst>
                    <a:ext uri="{9D8B030D-6E8A-4147-A177-3AD203B41FA5}">
                      <a16:colId xmlns:a16="http://schemas.microsoft.com/office/drawing/2014/main" val="3183841043"/>
                    </a:ext>
                  </a:extLst>
                </a:gridCol>
                <a:gridCol w="1224000">
                  <a:extLst>
                    <a:ext uri="{9D8B030D-6E8A-4147-A177-3AD203B41FA5}">
                      <a16:colId xmlns:a16="http://schemas.microsoft.com/office/drawing/2014/main" val="499842458"/>
                    </a:ext>
                  </a:extLst>
                </a:gridCol>
              </a:tblGrid>
              <a:tr h="60021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u="none" strike="noStrike" dirty="0">
                          <a:effectLst/>
                          <a:latin typeface="+mn-lt"/>
                        </a:rPr>
                        <a:t>Показатели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u="none" strike="noStrike" dirty="0">
                          <a:effectLst/>
                          <a:latin typeface="+mn-lt"/>
                        </a:rPr>
                        <a:t>2007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u="none" strike="noStrike" dirty="0">
                          <a:effectLst/>
                          <a:latin typeface="+mn-lt"/>
                        </a:rPr>
                        <a:t>2010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u="none" strike="noStrike" dirty="0">
                          <a:effectLst/>
                          <a:latin typeface="+mn-lt"/>
                        </a:rPr>
                        <a:t>2014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u="none" strike="noStrike" dirty="0">
                          <a:effectLst/>
                          <a:latin typeface="+mn-lt"/>
                        </a:rPr>
                        <a:t>2017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u="none" strike="noStrike" dirty="0">
                          <a:effectLst/>
                          <a:latin typeface="+mn-lt"/>
                        </a:rPr>
                        <a:t>2020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u="none" strike="noStrike" dirty="0" smtClean="0">
                          <a:effectLst/>
                          <a:latin typeface="+mn-lt"/>
                        </a:rPr>
                        <a:t>Динамика, </a:t>
                      </a:r>
                      <a:r>
                        <a:rPr lang="ru-RU" sz="1300" b="1" u="none" strike="noStrike" dirty="0">
                          <a:effectLst/>
                          <a:latin typeface="+mn-lt"/>
                        </a:rPr>
                        <a:t>%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8022000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72000" algn="l" fontAlgn="b"/>
                      <a:r>
                        <a:rPr lang="ru-RU" sz="1300" u="none" strike="noStrike" dirty="0">
                          <a:effectLst/>
                          <a:latin typeface="+mj-lt"/>
                        </a:rPr>
                        <a:t>ВВП, млрд британских фунтов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dirty="0">
                          <a:effectLst/>
                          <a:latin typeface="+mj-lt"/>
                        </a:rPr>
                        <a:t>1 894,68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7200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dirty="0">
                          <a:effectLst/>
                          <a:latin typeface="+mj-lt"/>
                        </a:rPr>
                        <a:t>1 849,25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7200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dirty="0">
                          <a:effectLst/>
                          <a:latin typeface="+mj-lt"/>
                        </a:rPr>
                        <a:t>1 996,73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7200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dirty="0">
                          <a:effectLst/>
                          <a:latin typeface="+mj-lt"/>
                        </a:rPr>
                        <a:t>2 115,30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7200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dirty="0">
                          <a:effectLst/>
                          <a:latin typeface="+mj-lt"/>
                        </a:rPr>
                        <a:t>1 958,59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7200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dirty="0">
                          <a:effectLst/>
                          <a:latin typeface="+mj-lt"/>
                        </a:rPr>
                        <a:t>3,37%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7200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131792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72000" algn="l" fontAlgn="b"/>
                      <a:r>
                        <a:rPr lang="ru-RU" sz="1300" u="none" strike="noStrike" dirty="0">
                          <a:effectLst/>
                          <a:latin typeface="+mj-lt"/>
                        </a:rPr>
                        <a:t>Количество населения, млн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dirty="0">
                          <a:effectLst/>
                          <a:latin typeface="+mj-lt"/>
                        </a:rPr>
                        <a:t>61,32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7200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dirty="0">
                          <a:effectLst/>
                          <a:latin typeface="+mj-lt"/>
                        </a:rPr>
                        <a:t>62,76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7200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dirty="0">
                          <a:effectLst/>
                          <a:latin typeface="+mj-lt"/>
                        </a:rPr>
                        <a:t>64,60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7200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dirty="0">
                          <a:effectLst/>
                          <a:latin typeface="+mj-lt"/>
                        </a:rPr>
                        <a:t>66,04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7200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dirty="0">
                          <a:effectLst/>
                          <a:latin typeface="+mj-lt"/>
                        </a:rPr>
                        <a:t>67,08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7200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dirty="0">
                          <a:effectLst/>
                          <a:latin typeface="+mj-lt"/>
                        </a:rPr>
                        <a:t>9,40%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7200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0052307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72000" algn="l" fontAlgn="b"/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7200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7200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7200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7200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7200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7200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91668695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72000" algn="l" fontAlgn="b"/>
                      <a:r>
                        <a:rPr lang="ru-RU" sz="1300" u="none" strike="noStrike" dirty="0">
                          <a:effectLst/>
                          <a:latin typeface="+mj-lt"/>
                        </a:rPr>
                        <a:t>Выручка (общая), млн  британских фунтов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dirty="0">
                          <a:effectLst/>
                          <a:latin typeface="+mj-lt"/>
                        </a:rPr>
                        <a:t>1 216,00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7200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dirty="0">
                          <a:effectLst/>
                          <a:latin typeface="+mj-lt"/>
                        </a:rPr>
                        <a:t>1 181,00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7200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dirty="0">
                          <a:effectLst/>
                          <a:latin typeface="+mj-lt"/>
                        </a:rPr>
                        <a:t>1 179,00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7200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dirty="0">
                          <a:effectLst/>
                          <a:latin typeface="+mj-lt"/>
                        </a:rPr>
                        <a:t>1 037,00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7200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dirty="0">
                          <a:effectLst/>
                          <a:latin typeface="+mj-lt"/>
                        </a:rPr>
                        <a:t>951,00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7200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-21,79%</a:t>
                      </a:r>
                      <a:endParaRPr lang="ru-RU" sz="1300" b="0" i="0" u="none" strike="noStrike" dirty="0">
                        <a:solidFill>
                          <a:srgbClr val="FF0000"/>
                        </a:solidFill>
                        <a:effectLst/>
                        <a:latin typeface="+mj-lt"/>
                      </a:endParaRPr>
                    </a:p>
                  </a:txBody>
                  <a:tcPr marL="0" marR="7200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2F5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3046177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72000" algn="l" fontAlgn="b"/>
                      <a:r>
                        <a:rPr lang="ru-RU" sz="1300" u="none" strike="noStrike" dirty="0">
                          <a:effectLst/>
                          <a:latin typeface="+mj-lt"/>
                        </a:rPr>
                        <a:t>Прибыль (до налогов), млн  британских фунтов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ru-RU" sz="1300" b="0" i="0" u="none" strike="noStrike" kern="1200" dirty="0" smtClean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7200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dirty="0">
                          <a:effectLst/>
                          <a:latin typeface="+mj-lt"/>
                        </a:rPr>
                        <a:t>72,00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7200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dirty="0">
                          <a:effectLst/>
                          <a:latin typeface="+mj-lt"/>
                        </a:rPr>
                        <a:t>158,00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7200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dirty="0">
                          <a:effectLst/>
                          <a:latin typeface="+mj-lt"/>
                        </a:rPr>
                        <a:t>93,00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7200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>
                          <a:effectLst/>
                          <a:latin typeface="+mj-lt"/>
                        </a:rPr>
                        <a:t>136,00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7200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7200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9753157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72000" algn="l" fontAlgn="b"/>
                      <a:r>
                        <a:rPr lang="ru-RU" sz="1300" u="none" strike="noStrike" dirty="0">
                          <a:effectLst/>
                          <a:latin typeface="+mj-lt"/>
                        </a:rPr>
                        <a:t>Чистая прибыль (после вычета налогов), млн британских фунтов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</a:t>
                      </a:r>
                      <a:endParaRPr lang="ru-RU" sz="1800" b="0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0" marR="7200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7200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dirty="0">
                          <a:effectLst/>
                          <a:latin typeface="+mj-lt"/>
                        </a:rPr>
                        <a:t>170,00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7200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dirty="0">
                          <a:effectLst/>
                          <a:latin typeface="+mj-lt"/>
                        </a:rPr>
                        <a:t>243,00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7200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>
                          <a:effectLst/>
                          <a:latin typeface="+mj-lt"/>
                        </a:rPr>
                        <a:t>-305,00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7200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7200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2F5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676879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72000" algn="l" fontAlgn="b"/>
                      <a:r>
                        <a:rPr lang="ru-RU" sz="1300" u="none" strike="noStrike" dirty="0">
                          <a:effectLst/>
                          <a:latin typeface="+mj-lt"/>
                        </a:rPr>
                        <a:t>Чистые активы, млн  британских фунтов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dirty="0">
                          <a:effectLst/>
                          <a:latin typeface="+mj-lt"/>
                        </a:rPr>
                        <a:t>1 026,00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7200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7200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dirty="0">
                          <a:effectLst/>
                          <a:latin typeface="+mj-lt"/>
                        </a:rPr>
                        <a:t>1 280,00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7200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dirty="0">
                          <a:effectLst/>
                          <a:latin typeface="+mj-lt"/>
                        </a:rPr>
                        <a:t>1 421,00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7200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dirty="0">
                          <a:effectLst/>
                          <a:latin typeface="+mj-lt"/>
                        </a:rPr>
                        <a:t>1 267,00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7200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dirty="0">
                          <a:effectLst/>
                          <a:latin typeface="+mj-lt"/>
                        </a:rPr>
                        <a:t>23,49%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7200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41465847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72000" algn="l" fontAlgn="b"/>
                      <a:r>
                        <a:rPr lang="ru-RU" sz="1300" u="none" strike="noStrike" dirty="0">
                          <a:effectLst/>
                          <a:latin typeface="+mj-lt"/>
                        </a:rPr>
                        <a:t>Всего занятых, человек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dirty="0">
                          <a:effectLst/>
                          <a:latin typeface="+mj-lt"/>
                        </a:rPr>
                        <a:t>9 990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7200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dirty="0">
                          <a:effectLst/>
                          <a:latin typeface="+mj-lt"/>
                        </a:rPr>
                        <a:t>8 209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7200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dirty="0">
                          <a:effectLst/>
                          <a:latin typeface="+mj-lt"/>
                        </a:rPr>
                        <a:t>7 787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7200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dirty="0">
                          <a:effectLst/>
                          <a:latin typeface="+mj-lt"/>
                        </a:rPr>
                        <a:t>5 302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7200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dirty="0">
                          <a:effectLst/>
                          <a:latin typeface="+mj-lt"/>
                        </a:rPr>
                        <a:t>3 528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7200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-64,68%</a:t>
                      </a:r>
                      <a:endParaRPr lang="ru-RU" sz="1300" b="0" i="0" u="none" strike="noStrike" dirty="0">
                        <a:solidFill>
                          <a:srgbClr val="FF0000"/>
                        </a:solidFill>
                        <a:effectLst/>
                        <a:latin typeface="+mj-lt"/>
                      </a:endParaRPr>
                    </a:p>
                  </a:txBody>
                  <a:tcPr marL="0" marR="7200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2F5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375768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72000" algn="l" fontAlgn="b"/>
                      <a:r>
                        <a:rPr lang="ru-RU" sz="1300" u="none" strike="noStrike" dirty="0">
                          <a:effectLst/>
                          <a:latin typeface="+mj-lt"/>
                        </a:rPr>
                        <a:t>Производительность труда,  британских фунтов на человека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>
                          <a:effectLst/>
                          <a:latin typeface="+mj-lt"/>
                        </a:rPr>
                        <a:t>121 721,72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7200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>
                          <a:effectLst/>
                          <a:latin typeface="+mj-lt"/>
                        </a:rPr>
                        <a:t>143 866,49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7200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dirty="0">
                          <a:effectLst/>
                          <a:latin typeface="+mj-lt"/>
                        </a:rPr>
                        <a:t>151 406,19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7200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dirty="0">
                          <a:effectLst/>
                          <a:latin typeface="+mj-lt"/>
                        </a:rPr>
                        <a:t>195 586,57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7200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dirty="0">
                          <a:effectLst/>
                          <a:latin typeface="+mj-lt"/>
                        </a:rPr>
                        <a:t>269 557,82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7200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dirty="0">
                          <a:effectLst/>
                          <a:latin typeface="+mj-lt"/>
                        </a:rPr>
                        <a:t>121,45%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7200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74539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72000" algn="l" fontAlgn="b"/>
                      <a:r>
                        <a:rPr lang="ru-RU" sz="1300" u="none" strike="noStrike" dirty="0">
                          <a:effectLst/>
                          <a:latin typeface="+mj-lt"/>
                        </a:rPr>
                        <a:t>Количество отделений всего, единиц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dirty="0">
                          <a:effectLst/>
                          <a:latin typeface="+mj-lt"/>
                        </a:rPr>
                        <a:t>-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7200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dirty="0">
                          <a:effectLst/>
                          <a:latin typeface="+mj-lt"/>
                        </a:rPr>
                        <a:t>11 905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7200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dirty="0">
                          <a:effectLst/>
                          <a:latin typeface="+mj-lt"/>
                        </a:rPr>
                        <a:t>11 696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7200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dirty="0">
                          <a:effectLst/>
                          <a:latin typeface="+mj-lt"/>
                        </a:rPr>
                        <a:t>11 659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7200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dirty="0">
                          <a:effectLst/>
                          <a:latin typeface="+mj-lt"/>
                        </a:rPr>
                        <a:t>11 638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7200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7200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2F5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359122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72000" algn="l" fontAlgn="b"/>
                      <a:r>
                        <a:rPr lang="ru-RU" sz="1300" u="none" strike="noStrike" dirty="0">
                          <a:effectLst/>
                          <a:latin typeface="+mj-lt"/>
                        </a:rPr>
                        <a:t>Количество отделений "лицензия", единиц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>
                          <a:effectLst/>
                          <a:latin typeface="+mj-lt"/>
                        </a:rPr>
                        <a:t>-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7200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>
                          <a:effectLst/>
                          <a:latin typeface="+mj-lt"/>
                        </a:rPr>
                        <a:t>-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7200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>
                          <a:effectLst/>
                          <a:latin typeface="+mj-lt"/>
                        </a:rPr>
                        <a:t>10 255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7200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dirty="0">
                          <a:effectLst/>
                          <a:latin typeface="+mj-lt"/>
                        </a:rPr>
                        <a:t>9 935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7200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dirty="0">
                          <a:effectLst/>
                          <a:latin typeface="+mj-lt"/>
                        </a:rPr>
                        <a:t>9 812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7200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7200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98437972"/>
                  </a:ext>
                </a:extLst>
              </a:tr>
            </a:tbl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2232447" y="1220685"/>
            <a:ext cx="4762713" cy="4485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ru-RU" sz="2000" dirty="0" smtClean="0">
                <a:solidFill>
                  <a:srgbClr val="102D69"/>
                </a:solidFill>
                <a:latin typeface="+mj-lt"/>
              </a:rPr>
              <a:t>Почта Великобритании. Показатели</a:t>
            </a:r>
            <a:endParaRPr lang="ru-RU" sz="2000" dirty="0">
              <a:solidFill>
                <a:srgbClr val="102D69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16348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2">
            <a:extLst>
              <a:ext uri="{FF2B5EF4-FFF2-40B4-BE49-F238E27FC236}">
                <a16:creationId xmlns:a16="http://schemas.microsoft.com/office/drawing/2014/main" id="{7AC81546-73C9-4A34-9DC3-52E53ED1227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18382" b="-1"/>
          <a:stretch/>
        </p:blipFill>
        <p:spPr>
          <a:xfrm>
            <a:off x="6223211" y="560738"/>
            <a:ext cx="2561760" cy="37625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7" t="11750" r="3063" b="17000"/>
          <a:stretch/>
        </p:blipFill>
        <p:spPr>
          <a:xfrm>
            <a:off x="540807" y="1148481"/>
            <a:ext cx="784639" cy="596326"/>
          </a:xfrm>
          <a:prstGeom prst="rect">
            <a:avLst/>
          </a:prstGeom>
        </p:spPr>
      </p:pic>
      <p:sp>
        <p:nvSpPr>
          <p:cNvPr id="11" name="Текст 1">
            <a:extLst>
              <a:ext uri="{FF2B5EF4-FFF2-40B4-BE49-F238E27FC236}">
                <a16:creationId xmlns:a16="http://schemas.microsoft.com/office/drawing/2014/main" id="{7AC8064E-5791-204C-B92F-A018279494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43689" y="540904"/>
            <a:ext cx="1901825" cy="415925"/>
          </a:xfrm>
        </p:spPr>
        <p:txBody>
          <a:bodyPr/>
          <a:lstStyle/>
          <a:p>
            <a:r>
              <a:rPr lang="ru-RU" dirty="0" smtClean="0">
                <a:solidFill>
                  <a:srgbClr val="102D69"/>
                </a:solidFill>
                <a:latin typeface="+mj-lt"/>
              </a:rPr>
              <a:t>Институт государственного и муниципального управления</a:t>
            </a:r>
            <a:endParaRPr lang="ru-RU" dirty="0">
              <a:solidFill>
                <a:srgbClr val="102D69"/>
              </a:solidFill>
              <a:latin typeface="+mj-lt"/>
            </a:endParaRPr>
          </a:p>
        </p:txBody>
      </p:sp>
      <p:sp>
        <p:nvSpPr>
          <p:cNvPr id="12" name="Текст 2">
            <a:extLst>
              <a:ext uri="{FF2B5EF4-FFF2-40B4-BE49-F238E27FC236}">
                <a16:creationId xmlns:a16="http://schemas.microsoft.com/office/drawing/2014/main" id="{C5A111DD-C00C-2D48-9F7A-4E23C5BA0C6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510979" y="544811"/>
            <a:ext cx="2070100" cy="408109"/>
          </a:xfrm>
        </p:spPr>
        <p:txBody>
          <a:bodyPr/>
          <a:lstStyle/>
          <a:p>
            <a:r>
              <a:rPr lang="ru-RU" dirty="0" smtClean="0">
                <a:latin typeface="+mj-lt"/>
              </a:rPr>
              <a:t>Анализ </a:t>
            </a:r>
            <a:r>
              <a:rPr lang="ru-RU" dirty="0">
                <a:latin typeface="+mj-lt"/>
              </a:rPr>
              <a:t>опыта трансформирования почтовой отрасли других стран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232447" y="1220685"/>
            <a:ext cx="4762713" cy="4485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ru-RU" sz="2000" dirty="0" smtClean="0">
                <a:solidFill>
                  <a:srgbClr val="102D69"/>
                </a:solidFill>
                <a:latin typeface="+mj-lt"/>
              </a:rPr>
              <a:t>Почта Германии. Показатели</a:t>
            </a:r>
            <a:endParaRPr lang="ru-RU" sz="2000" dirty="0">
              <a:solidFill>
                <a:srgbClr val="102D69"/>
              </a:solidFill>
              <a:latin typeface="+mj-lt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/>
          </p:nvPr>
        </p:nvGraphicFramePr>
        <p:xfrm>
          <a:off x="440223" y="1936459"/>
          <a:ext cx="11340000" cy="420021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960000">
                  <a:extLst>
                    <a:ext uri="{9D8B030D-6E8A-4147-A177-3AD203B41FA5}">
                      <a16:colId xmlns:a16="http://schemas.microsoft.com/office/drawing/2014/main" val="577575038"/>
                    </a:ext>
                  </a:extLst>
                </a:gridCol>
                <a:gridCol w="1224000">
                  <a:extLst>
                    <a:ext uri="{9D8B030D-6E8A-4147-A177-3AD203B41FA5}">
                      <a16:colId xmlns:a16="http://schemas.microsoft.com/office/drawing/2014/main" val="3470065703"/>
                    </a:ext>
                  </a:extLst>
                </a:gridCol>
                <a:gridCol w="1224000">
                  <a:extLst>
                    <a:ext uri="{9D8B030D-6E8A-4147-A177-3AD203B41FA5}">
                      <a16:colId xmlns:a16="http://schemas.microsoft.com/office/drawing/2014/main" val="2125997660"/>
                    </a:ext>
                  </a:extLst>
                </a:gridCol>
                <a:gridCol w="1224000">
                  <a:extLst>
                    <a:ext uri="{9D8B030D-6E8A-4147-A177-3AD203B41FA5}">
                      <a16:colId xmlns:a16="http://schemas.microsoft.com/office/drawing/2014/main" val="720563712"/>
                    </a:ext>
                  </a:extLst>
                </a:gridCol>
                <a:gridCol w="1224000">
                  <a:extLst>
                    <a:ext uri="{9D8B030D-6E8A-4147-A177-3AD203B41FA5}">
                      <a16:colId xmlns:a16="http://schemas.microsoft.com/office/drawing/2014/main" val="135097181"/>
                    </a:ext>
                  </a:extLst>
                </a:gridCol>
                <a:gridCol w="1224000">
                  <a:extLst>
                    <a:ext uri="{9D8B030D-6E8A-4147-A177-3AD203B41FA5}">
                      <a16:colId xmlns:a16="http://schemas.microsoft.com/office/drawing/2014/main" val="2791216047"/>
                    </a:ext>
                  </a:extLst>
                </a:gridCol>
                <a:gridCol w="1260000">
                  <a:extLst>
                    <a:ext uri="{9D8B030D-6E8A-4147-A177-3AD203B41FA5}">
                      <a16:colId xmlns:a16="http://schemas.microsoft.com/office/drawing/2014/main" val="3455080479"/>
                    </a:ext>
                  </a:extLst>
                </a:gridCol>
              </a:tblGrid>
              <a:tr h="60021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u="none" strike="noStrike" dirty="0">
                          <a:effectLst/>
                          <a:latin typeface="+mn-lt"/>
                        </a:rPr>
                        <a:t>Показатели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u="none" strike="noStrike" dirty="0">
                          <a:effectLst/>
                          <a:latin typeface="+mn-lt"/>
                        </a:rPr>
                        <a:t>2000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u="none" strike="noStrike" dirty="0">
                          <a:effectLst/>
                          <a:latin typeface="+mn-lt"/>
                        </a:rPr>
                        <a:t>2005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u="none" strike="noStrike" dirty="0">
                          <a:effectLst/>
                          <a:latin typeface="+mn-lt"/>
                        </a:rPr>
                        <a:t>2010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u="none" strike="noStrike" dirty="0">
                          <a:effectLst/>
                          <a:latin typeface="+mn-lt"/>
                        </a:rPr>
                        <a:t>2015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u="none" strike="noStrike" dirty="0">
                          <a:effectLst/>
                          <a:latin typeface="+mn-lt"/>
                        </a:rPr>
                        <a:t>2020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u="none" strike="noStrike" dirty="0" smtClean="0">
                          <a:effectLst/>
                          <a:latin typeface="+mn-lt"/>
                        </a:rPr>
                        <a:t>Динамика</a:t>
                      </a:r>
                    </a:p>
                    <a:p>
                      <a:pPr algn="ctr" fontAlgn="b"/>
                      <a:r>
                        <a:rPr lang="ru-RU" sz="1300" b="1" u="none" strike="noStrike" dirty="0" smtClean="0">
                          <a:effectLst/>
                          <a:latin typeface="+mn-lt"/>
                        </a:rPr>
                        <a:t>(2020 </a:t>
                      </a:r>
                      <a:r>
                        <a:rPr lang="ru-RU" sz="1300" b="1" u="none" strike="noStrike" dirty="0">
                          <a:effectLst/>
                          <a:latin typeface="+mn-lt"/>
                        </a:rPr>
                        <a:t>к 2000</a:t>
                      </a:r>
                      <a:r>
                        <a:rPr lang="ru-RU" sz="1300" b="1" u="none" strike="noStrike" dirty="0" smtClean="0">
                          <a:effectLst/>
                          <a:latin typeface="+mn-lt"/>
                        </a:rPr>
                        <a:t>) %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18451095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u="none" strike="noStrike" dirty="0">
                          <a:effectLst/>
                          <a:latin typeface="+mj-lt"/>
                        </a:rPr>
                        <a:t>ВВП, млрд Евро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dirty="0">
                          <a:effectLst/>
                          <a:latin typeface="+mj-lt"/>
                        </a:rPr>
                        <a:t>2555,54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dirty="0">
                          <a:effectLst/>
                          <a:latin typeface="+mj-lt"/>
                        </a:rPr>
                        <a:t>2624,61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dirty="0">
                          <a:effectLst/>
                          <a:latin typeface="+mj-lt"/>
                        </a:rPr>
                        <a:t>2783,32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>
                          <a:effectLst/>
                          <a:latin typeface="+mj-lt"/>
                        </a:rPr>
                        <a:t>3026,19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>
                          <a:effectLst/>
                          <a:latin typeface="+mj-lt"/>
                        </a:rPr>
                        <a:t>3096,84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dirty="0">
                          <a:effectLst/>
                          <a:latin typeface="+mj-lt"/>
                        </a:rPr>
                        <a:t>21,18%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760786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u="none" strike="noStrike" dirty="0">
                          <a:effectLst/>
                          <a:latin typeface="+mj-lt"/>
                        </a:rPr>
                        <a:t>Количество населения, млн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u="none" strike="noStrike" dirty="0">
                          <a:effectLst/>
                          <a:latin typeface="+mj-lt"/>
                        </a:rPr>
                        <a:t>81,46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u="none" strike="noStrike" dirty="0">
                          <a:effectLst/>
                          <a:latin typeface="+mj-lt"/>
                        </a:rPr>
                        <a:t>81,34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u="none" strike="noStrike" dirty="0">
                          <a:effectLst/>
                          <a:latin typeface="+mj-lt"/>
                        </a:rPr>
                        <a:t>80,29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u="none" strike="noStrike" dirty="0">
                          <a:effectLst/>
                          <a:latin typeface="+mj-lt"/>
                        </a:rPr>
                        <a:t>81,69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u="none" strike="noStrike" dirty="0">
                          <a:effectLst/>
                          <a:latin typeface="+mj-lt"/>
                        </a:rPr>
                        <a:t>83,16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dirty="0">
                          <a:effectLst/>
                          <a:latin typeface="+mj-lt"/>
                        </a:rPr>
                        <a:t>2,09%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8979722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 fontAlgn="b"/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46577442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u="none" strike="noStrike" dirty="0">
                          <a:effectLst/>
                          <a:latin typeface="+mj-lt"/>
                        </a:rPr>
                        <a:t>Выручка (общая), млн Евро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dirty="0">
                          <a:effectLst/>
                          <a:latin typeface="+mj-lt"/>
                        </a:rPr>
                        <a:t>32 708,00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dirty="0">
                          <a:effectLst/>
                          <a:latin typeface="+mj-lt"/>
                        </a:rPr>
                        <a:t>44 594,00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dirty="0">
                          <a:effectLst/>
                          <a:latin typeface="+mj-lt"/>
                        </a:rPr>
                        <a:t>51 388,00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dirty="0">
                          <a:effectLst/>
                          <a:latin typeface="+mj-lt"/>
                        </a:rPr>
                        <a:t>59 230,00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dirty="0">
                          <a:effectLst/>
                          <a:latin typeface="+mj-lt"/>
                        </a:rPr>
                        <a:t>66 806,00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dirty="0">
                          <a:effectLst/>
                          <a:latin typeface="+mj-lt"/>
                        </a:rPr>
                        <a:t>104,25%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2F5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039639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u="none" strike="noStrike" dirty="0">
                          <a:effectLst/>
                          <a:latin typeface="+mj-lt"/>
                        </a:rPr>
                        <a:t>Прибыль (до налогов), млн Евро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dirty="0">
                          <a:effectLst/>
                          <a:latin typeface="+mj-lt"/>
                        </a:rPr>
                        <a:t>3 426,00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dirty="0">
                          <a:effectLst/>
                          <a:latin typeface="+mj-lt"/>
                        </a:rPr>
                        <a:t>3 764,00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dirty="0">
                          <a:effectLst/>
                          <a:latin typeface="+mj-lt"/>
                        </a:rPr>
                        <a:t>1 835,00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dirty="0">
                          <a:effectLst/>
                          <a:latin typeface="+mj-lt"/>
                        </a:rPr>
                        <a:t>2 411,00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>
                          <a:effectLst/>
                          <a:latin typeface="+mj-lt"/>
                        </a:rPr>
                        <a:t>4 881,00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dirty="0">
                          <a:effectLst/>
                          <a:latin typeface="+mj-lt"/>
                        </a:rPr>
                        <a:t>42,47%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51810669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u="none" strike="noStrike" dirty="0">
                          <a:effectLst/>
                          <a:latin typeface="+mj-lt"/>
                        </a:rPr>
                        <a:t>Чистая прибыль (после вычета налогов), млн Евро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dirty="0">
                          <a:effectLst/>
                          <a:latin typeface="+mj-lt"/>
                        </a:rPr>
                        <a:t>1 527,00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dirty="0">
                          <a:effectLst/>
                          <a:latin typeface="+mj-lt"/>
                        </a:rPr>
                        <a:t>2 448,00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dirty="0">
                          <a:effectLst/>
                          <a:latin typeface="+mj-lt"/>
                        </a:rPr>
                        <a:t>2 541,00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dirty="0">
                          <a:effectLst/>
                          <a:latin typeface="+mj-lt"/>
                        </a:rPr>
                        <a:t>1 540,00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>
                          <a:effectLst/>
                          <a:latin typeface="+mj-lt"/>
                        </a:rPr>
                        <a:t>2 979,00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dirty="0">
                          <a:effectLst/>
                          <a:latin typeface="+mj-lt"/>
                        </a:rPr>
                        <a:t>95,09%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2F5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8320439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u="none" strike="noStrike" dirty="0">
                          <a:effectLst/>
                          <a:latin typeface="+mj-lt"/>
                        </a:rPr>
                        <a:t>Чистые активы, млн Евро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>
                          <a:effectLst/>
                          <a:latin typeface="+mj-lt"/>
                        </a:rPr>
                        <a:t>150 280,00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dirty="0">
                          <a:effectLst/>
                          <a:latin typeface="+mj-lt"/>
                        </a:rPr>
                        <a:t>172 640,00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dirty="0">
                          <a:effectLst/>
                          <a:latin typeface="+mj-lt"/>
                        </a:rPr>
                        <a:t>37 763,00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dirty="0">
                          <a:effectLst/>
                          <a:latin typeface="+mj-lt"/>
                        </a:rPr>
                        <a:t>37 870,00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dirty="0">
                          <a:effectLst/>
                          <a:latin typeface="+mj-lt"/>
                        </a:rPr>
                        <a:t>55 307,00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-63,20%</a:t>
                      </a:r>
                      <a:endParaRPr lang="ru-RU" sz="1300" b="0" i="0" u="none" strike="noStrike" dirty="0">
                        <a:solidFill>
                          <a:srgbClr val="FF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49595418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u="none" strike="noStrike" dirty="0">
                          <a:effectLst/>
                          <a:latin typeface="+mj-lt"/>
                        </a:rPr>
                        <a:t>Всего занятых, человек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dirty="0" smtClean="0">
                          <a:effectLst/>
                          <a:latin typeface="+mj-lt"/>
                        </a:rPr>
                        <a:t>324 203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dirty="0" smtClean="0">
                          <a:effectLst/>
                          <a:latin typeface="+mj-lt"/>
                        </a:rPr>
                        <a:t>455 115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dirty="0" smtClean="0">
                          <a:effectLst/>
                          <a:latin typeface="+mj-lt"/>
                        </a:rPr>
                        <a:t>421 274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dirty="0" smtClean="0">
                          <a:effectLst/>
                          <a:latin typeface="+mj-lt"/>
                        </a:rPr>
                        <a:t>450 508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dirty="0" smtClean="0">
                          <a:effectLst/>
                          <a:latin typeface="+mj-lt"/>
                        </a:rPr>
                        <a:t>521 842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dirty="0">
                          <a:effectLst/>
                          <a:latin typeface="+mj-lt"/>
                        </a:rPr>
                        <a:t>60,96%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2F5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1526152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u="none" strike="noStrike" dirty="0">
                          <a:effectLst/>
                          <a:latin typeface="+mj-lt"/>
                        </a:rPr>
                        <a:t>Производительность труда, Евро на человека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>
                          <a:effectLst/>
                          <a:latin typeface="+mj-lt"/>
                        </a:rPr>
                        <a:t>100 887,41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dirty="0">
                          <a:effectLst/>
                          <a:latin typeface="+mj-lt"/>
                        </a:rPr>
                        <a:t>97 984,03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>
                          <a:effectLst/>
                          <a:latin typeface="+mj-lt"/>
                        </a:rPr>
                        <a:t>121 982,37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dirty="0">
                          <a:effectLst/>
                          <a:latin typeface="+mj-lt"/>
                        </a:rPr>
                        <a:t>131 473,80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dirty="0">
                          <a:effectLst/>
                          <a:latin typeface="+mj-lt"/>
                        </a:rPr>
                        <a:t>128 019,59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dirty="0">
                          <a:effectLst/>
                          <a:latin typeface="+mj-lt"/>
                        </a:rPr>
                        <a:t>26,89%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0368909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u="none" strike="noStrike" dirty="0">
                          <a:effectLst/>
                          <a:latin typeface="+mj-lt"/>
                        </a:rPr>
                        <a:t>Количество отделений всего, единиц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dirty="0" smtClean="0">
                          <a:effectLst/>
                          <a:latin typeface="+mj-lt"/>
                        </a:rPr>
                        <a:t>13 500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dirty="0" smtClean="0">
                          <a:effectLst/>
                          <a:latin typeface="+mj-lt"/>
                        </a:rPr>
                        <a:t>12 671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dirty="0" smtClean="0">
                          <a:effectLst/>
                          <a:latin typeface="+mj-lt"/>
                        </a:rPr>
                        <a:t>14 050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dirty="0" smtClean="0">
                          <a:effectLst/>
                          <a:latin typeface="+mj-lt"/>
                        </a:rPr>
                        <a:t>27 600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dirty="0" smtClean="0">
                          <a:effectLst/>
                          <a:latin typeface="+mj-lt"/>
                        </a:rPr>
                        <a:t>13 002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-3,69%</a:t>
                      </a:r>
                      <a:endParaRPr lang="ru-RU" sz="1300" b="0" i="0" u="none" strike="noStrike" dirty="0">
                        <a:solidFill>
                          <a:srgbClr val="FF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2F5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97358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13732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2">
            <a:extLst>
              <a:ext uri="{FF2B5EF4-FFF2-40B4-BE49-F238E27FC236}">
                <a16:creationId xmlns:a16="http://schemas.microsoft.com/office/drawing/2014/main" id="{7AC81546-73C9-4A34-9DC3-52E53ED1227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18382" b="-1"/>
          <a:stretch/>
        </p:blipFill>
        <p:spPr>
          <a:xfrm>
            <a:off x="6223211" y="560738"/>
            <a:ext cx="2561760" cy="37625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8" t="11591" r="4125" b="16409"/>
          <a:stretch/>
        </p:blipFill>
        <p:spPr>
          <a:xfrm>
            <a:off x="467656" y="1140236"/>
            <a:ext cx="784638" cy="612816"/>
          </a:xfrm>
          <a:prstGeom prst="rect">
            <a:avLst/>
          </a:prstGeom>
        </p:spPr>
      </p:pic>
      <p:sp>
        <p:nvSpPr>
          <p:cNvPr id="15" name="Текст 1">
            <a:extLst>
              <a:ext uri="{FF2B5EF4-FFF2-40B4-BE49-F238E27FC236}">
                <a16:creationId xmlns:a16="http://schemas.microsoft.com/office/drawing/2014/main" id="{7AC8064E-5791-204C-B92F-A018279494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43689" y="540904"/>
            <a:ext cx="1901825" cy="415925"/>
          </a:xfrm>
        </p:spPr>
        <p:txBody>
          <a:bodyPr/>
          <a:lstStyle/>
          <a:p>
            <a:r>
              <a:rPr lang="ru-RU" dirty="0" smtClean="0">
                <a:solidFill>
                  <a:srgbClr val="102D69"/>
                </a:solidFill>
                <a:latin typeface="+mj-lt"/>
              </a:rPr>
              <a:t>Институт государственного и муниципального управления</a:t>
            </a:r>
            <a:endParaRPr lang="ru-RU" dirty="0">
              <a:solidFill>
                <a:srgbClr val="102D69"/>
              </a:solidFill>
              <a:latin typeface="+mj-lt"/>
            </a:endParaRPr>
          </a:p>
        </p:txBody>
      </p:sp>
      <p:sp>
        <p:nvSpPr>
          <p:cNvPr id="17" name="Текст 2">
            <a:extLst>
              <a:ext uri="{FF2B5EF4-FFF2-40B4-BE49-F238E27FC236}">
                <a16:creationId xmlns:a16="http://schemas.microsoft.com/office/drawing/2014/main" id="{C5A111DD-C00C-2D48-9F7A-4E23C5BA0C6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510979" y="544811"/>
            <a:ext cx="2070100" cy="408109"/>
          </a:xfrm>
        </p:spPr>
        <p:txBody>
          <a:bodyPr/>
          <a:lstStyle/>
          <a:p>
            <a:r>
              <a:rPr lang="ru-RU" dirty="0" smtClean="0">
                <a:latin typeface="+mj-lt"/>
              </a:rPr>
              <a:t>Анализ </a:t>
            </a:r>
            <a:r>
              <a:rPr lang="ru-RU" dirty="0">
                <a:latin typeface="+mj-lt"/>
              </a:rPr>
              <a:t>опыта трансформирования почтовой отрасли других стран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2232447" y="1220685"/>
            <a:ext cx="4762713" cy="4485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ru-RU" sz="2000" dirty="0" smtClean="0">
                <a:solidFill>
                  <a:srgbClr val="102D69"/>
                </a:solidFill>
                <a:latin typeface="+mj-lt"/>
              </a:rPr>
              <a:t>Почта Канады. Показатели</a:t>
            </a:r>
            <a:endParaRPr lang="ru-RU" sz="2000" dirty="0">
              <a:solidFill>
                <a:srgbClr val="102D69"/>
              </a:solidFill>
              <a:latin typeface="+mj-lt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/>
          </p:nvPr>
        </p:nvGraphicFramePr>
        <p:xfrm>
          <a:off x="399288" y="1936459"/>
          <a:ext cx="11376000" cy="456069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960000">
                  <a:extLst>
                    <a:ext uri="{9D8B030D-6E8A-4147-A177-3AD203B41FA5}">
                      <a16:colId xmlns:a16="http://schemas.microsoft.com/office/drawing/2014/main" val="3709396029"/>
                    </a:ext>
                  </a:extLst>
                </a:gridCol>
                <a:gridCol w="1224000">
                  <a:extLst>
                    <a:ext uri="{9D8B030D-6E8A-4147-A177-3AD203B41FA5}">
                      <a16:colId xmlns:a16="http://schemas.microsoft.com/office/drawing/2014/main" val="54298650"/>
                    </a:ext>
                  </a:extLst>
                </a:gridCol>
                <a:gridCol w="1224000">
                  <a:extLst>
                    <a:ext uri="{9D8B030D-6E8A-4147-A177-3AD203B41FA5}">
                      <a16:colId xmlns:a16="http://schemas.microsoft.com/office/drawing/2014/main" val="2423038645"/>
                    </a:ext>
                  </a:extLst>
                </a:gridCol>
                <a:gridCol w="1224000">
                  <a:extLst>
                    <a:ext uri="{9D8B030D-6E8A-4147-A177-3AD203B41FA5}">
                      <a16:colId xmlns:a16="http://schemas.microsoft.com/office/drawing/2014/main" val="817174816"/>
                    </a:ext>
                  </a:extLst>
                </a:gridCol>
                <a:gridCol w="1224000">
                  <a:extLst>
                    <a:ext uri="{9D8B030D-6E8A-4147-A177-3AD203B41FA5}">
                      <a16:colId xmlns:a16="http://schemas.microsoft.com/office/drawing/2014/main" val="183341436"/>
                    </a:ext>
                  </a:extLst>
                </a:gridCol>
                <a:gridCol w="1224000">
                  <a:extLst>
                    <a:ext uri="{9D8B030D-6E8A-4147-A177-3AD203B41FA5}">
                      <a16:colId xmlns:a16="http://schemas.microsoft.com/office/drawing/2014/main" val="3747581375"/>
                    </a:ext>
                  </a:extLst>
                </a:gridCol>
                <a:gridCol w="1296000">
                  <a:extLst>
                    <a:ext uri="{9D8B030D-6E8A-4147-A177-3AD203B41FA5}">
                      <a16:colId xmlns:a16="http://schemas.microsoft.com/office/drawing/2014/main" val="2189783271"/>
                    </a:ext>
                  </a:extLst>
                </a:gridCol>
              </a:tblGrid>
              <a:tr h="60021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u="none" strike="noStrike" dirty="0">
                          <a:effectLst/>
                          <a:latin typeface="+mn-lt"/>
                        </a:rPr>
                        <a:t>Показатели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u="none" strike="noStrike" dirty="0">
                          <a:effectLst/>
                          <a:latin typeface="+mn-lt"/>
                        </a:rPr>
                        <a:t>2000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u="none" strike="noStrike" dirty="0">
                          <a:effectLst/>
                          <a:latin typeface="+mn-lt"/>
                        </a:rPr>
                        <a:t>2005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u="none" strike="noStrike" dirty="0">
                          <a:effectLst/>
                          <a:latin typeface="+mn-lt"/>
                        </a:rPr>
                        <a:t>2010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u="none" strike="noStrike" dirty="0">
                          <a:effectLst/>
                          <a:latin typeface="+mn-lt"/>
                        </a:rPr>
                        <a:t>2015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u="none" strike="noStrike" dirty="0">
                          <a:effectLst/>
                          <a:latin typeface="+mn-lt"/>
                        </a:rPr>
                        <a:t>2020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u="none" strike="noStrike" dirty="0" smtClean="0">
                          <a:effectLst/>
                          <a:latin typeface="+mn-lt"/>
                        </a:rPr>
                        <a:t>Динамика</a:t>
                      </a:r>
                    </a:p>
                    <a:p>
                      <a:pPr algn="ctr" fontAlgn="b"/>
                      <a:r>
                        <a:rPr lang="ru-RU" sz="1300" b="1" u="none" strike="noStrike" dirty="0" smtClean="0">
                          <a:effectLst/>
                          <a:latin typeface="+mn-lt"/>
                        </a:rPr>
                        <a:t>(2020 </a:t>
                      </a:r>
                      <a:r>
                        <a:rPr lang="ru-RU" sz="1300" b="1" u="none" strike="noStrike" dirty="0">
                          <a:effectLst/>
                          <a:latin typeface="+mn-lt"/>
                        </a:rPr>
                        <a:t>к 2000), </a:t>
                      </a:r>
                      <a:r>
                        <a:rPr lang="ru-RU" sz="1300" b="1" u="none" strike="noStrike" dirty="0" smtClean="0">
                          <a:effectLst/>
                          <a:latin typeface="+mn-lt"/>
                        </a:rPr>
                        <a:t>%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03013676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u="none" strike="noStrike" dirty="0">
                          <a:effectLst/>
                          <a:latin typeface="+mj-lt"/>
                        </a:rPr>
                        <a:t>ВВП, млрд канадских долларов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dirty="0">
                          <a:effectLst/>
                          <a:latin typeface="+mj-lt"/>
                        </a:rPr>
                        <a:t>1 447,51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dirty="0">
                          <a:effectLst/>
                          <a:latin typeface="+mj-lt"/>
                        </a:rPr>
                        <a:t>1 643,97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dirty="0">
                          <a:effectLst/>
                          <a:latin typeface="+mj-lt"/>
                        </a:rPr>
                        <a:t>1 740,81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dirty="0">
                          <a:effectLst/>
                          <a:latin typeface="+mj-lt"/>
                        </a:rPr>
                        <a:t>1 936,10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dirty="0">
                          <a:effectLst/>
                          <a:latin typeface="+mj-lt"/>
                        </a:rPr>
                        <a:t>1 990,61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dirty="0">
                          <a:effectLst/>
                          <a:latin typeface="+mj-lt"/>
                        </a:rPr>
                        <a:t>37,52%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6904486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u="none" strike="noStrike" dirty="0">
                          <a:effectLst/>
                          <a:latin typeface="+mj-lt"/>
                        </a:rPr>
                        <a:t>Количество населения, млн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u="none" strike="noStrike" dirty="0">
                          <a:effectLst/>
                          <a:latin typeface="+mj-lt"/>
                        </a:rPr>
                        <a:t>30,68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u="none" strike="noStrike">
                          <a:effectLst/>
                          <a:latin typeface="+mj-lt"/>
                        </a:rPr>
                        <a:t>32,24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u="none" strike="noStrike">
                          <a:effectLst/>
                          <a:latin typeface="+mj-lt"/>
                        </a:rPr>
                        <a:t>34,01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u="none" strike="noStrike">
                          <a:effectLst/>
                          <a:latin typeface="+mj-lt"/>
                        </a:rPr>
                        <a:t>35,70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u="none" strike="noStrike">
                          <a:effectLst/>
                          <a:latin typeface="+mj-lt"/>
                        </a:rPr>
                        <a:t>38,04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dirty="0">
                          <a:effectLst/>
                          <a:latin typeface="+mj-lt"/>
                        </a:rPr>
                        <a:t>23,99%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364915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fontAlgn="b"/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09008959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u="none" strike="noStrike" dirty="0">
                          <a:effectLst/>
                          <a:latin typeface="+mj-lt"/>
                        </a:rPr>
                        <a:t>Выручка (общая), млн канадских долларов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dirty="0">
                          <a:effectLst/>
                          <a:latin typeface="+mj-lt"/>
                        </a:rPr>
                        <a:t>5 637,00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dirty="0">
                          <a:effectLst/>
                          <a:latin typeface="+mj-lt"/>
                        </a:rPr>
                        <a:t>6 944,00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dirty="0">
                          <a:effectLst/>
                          <a:latin typeface="+mj-lt"/>
                        </a:rPr>
                        <a:t>7 453,00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dirty="0">
                          <a:effectLst/>
                          <a:latin typeface="+mj-lt"/>
                        </a:rPr>
                        <a:t>8 006,00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dirty="0">
                          <a:effectLst/>
                          <a:latin typeface="+mj-lt"/>
                        </a:rPr>
                        <a:t>9 318,00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dirty="0">
                          <a:effectLst/>
                          <a:latin typeface="+mj-lt"/>
                        </a:rPr>
                        <a:t>65,30%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2F5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8210208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u="none" strike="noStrike" dirty="0">
                          <a:effectLst/>
                          <a:latin typeface="+mj-lt"/>
                        </a:rPr>
                        <a:t>Прибыль (до налогов), млн канадских долларов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>
                          <a:effectLst/>
                          <a:latin typeface="+mj-lt"/>
                        </a:rPr>
                        <a:t>76,00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dirty="0">
                          <a:effectLst/>
                          <a:latin typeface="+mj-lt"/>
                        </a:rPr>
                        <a:t>263,00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dirty="0">
                          <a:effectLst/>
                          <a:latin typeface="+mj-lt"/>
                        </a:rPr>
                        <a:t>134,00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>
                          <a:effectLst/>
                          <a:latin typeface="+mj-lt"/>
                        </a:rPr>
                        <a:t>136,00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>
                          <a:effectLst/>
                          <a:latin typeface="+mj-lt"/>
                        </a:rPr>
                        <a:t>-626,00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-923,68%</a:t>
                      </a:r>
                      <a:endParaRPr lang="ru-RU" sz="1300" b="0" i="0" u="none" strike="noStrike" dirty="0">
                        <a:solidFill>
                          <a:srgbClr val="FF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83278968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u="none" strike="noStrike" dirty="0">
                          <a:effectLst/>
                          <a:latin typeface="+mj-lt"/>
                        </a:rPr>
                        <a:t>Чистая прибыль (после вычета налогов), млн канадских долларов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dirty="0">
                          <a:effectLst/>
                          <a:latin typeface="+mj-lt"/>
                        </a:rPr>
                        <a:t>75,00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dirty="0">
                          <a:effectLst/>
                          <a:latin typeface="+mj-lt"/>
                        </a:rPr>
                        <a:t>199,00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dirty="0">
                          <a:effectLst/>
                          <a:latin typeface="+mj-lt"/>
                        </a:rPr>
                        <a:t>314,00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dirty="0">
                          <a:effectLst/>
                          <a:latin typeface="+mj-lt"/>
                        </a:rPr>
                        <a:t>99,00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dirty="0">
                          <a:effectLst/>
                          <a:latin typeface="+mj-lt"/>
                        </a:rPr>
                        <a:t>-473,00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-730,67%</a:t>
                      </a:r>
                      <a:endParaRPr lang="ru-RU" sz="1300" b="0" i="0" u="none" strike="noStrike" dirty="0">
                        <a:solidFill>
                          <a:srgbClr val="FF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2F5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3251478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u="none" strike="noStrike" dirty="0">
                          <a:effectLst/>
                          <a:latin typeface="+mj-lt"/>
                        </a:rPr>
                        <a:t>Чистые активы, млн канадских долларов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dirty="0">
                          <a:effectLst/>
                          <a:latin typeface="+mj-lt"/>
                        </a:rPr>
                        <a:t>-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dirty="0">
                          <a:effectLst/>
                          <a:latin typeface="+mj-lt"/>
                        </a:rPr>
                        <a:t>4 619,00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dirty="0">
                          <a:effectLst/>
                          <a:latin typeface="+mj-lt"/>
                        </a:rPr>
                        <a:t>6 392,00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>
                          <a:effectLst/>
                          <a:latin typeface="+mj-lt"/>
                        </a:rPr>
                        <a:t>7 720,00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>
                          <a:effectLst/>
                          <a:latin typeface="+mj-lt"/>
                        </a:rPr>
                        <a:t>11 209,00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dirty="0">
                          <a:effectLst/>
                          <a:latin typeface="+mj-lt"/>
                        </a:rPr>
                        <a:t>142,67%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69912156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u="none" strike="noStrike" dirty="0">
                          <a:effectLst/>
                          <a:latin typeface="+mj-lt"/>
                        </a:rPr>
                        <a:t>Количество занятых (полная занятость), человек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dirty="0">
                          <a:effectLst/>
                          <a:latin typeface="+mj-lt"/>
                        </a:rPr>
                        <a:t>-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dirty="0">
                          <a:effectLst/>
                          <a:latin typeface="+mj-lt"/>
                        </a:rPr>
                        <a:t>60 405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dirty="0">
                          <a:effectLst/>
                          <a:latin typeface="+mj-lt"/>
                        </a:rPr>
                        <a:t>-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dirty="0">
                          <a:effectLst/>
                          <a:latin typeface="+mj-lt"/>
                        </a:rPr>
                        <a:t>-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dirty="0">
                          <a:effectLst/>
                          <a:latin typeface="+mj-lt"/>
                        </a:rPr>
                        <a:t>-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dirty="0">
                          <a:effectLst/>
                          <a:latin typeface="+mj-lt"/>
                        </a:rPr>
                        <a:t>-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2F5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2430009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u="none" strike="noStrike" dirty="0">
                          <a:effectLst/>
                          <a:latin typeface="+mj-lt"/>
                        </a:rPr>
                        <a:t>Количество занятых (частичная занятость), человек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dirty="0">
                          <a:effectLst/>
                          <a:latin typeface="+mj-lt"/>
                        </a:rPr>
                        <a:t>-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>
                          <a:effectLst/>
                          <a:latin typeface="+mj-lt"/>
                        </a:rPr>
                        <a:t>11 028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>
                          <a:effectLst/>
                          <a:latin typeface="+mj-lt"/>
                        </a:rPr>
                        <a:t>-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dirty="0">
                          <a:effectLst/>
                          <a:latin typeface="+mj-lt"/>
                        </a:rPr>
                        <a:t>-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dirty="0">
                          <a:effectLst/>
                          <a:latin typeface="+mj-lt"/>
                        </a:rPr>
                        <a:t>-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dirty="0">
                          <a:effectLst/>
                          <a:latin typeface="+mj-lt"/>
                        </a:rPr>
                        <a:t>-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6290643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u="none" strike="noStrike" dirty="0">
                          <a:effectLst/>
                          <a:latin typeface="+mj-lt"/>
                        </a:rPr>
                        <a:t>Всего занятых, человек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dirty="0">
                          <a:effectLst/>
                          <a:latin typeface="+mj-lt"/>
                        </a:rPr>
                        <a:t>-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dirty="0">
                          <a:effectLst/>
                          <a:latin typeface="+mj-lt"/>
                        </a:rPr>
                        <a:t>71 433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dirty="0">
                          <a:effectLst/>
                          <a:latin typeface="+mj-lt"/>
                        </a:rPr>
                        <a:t>68 939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dirty="0">
                          <a:effectLst/>
                          <a:latin typeface="+mj-lt"/>
                        </a:rPr>
                        <a:t>63 846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dirty="0">
                          <a:effectLst/>
                          <a:latin typeface="+mj-lt"/>
                        </a:rPr>
                        <a:t>69 535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-2,66%</a:t>
                      </a:r>
                      <a:endParaRPr lang="ru-RU" sz="1300" b="0" i="0" u="none" strike="noStrike" dirty="0">
                        <a:solidFill>
                          <a:srgbClr val="FF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2F5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659805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u="none" strike="noStrike" dirty="0">
                          <a:effectLst/>
                          <a:latin typeface="+mj-lt"/>
                        </a:rPr>
                        <a:t>Производительность труда, канадских долларов на человека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dirty="0">
                          <a:effectLst/>
                          <a:latin typeface="+mj-lt"/>
                        </a:rPr>
                        <a:t>-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>
                          <a:effectLst/>
                          <a:latin typeface="+mj-lt"/>
                        </a:rPr>
                        <a:t>97 209,97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>
                          <a:effectLst/>
                          <a:latin typeface="+mj-lt"/>
                        </a:rPr>
                        <a:t>108 110,07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dirty="0">
                          <a:effectLst/>
                          <a:latin typeface="+mj-lt"/>
                        </a:rPr>
                        <a:t>125 395,48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dirty="0">
                          <a:effectLst/>
                          <a:latin typeface="+mj-lt"/>
                        </a:rPr>
                        <a:t>134 004,46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dirty="0">
                          <a:effectLst/>
                          <a:latin typeface="+mj-lt"/>
                        </a:rPr>
                        <a:t>37,85%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21979609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u="none" strike="noStrike" dirty="0">
                          <a:effectLst/>
                          <a:latin typeface="+mj-lt"/>
                        </a:rPr>
                        <a:t>Количество отделений всего, единиц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dirty="0">
                          <a:effectLst/>
                          <a:latin typeface="+mj-lt"/>
                        </a:rPr>
                        <a:t>-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dirty="0">
                          <a:effectLst/>
                          <a:latin typeface="+mj-lt"/>
                        </a:rPr>
                        <a:t>6 724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dirty="0">
                          <a:effectLst/>
                          <a:latin typeface="+mj-lt"/>
                        </a:rPr>
                        <a:t>6 499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dirty="0">
                          <a:effectLst/>
                          <a:latin typeface="+mj-lt"/>
                        </a:rPr>
                        <a:t>6 252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dirty="0">
                          <a:effectLst/>
                          <a:latin typeface="+mj-lt"/>
                        </a:rPr>
                        <a:t>6 026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dirty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-10,38%</a:t>
                      </a:r>
                      <a:endParaRPr lang="ru-RU" sz="1300" b="0" i="0" u="none" strike="noStrike" dirty="0">
                        <a:solidFill>
                          <a:srgbClr val="FF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2F5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5502379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u="none" strike="noStrike" dirty="0">
                          <a:effectLst/>
                          <a:latin typeface="+mj-lt"/>
                        </a:rPr>
                        <a:t>Количество отделений "лицензия", единиц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dirty="0">
                          <a:effectLst/>
                          <a:latin typeface="+mj-lt"/>
                        </a:rPr>
                        <a:t>-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>
                          <a:effectLst/>
                          <a:latin typeface="+mj-lt"/>
                        </a:rPr>
                        <a:t>2 700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dirty="0">
                          <a:effectLst/>
                          <a:latin typeface="+mj-lt"/>
                        </a:rPr>
                        <a:t>-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dirty="0">
                          <a:effectLst/>
                          <a:latin typeface="+mj-lt"/>
                        </a:rPr>
                        <a:t>-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dirty="0">
                          <a:effectLst/>
                          <a:latin typeface="+mj-lt"/>
                        </a:rPr>
                        <a:t>2 300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ru-RU" sz="1300" b="0" i="0" u="none" strike="noStrike" kern="1200" dirty="0" smtClean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976181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4822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2">
            <a:extLst>
              <a:ext uri="{FF2B5EF4-FFF2-40B4-BE49-F238E27FC236}">
                <a16:creationId xmlns:a16="http://schemas.microsoft.com/office/drawing/2014/main" id="{7AC81546-73C9-4A34-9DC3-52E53ED1227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18382" b="-1"/>
          <a:stretch/>
        </p:blipFill>
        <p:spPr>
          <a:xfrm>
            <a:off x="6223211" y="560738"/>
            <a:ext cx="2561760" cy="37625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5" t="12500" r="3645" b="16250"/>
          <a:stretch/>
        </p:blipFill>
        <p:spPr>
          <a:xfrm>
            <a:off x="540807" y="1149058"/>
            <a:ext cx="783120" cy="595171"/>
          </a:xfrm>
          <a:prstGeom prst="rect">
            <a:avLst/>
          </a:prstGeom>
        </p:spPr>
      </p:pic>
      <p:sp>
        <p:nvSpPr>
          <p:cNvPr id="10" name="Текст 1">
            <a:extLst>
              <a:ext uri="{FF2B5EF4-FFF2-40B4-BE49-F238E27FC236}">
                <a16:creationId xmlns:a16="http://schemas.microsoft.com/office/drawing/2014/main" id="{7AC8064E-5791-204C-B92F-A018279494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43689" y="540904"/>
            <a:ext cx="1901825" cy="415925"/>
          </a:xfrm>
        </p:spPr>
        <p:txBody>
          <a:bodyPr/>
          <a:lstStyle/>
          <a:p>
            <a:r>
              <a:rPr lang="ru-RU" dirty="0" smtClean="0">
                <a:solidFill>
                  <a:srgbClr val="102D69"/>
                </a:solidFill>
                <a:latin typeface="+mj-lt"/>
              </a:rPr>
              <a:t>Институт государственного и муниципального управления</a:t>
            </a:r>
            <a:endParaRPr lang="ru-RU" dirty="0">
              <a:solidFill>
                <a:srgbClr val="102D69"/>
              </a:solidFill>
              <a:latin typeface="+mj-lt"/>
            </a:endParaRPr>
          </a:p>
        </p:txBody>
      </p:sp>
      <p:sp>
        <p:nvSpPr>
          <p:cNvPr id="11" name="Текст 2">
            <a:extLst>
              <a:ext uri="{FF2B5EF4-FFF2-40B4-BE49-F238E27FC236}">
                <a16:creationId xmlns:a16="http://schemas.microsoft.com/office/drawing/2014/main" id="{C5A111DD-C00C-2D48-9F7A-4E23C5BA0C6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510979" y="544811"/>
            <a:ext cx="2070100" cy="408109"/>
          </a:xfrm>
        </p:spPr>
        <p:txBody>
          <a:bodyPr/>
          <a:lstStyle/>
          <a:p>
            <a:r>
              <a:rPr lang="ru-RU" dirty="0" smtClean="0">
                <a:latin typeface="+mj-lt"/>
              </a:rPr>
              <a:t>Анализ </a:t>
            </a:r>
            <a:r>
              <a:rPr lang="ru-RU" dirty="0">
                <a:latin typeface="+mj-lt"/>
              </a:rPr>
              <a:t>опыта трансформирования почтовой отрасли других стран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232447" y="1220685"/>
            <a:ext cx="7853385" cy="4485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ru-RU" sz="2000" dirty="0" smtClean="0">
                <a:solidFill>
                  <a:srgbClr val="102D69"/>
                </a:solidFill>
                <a:latin typeface="+mj-lt"/>
              </a:rPr>
              <a:t>Почта Китайской Народной Республики. Показатели</a:t>
            </a:r>
            <a:endParaRPr lang="ru-RU" sz="2000" dirty="0">
              <a:solidFill>
                <a:srgbClr val="102D69"/>
              </a:solidFill>
              <a:latin typeface="+mj-lt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0049969"/>
              </p:ext>
            </p:extLst>
          </p:nvPr>
        </p:nvGraphicFramePr>
        <p:xfrm>
          <a:off x="394503" y="2009632"/>
          <a:ext cx="11376000" cy="419100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960000">
                  <a:extLst>
                    <a:ext uri="{9D8B030D-6E8A-4147-A177-3AD203B41FA5}">
                      <a16:colId xmlns:a16="http://schemas.microsoft.com/office/drawing/2014/main" val="3662329258"/>
                    </a:ext>
                  </a:extLst>
                </a:gridCol>
                <a:gridCol w="1224000">
                  <a:extLst>
                    <a:ext uri="{9D8B030D-6E8A-4147-A177-3AD203B41FA5}">
                      <a16:colId xmlns:a16="http://schemas.microsoft.com/office/drawing/2014/main" val="1700643174"/>
                    </a:ext>
                  </a:extLst>
                </a:gridCol>
                <a:gridCol w="1224000">
                  <a:extLst>
                    <a:ext uri="{9D8B030D-6E8A-4147-A177-3AD203B41FA5}">
                      <a16:colId xmlns:a16="http://schemas.microsoft.com/office/drawing/2014/main" val="379296060"/>
                    </a:ext>
                  </a:extLst>
                </a:gridCol>
                <a:gridCol w="1224000">
                  <a:extLst>
                    <a:ext uri="{9D8B030D-6E8A-4147-A177-3AD203B41FA5}">
                      <a16:colId xmlns:a16="http://schemas.microsoft.com/office/drawing/2014/main" val="3462147438"/>
                    </a:ext>
                  </a:extLst>
                </a:gridCol>
                <a:gridCol w="1224000">
                  <a:extLst>
                    <a:ext uri="{9D8B030D-6E8A-4147-A177-3AD203B41FA5}">
                      <a16:colId xmlns:a16="http://schemas.microsoft.com/office/drawing/2014/main" val="3589048533"/>
                    </a:ext>
                  </a:extLst>
                </a:gridCol>
                <a:gridCol w="1224000">
                  <a:extLst>
                    <a:ext uri="{9D8B030D-6E8A-4147-A177-3AD203B41FA5}">
                      <a16:colId xmlns:a16="http://schemas.microsoft.com/office/drawing/2014/main" val="3784936472"/>
                    </a:ext>
                  </a:extLst>
                </a:gridCol>
                <a:gridCol w="1296000">
                  <a:extLst>
                    <a:ext uri="{9D8B030D-6E8A-4147-A177-3AD203B41FA5}">
                      <a16:colId xmlns:a16="http://schemas.microsoft.com/office/drawing/2014/main" val="2496103375"/>
                    </a:ext>
                  </a:extLst>
                </a:gridCol>
              </a:tblGrid>
              <a:tr h="62700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u="none" strike="noStrike" dirty="0">
                          <a:effectLst/>
                          <a:latin typeface="+mn-lt"/>
                        </a:rPr>
                        <a:t>Показатели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u="none" strike="noStrike" dirty="0">
                          <a:effectLst/>
                          <a:latin typeface="+mn-lt"/>
                        </a:rPr>
                        <a:t>2000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u="none" strike="noStrike" dirty="0">
                          <a:effectLst/>
                          <a:latin typeface="+mn-lt"/>
                        </a:rPr>
                        <a:t>2005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u="none" strike="noStrike" dirty="0">
                          <a:effectLst/>
                          <a:latin typeface="+mn-lt"/>
                        </a:rPr>
                        <a:t>2011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u="none" strike="noStrike" dirty="0">
                          <a:effectLst/>
                          <a:latin typeface="+mn-lt"/>
                        </a:rPr>
                        <a:t>2015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u="none" strike="noStrike" dirty="0">
                          <a:effectLst/>
                          <a:latin typeface="+mn-lt"/>
                        </a:rPr>
                        <a:t>2019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u="none" strike="noStrike" dirty="0" smtClean="0">
                          <a:effectLst/>
                          <a:latin typeface="+mn-lt"/>
                        </a:rPr>
                        <a:t>Динамика</a:t>
                      </a:r>
                    </a:p>
                    <a:p>
                      <a:pPr algn="ctr" fontAlgn="b"/>
                      <a:r>
                        <a:rPr lang="ru-RU" sz="1300" b="1" u="none" strike="noStrike" dirty="0" smtClean="0">
                          <a:effectLst/>
                          <a:latin typeface="+mn-lt"/>
                        </a:rPr>
                        <a:t>(</a:t>
                      </a:r>
                      <a:r>
                        <a:rPr lang="ru-RU" sz="1300" b="1" u="none" strike="noStrike" dirty="0" smtClean="0">
                          <a:effectLst/>
                          <a:latin typeface="+mn-lt"/>
                        </a:rPr>
                        <a:t>20</a:t>
                      </a:r>
                      <a:r>
                        <a:rPr lang="en-US" sz="1300" b="1" u="none" strike="noStrike" dirty="0" smtClean="0">
                          <a:effectLst/>
                          <a:latin typeface="+mn-lt"/>
                        </a:rPr>
                        <a:t>19</a:t>
                      </a:r>
                      <a:r>
                        <a:rPr lang="ru-RU" sz="1300" b="1" u="none" strike="noStrike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ru-RU" sz="1300" b="1" u="none" strike="noStrike" dirty="0">
                          <a:effectLst/>
                          <a:latin typeface="+mn-lt"/>
                        </a:rPr>
                        <a:t>к 2000), %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36393127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u="none" strike="noStrike" dirty="0">
                          <a:effectLst/>
                          <a:latin typeface="+mj-lt"/>
                        </a:rPr>
                        <a:t>ВВП, млрд юаней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u="none" strike="noStrike" dirty="0">
                          <a:effectLst/>
                          <a:latin typeface="+mj-lt"/>
                        </a:rPr>
                        <a:t>17 357,02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u="none" strike="noStrike" dirty="0">
                          <a:effectLst/>
                          <a:latin typeface="+mj-lt"/>
                        </a:rPr>
                        <a:t>27 683,90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u="none" strike="noStrike">
                          <a:effectLst/>
                          <a:latin typeface="+mj-lt"/>
                        </a:rPr>
                        <a:t>51 811,50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u="none" strike="noStrike">
                          <a:effectLst/>
                          <a:latin typeface="+mj-lt"/>
                        </a:rPr>
                        <a:t>69 209,37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u="none" strike="noStrike">
                          <a:effectLst/>
                          <a:latin typeface="+mj-lt"/>
                        </a:rPr>
                        <a:t>89 451,01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dirty="0">
                          <a:effectLst/>
                          <a:latin typeface="+mj-lt"/>
                        </a:rPr>
                        <a:t>415,36%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1027211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u="none" strike="noStrike" dirty="0">
                          <a:effectLst/>
                          <a:latin typeface="+mj-lt"/>
                        </a:rPr>
                        <a:t>Количество населения, млн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u="none" strike="noStrike" dirty="0">
                          <a:effectLst/>
                          <a:latin typeface="+mj-lt"/>
                        </a:rPr>
                        <a:t>1 267,43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u="none" strike="noStrike" dirty="0">
                          <a:effectLst/>
                          <a:latin typeface="+mj-lt"/>
                        </a:rPr>
                        <a:t>1 307,56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u="none" strike="noStrike">
                          <a:effectLst/>
                          <a:latin typeface="+mj-lt"/>
                        </a:rPr>
                        <a:t>1 349,16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u="none" strike="noStrike">
                          <a:effectLst/>
                          <a:latin typeface="+mj-lt"/>
                        </a:rPr>
                        <a:t>1 383,26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u="none" strike="noStrike" dirty="0">
                          <a:effectLst/>
                          <a:latin typeface="+mj-lt"/>
                        </a:rPr>
                        <a:t>1 410,08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dirty="0">
                          <a:effectLst/>
                          <a:latin typeface="+mj-lt"/>
                        </a:rPr>
                        <a:t>11,26%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1108776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l" fontAlgn="b"/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F2C68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+mn-cs"/>
                        </a:rPr>
                        <a:t>-</a:t>
                      </a:r>
                      <a:endParaRPr kumimoji="0" lang="ru-RU" sz="13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72000" marR="7200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F2C68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+mn-cs"/>
                        </a:rPr>
                        <a:t>-</a:t>
                      </a:r>
                      <a:endParaRPr kumimoji="0" lang="ru-RU" sz="13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72000" marR="7200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F2C68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+mn-cs"/>
                        </a:rPr>
                        <a:t>-</a:t>
                      </a:r>
                      <a:endParaRPr kumimoji="0" lang="ru-RU" sz="13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72000" marR="7200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F2C68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+mn-cs"/>
                        </a:rPr>
                        <a:t>-</a:t>
                      </a:r>
                      <a:endParaRPr kumimoji="0" lang="ru-RU" sz="13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72000" marR="7200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F2C68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+mn-cs"/>
                        </a:rPr>
                        <a:t>-</a:t>
                      </a:r>
                      <a:endParaRPr kumimoji="0" lang="ru-RU" sz="13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72000" marR="7200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F2C68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+mn-cs"/>
                        </a:rPr>
                        <a:t>-</a:t>
                      </a:r>
                      <a:endParaRPr kumimoji="0" lang="ru-RU" sz="13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72000" marR="7200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06737915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u="none" strike="noStrike" dirty="0">
                          <a:effectLst/>
                          <a:latin typeface="+mj-lt"/>
                        </a:rPr>
                        <a:t>Выручка (общая), млн юаней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dirty="0">
                          <a:effectLst/>
                          <a:latin typeface="+mj-lt"/>
                        </a:rPr>
                        <a:t>23 280,00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dirty="0">
                          <a:effectLst/>
                          <a:latin typeface="+mj-lt"/>
                        </a:rPr>
                        <a:t>62 550,00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dirty="0">
                          <a:effectLst/>
                          <a:latin typeface="+mj-lt"/>
                        </a:rPr>
                        <a:t>156 150,00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dirty="0">
                          <a:effectLst/>
                          <a:latin typeface="+mj-lt"/>
                        </a:rPr>
                        <a:t>403 930,00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dirty="0">
                          <a:effectLst/>
                          <a:latin typeface="+mj-lt"/>
                        </a:rPr>
                        <a:t>964 250,00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dirty="0" smtClean="0">
                          <a:effectLst/>
                          <a:latin typeface="+mj-lt"/>
                        </a:rPr>
                        <a:t>4 041,97</a:t>
                      </a:r>
                      <a:r>
                        <a:rPr lang="ru-RU" sz="1300" u="none" strike="noStrike" dirty="0">
                          <a:effectLst/>
                          <a:latin typeface="+mj-lt"/>
                        </a:rPr>
                        <a:t>%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2F5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3521902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u="none" strike="noStrike" dirty="0">
                          <a:effectLst/>
                          <a:latin typeface="+mj-lt"/>
                        </a:rPr>
                        <a:t>Прибыль (до налогов), млн юаней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F2C68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+mn-cs"/>
                        </a:rPr>
                        <a:t>-</a:t>
                      </a:r>
                      <a:endParaRPr kumimoji="0" lang="ru-RU" sz="13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72000" marR="7200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F2C68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+mn-cs"/>
                        </a:rPr>
                        <a:t>-</a:t>
                      </a:r>
                      <a:endParaRPr kumimoji="0" lang="ru-RU" sz="13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72000" marR="7200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F2C68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+mn-cs"/>
                        </a:rPr>
                        <a:t>-</a:t>
                      </a:r>
                      <a:endParaRPr kumimoji="0" lang="ru-RU" sz="13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72000" marR="7200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F2C68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+mn-cs"/>
                        </a:rPr>
                        <a:t>-</a:t>
                      </a:r>
                      <a:endParaRPr kumimoji="0" lang="ru-RU" sz="13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72000" marR="7200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>
                          <a:effectLst/>
                          <a:latin typeface="+mj-lt"/>
                        </a:rPr>
                        <a:t>61 036,00</a:t>
                      </a:r>
                      <a:endParaRPr lang="ru-RU" sz="13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F2C68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+mn-cs"/>
                        </a:rPr>
                        <a:t>-</a:t>
                      </a:r>
                      <a:endParaRPr kumimoji="0" lang="ru-RU" sz="13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72000" marR="7200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92528857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u="none" strike="noStrike" dirty="0">
                          <a:effectLst/>
                          <a:latin typeface="+mj-lt"/>
                        </a:rPr>
                        <a:t>Чистые активы, млрд юаней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F2C68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+mn-cs"/>
                        </a:rPr>
                        <a:t>-</a:t>
                      </a:r>
                      <a:endParaRPr kumimoji="0" lang="ru-RU" sz="13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72000" marR="7200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F2C68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+mn-cs"/>
                        </a:rPr>
                        <a:t>-</a:t>
                      </a:r>
                      <a:endParaRPr kumimoji="0" lang="ru-RU" sz="13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72000" marR="7200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F2C68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+mn-cs"/>
                        </a:rPr>
                        <a:t>-</a:t>
                      </a:r>
                      <a:endParaRPr kumimoji="0" lang="ru-RU" sz="13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72000" marR="7200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F2C68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+mn-cs"/>
                        </a:rPr>
                        <a:t>-</a:t>
                      </a:r>
                      <a:endParaRPr kumimoji="0" lang="ru-RU" sz="13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72000" marR="7200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dirty="0">
                          <a:effectLst/>
                          <a:latin typeface="+mj-lt"/>
                        </a:rPr>
                        <a:t>10 130,58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F2C68"/>
                          </a:solidFill>
                          <a:effectLst/>
                          <a:uLnTx/>
                          <a:uFillTx/>
                          <a:latin typeface="Calibri Light" panose="020F0302020204030204"/>
                          <a:ea typeface="+mn-ea"/>
                          <a:cs typeface="+mn-cs"/>
                        </a:rPr>
                        <a:t>-</a:t>
                      </a:r>
                      <a:endParaRPr kumimoji="0" lang="ru-RU" sz="13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72000" marR="7200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2F5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7225747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u="none" strike="noStrike" dirty="0">
                          <a:effectLst/>
                          <a:latin typeface="+mj-lt"/>
                        </a:rPr>
                        <a:t>Всего занятых, человек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dirty="0" smtClean="0">
                          <a:effectLst/>
                          <a:latin typeface="+mj-lt"/>
                        </a:rPr>
                        <a:t>524 240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dirty="0" smtClean="0">
                          <a:effectLst/>
                          <a:latin typeface="+mj-lt"/>
                        </a:rPr>
                        <a:t>688 000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dirty="0" smtClean="0">
                          <a:effectLst/>
                          <a:latin typeface="+mj-lt"/>
                        </a:rPr>
                        <a:t>889 307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dirty="0" smtClean="0">
                          <a:effectLst/>
                          <a:latin typeface="+mj-lt"/>
                        </a:rPr>
                        <a:t>938 494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dirty="0" smtClean="0">
                          <a:effectLst/>
                          <a:latin typeface="+mj-lt"/>
                        </a:rPr>
                        <a:t>927 171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dirty="0">
                          <a:effectLst/>
                          <a:latin typeface="+mj-lt"/>
                        </a:rPr>
                        <a:t>76,86%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7662028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u="none" strike="noStrike" dirty="0">
                          <a:effectLst/>
                          <a:latin typeface="+mj-lt"/>
                        </a:rPr>
                        <a:t>Производительность труда, юаней на человека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dirty="0" smtClean="0">
                          <a:effectLst/>
                          <a:latin typeface="+mj-lt"/>
                        </a:rPr>
                        <a:t>44 407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dirty="0" smtClean="0">
                          <a:effectLst/>
                          <a:latin typeface="+mj-lt"/>
                        </a:rPr>
                        <a:t>90 916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dirty="0" smtClean="0">
                          <a:effectLst/>
                          <a:latin typeface="+mj-lt"/>
                        </a:rPr>
                        <a:t>175 586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dirty="0" smtClean="0">
                          <a:effectLst/>
                          <a:latin typeface="+mj-lt"/>
                        </a:rPr>
                        <a:t>430 402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dirty="0" smtClean="0">
                          <a:effectLst/>
                          <a:latin typeface="+mj-lt"/>
                        </a:rPr>
                        <a:t>1 039 992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2F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dirty="0" smtClean="0">
                          <a:effectLst/>
                          <a:latin typeface="+mj-lt"/>
                        </a:rPr>
                        <a:t>2 241,95</a:t>
                      </a:r>
                      <a:r>
                        <a:rPr lang="ru-RU" sz="1300" u="none" strike="noStrike" dirty="0">
                          <a:effectLst/>
                          <a:latin typeface="+mj-lt"/>
                        </a:rPr>
                        <a:t>%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2F5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1397383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u="none" strike="noStrike" dirty="0">
                          <a:effectLst/>
                          <a:latin typeface="+mj-lt"/>
                        </a:rPr>
                        <a:t>Количество отделений всего, единиц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dirty="0" smtClean="0">
                          <a:effectLst/>
                          <a:latin typeface="+mj-lt"/>
                        </a:rPr>
                        <a:t>58 437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dirty="0" smtClean="0">
                          <a:effectLst/>
                          <a:latin typeface="+mj-lt"/>
                        </a:rPr>
                        <a:t>65 917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dirty="0" smtClean="0">
                          <a:effectLst/>
                          <a:latin typeface="+mj-lt"/>
                        </a:rPr>
                        <a:t>78 667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dirty="0" smtClean="0">
                          <a:effectLst/>
                          <a:latin typeface="+mj-lt"/>
                        </a:rPr>
                        <a:t>188 637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dirty="0" smtClean="0">
                          <a:effectLst/>
                          <a:latin typeface="+mj-lt"/>
                        </a:rPr>
                        <a:t>318 516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u="none" strike="noStrike" dirty="0">
                          <a:effectLst/>
                          <a:latin typeface="+mj-lt"/>
                        </a:rPr>
                        <a:t>445,06%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72000" marT="0" marB="0" anchor="ctr">
                    <a:lnL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610599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80212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961</TotalTime>
  <Words>2780</Words>
  <Application>Microsoft Office PowerPoint</Application>
  <PresentationFormat>Широкоэкранный</PresentationFormat>
  <Paragraphs>1028</Paragraphs>
  <Slides>17</Slides>
  <Notes>15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6" baseType="lpstr">
      <vt:lpstr>Arial</vt:lpstr>
      <vt:lpstr>Calibri</vt:lpstr>
      <vt:lpstr>Calibri Light</vt:lpstr>
      <vt:lpstr>Courier New</vt:lpstr>
      <vt:lpstr>HSE Sans</vt:lpstr>
      <vt:lpstr>HSE Sans Thin</vt:lpstr>
      <vt:lpstr>Symbol</vt:lpstr>
      <vt:lpstr>Times New Roman</vt:lpstr>
      <vt:lpstr>Тема Office</vt:lpstr>
      <vt:lpstr>Анализ опыта трансформирования почтовой отрасли других стран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НИУ ВШЭ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Анализ опыта трансформирования почтовой отрасли других стран</dc:title>
  <dc:creator>Sergey A.Fayziev</dc:creator>
  <cp:lastModifiedBy>Sergey A.Fayziev</cp:lastModifiedBy>
  <cp:revision>18</cp:revision>
  <dcterms:created xsi:type="dcterms:W3CDTF">2022-04-30T06:48:00Z</dcterms:created>
  <dcterms:modified xsi:type="dcterms:W3CDTF">2022-05-04T05:30:48Z</dcterms:modified>
</cp:coreProperties>
</file>